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21F25-ACCC-4D3A-886D-5FBDDA002C98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56606-2246-45B6-B79B-85DF6C4197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B4F5F-0FBA-4148-99F7-B632AE961B75}" type="datetimeFigureOut">
              <a:rPr lang="en-US" smtClean="0"/>
              <a:t>1/25/2010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79032-3A41-4124-867F-674A9C7934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E7A813A-7A9C-4D0C-9652-B8DBDD92DC0F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D12FD9E-14ED-4740-8A13-28BFB063A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url?source=imgres&amp;ct=tbn&amp;q=http://www.georgia-trial-lawyers.com/leancuisine.jpg&amp;usg=AFQjCNEAtgFQtuIG5pDQL08uM71R0_j_S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Research – Ch.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0104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Function: Marketing Information Management</a:t>
            </a:r>
          </a:p>
          <a:p>
            <a:r>
              <a:rPr lang="en-US" dirty="0" smtClean="0"/>
              <a:t>Utility: Information Utility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Media Research </a:t>
            </a:r>
            <a:r>
              <a:rPr lang="en-US" dirty="0" smtClean="0"/>
              <a:t>focuses on issues of media selection and frequency</a:t>
            </a:r>
          </a:p>
          <a:p>
            <a:r>
              <a:rPr lang="en-US" dirty="0" smtClean="0"/>
              <a:t>Where and how often should we advertise?</a:t>
            </a:r>
          </a:p>
          <a:p>
            <a:r>
              <a:rPr lang="en-US" dirty="0" smtClean="0"/>
              <a:t>Effectiveness of different types of media</a:t>
            </a:r>
          </a:p>
          <a:p>
            <a:r>
              <a:rPr lang="en-US" dirty="0" smtClean="0"/>
              <a:t>How can we most effectively reach our target market?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Product Research </a:t>
            </a:r>
            <a:r>
              <a:rPr lang="en-US" dirty="0" smtClean="0"/>
              <a:t>centers on evaluating product design, package design, product usage, and consumer acceptance of new and existing products</a:t>
            </a:r>
          </a:p>
          <a:p>
            <a:r>
              <a:rPr lang="en-US" dirty="0" smtClean="0"/>
              <a:t>Also used to research competitors’ products</a:t>
            </a:r>
          </a:p>
          <a:p>
            <a:r>
              <a:rPr lang="en-US" dirty="0" smtClean="0"/>
              <a:t>How to test new products? Test marketing! Giving the product to a certain group of consumers and having them try it, then give feedback.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Go back to slide #2. Write the answers to the What You’ll Learn questions.</a:t>
            </a:r>
          </a:p>
          <a:p>
            <a:r>
              <a:rPr lang="en-US" dirty="0" smtClean="0"/>
              <a:t>Write a definition in your own words for each of the vocabulary words.</a:t>
            </a:r>
          </a:p>
          <a:p>
            <a:r>
              <a:rPr lang="en-US" dirty="0" smtClean="0"/>
              <a:t>Complete Workbook page 242. This will help you understand the difference between the types of research.</a:t>
            </a:r>
          </a:p>
          <a:p>
            <a:r>
              <a:rPr lang="en-US" smtClean="0"/>
              <a:t>Turn it all in!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Learn…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marketing research important?</a:t>
            </a:r>
          </a:p>
          <a:p>
            <a:r>
              <a:rPr lang="en-US" dirty="0" smtClean="0"/>
              <a:t>How does a marketing information system work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the difference between the four types of marketing research?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Vocabulary…</a:t>
            </a:r>
          </a:p>
          <a:p>
            <a:pPr>
              <a:buNone/>
            </a:pPr>
            <a:r>
              <a:rPr lang="en-US" dirty="0" smtClean="0"/>
              <a:t>Marketing research, marketing information system, </a:t>
            </a:r>
            <a:r>
              <a:rPr lang="en-US" dirty="0" smtClean="0"/>
              <a:t>database, attitude research, market research, media research, product research, test marketing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Defining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Marketing Research links the consumer, customer, and public to the marketer through information</a:t>
            </a:r>
          </a:p>
          <a:p>
            <a:r>
              <a:rPr lang="en-US" dirty="0" smtClean="0"/>
              <a:t>That information is used to:</a:t>
            </a:r>
          </a:p>
          <a:p>
            <a:pPr lvl="1"/>
            <a:r>
              <a:rPr lang="en-US" dirty="0" smtClean="0"/>
              <a:t>Identify marketing opportunities</a:t>
            </a:r>
          </a:p>
          <a:p>
            <a:pPr lvl="1"/>
            <a:r>
              <a:rPr lang="en-US" dirty="0" smtClean="0"/>
              <a:t>Solve marketing problems</a:t>
            </a:r>
          </a:p>
          <a:p>
            <a:pPr lvl="1"/>
            <a:r>
              <a:rPr lang="en-US" dirty="0" smtClean="0"/>
              <a:t>Implement marketing plans</a:t>
            </a:r>
          </a:p>
          <a:p>
            <a:pPr lvl="1"/>
            <a:r>
              <a:rPr lang="en-US" dirty="0" smtClean="0"/>
              <a:t>Monitor marketing performance</a:t>
            </a:r>
          </a:p>
          <a:p>
            <a:r>
              <a:rPr lang="en-US" dirty="0" smtClean="0"/>
              <a:t>Marketing research involves methods used to:</a:t>
            </a:r>
          </a:p>
          <a:p>
            <a:pPr lvl="1"/>
            <a:r>
              <a:rPr lang="en-US" dirty="0" smtClean="0"/>
              <a:t>Gather information</a:t>
            </a:r>
          </a:p>
          <a:p>
            <a:pPr lvl="1"/>
            <a:r>
              <a:rPr lang="en-US" dirty="0" smtClean="0"/>
              <a:t>Analyze information</a:t>
            </a:r>
          </a:p>
          <a:p>
            <a:pPr lvl="1"/>
            <a:r>
              <a:rPr lang="en-US" dirty="0" smtClean="0"/>
              <a:t>And report findings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Marketing Research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goal of business to increase sales and profits</a:t>
            </a:r>
          </a:p>
          <a:p>
            <a:r>
              <a:rPr lang="en-US" dirty="0" smtClean="0"/>
              <a:t>If companies don’t pay attention to what customers are buying, they may make costly mistakes</a:t>
            </a:r>
          </a:p>
          <a:p>
            <a:r>
              <a:rPr lang="en-US" dirty="0" smtClean="0"/>
              <a:t>MR helps to plan for the future</a:t>
            </a:r>
          </a:p>
          <a:p>
            <a:pPr lvl="1"/>
            <a:r>
              <a:rPr lang="en-US" dirty="0" smtClean="0"/>
              <a:t>What should we produce?</a:t>
            </a:r>
          </a:p>
          <a:p>
            <a:pPr lvl="1"/>
            <a:r>
              <a:rPr lang="en-US" dirty="0" smtClean="0"/>
              <a:t>Where should we sell our products?</a:t>
            </a:r>
          </a:p>
          <a:p>
            <a:pPr lvl="1"/>
            <a:r>
              <a:rPr lang="en-US" dirty="0" smtClean="0"/>
              <a:t>How will we promote our products?</a:t>
            </a:r>
          </a:p>
          <a:p>
            <a:pPr lvl="1"/>
            <a:r>
              <a:rPr lang="en-US" dirty="0" smtClean="0"/>
              <a:t>What price should we charge for our products?</a:t>
            </a:r>
          </a:p>
          <a:p>
            <a:pPr lvl="1"/>
            <a:r>
              <a:rPr lang="en-US" b="1" dirty="0" smtClean="0"/>
              <a:t>THE 4 P’S!!!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0"/>
            <a:ext cx="3352800" cy="335280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Stouffer’s Lean Cuisine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MR also helps anticipate market potential</a:t>
            </a:r>
          </a:p>
          <a:p>
            <a:endParaRPr lang="en-US" dirty="0" smtClean="0"/>
          </a:p>
          <a:p>
            <a:r>
              <a:rPr lang="en-US" dirty="0" smtClean="0"/>
              <a:t>Stouffer’s did 13 years of marketing research to start the Lean Cuisine product line</a:t>
            </a:r>
          </a:p>
          <a:p>
            <a:r>
              <a:rPr lang="en-US" dirty="0" smtClean="0"/>
              <a:t>Stouffer’s studied consumers’ interests in health and dieting</a:t>
            </a:r>
          </a:p>
          <a:p>
            <a:r>
              <a:rPr lang="en-US" dirty="0" smtClean="0"/>
              <a:t>Consumer panels on likes/dislikes on new entrees</a:t>
            </a:r>
          </a:p>
          <a:p>
            <a:r>
              <a:rPr lang="en-US" dirty="0" smtClean="0"/>
              <a:t>Developed its product, tested its package design and piloted sales in large cities before national distribution</a:t>
            </a:r>
          </a:p>
          <a:p>
            <a:r>
              <a:rPr lang="en-US" dirty="0" smtClean="0"/>
              <a:t>Result: $125 million in sales in the first year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Marketing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Organizations of any size</a:t>
            </a:r>
          </a:p>
          <a:p>
            <a:r>
              <a:rPr lang="en-US" dirty="0" smtClean="0"/>
              <a:t>The size of the business can affect how research is done</a:t>
            </a:r>
          </a:p>
          <a:p>
            <a:pPr lvl="1"/>
            <a:r>
              <a:rPr lang="en-US" dirty="0" smtClean="0"/>
              <a:t>Smaller companies, less or informal research</a:t>
            </a:r>
          </a:p>
          <a:p>
            <a:pPr lvl="1"/>
            <a:r>
              <a:rPr lang="en-US" dirty="0" smtClean="0"/>
              <a:t>Larger companies, separate departments, formal research</a:t>
            </a:r>
          </a:p>
          <a:p>
            <a:r>
              <a:rPr lang="en-US" dirty="0" smtClean="0"/>
              <a:t>Businesses aren’t the only groups to use research:</a:t>
            </a:r>
          </a:p>
          <a:p>
            <a:pPr lvl="1"/>
            <a:r>
              <a:rPr lang="en-US" dirty="0" smtClean="0"/>
              <a:t>Government groups and departments</a:t>
            </a:r>
          </a:p>
          <a:p>
            <a:pPr lvl="1"/>
            <a:r>
              <a:rPr lang="en-US" dirty="0" smtClean="0"/>
              <a:t>Trade associations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Information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data is collected, it must be sorted and stored for use. How? A Marketing Information System! (database)</a:t>
            </a:r>
          </a:p>
          <a:p>
            <a:r>
              <a:rPr lang="en-US" dirty="0" smtClean="0"/>
              <a:t>A set of procedures and methods that regularly generates, stores , analyzes and distributes information to be used for marketing decisions</a:t>
            </a:r>
          </a:p>
          <a:p>
            <a:r>
              <a:rPr lang="en-US" dirty="0" smtClean="0"/>
              <a:t>What’s included?</a:t>
            </a:r>
          </a:p>
          <a:p>
            <a:pPr lvl="1"/>
            <a:r>
              <a:rPr lang="en-US" dirty="0" smtClean="0"/>
              <a:t>Company sales records</a:t>
            </a:r>
          </a:p>
          <a:p>
            <a:pPr lvl="1"/>
            <a:r>
              <a:rPr lang="en-US" dirty="0" smtClean="0"/>
              <a:t>Competitors’ records (prices, products, locations)</a:t>
            </a:r>
          </a:p>
          <a:p>
            <a:pPr lvl="1"/>
            <a:r>
              <a:rPr lang="en-US" dirty="0" smtClean="0"/>
              <a:t>Customer profile data</a:t>
            </a:r>
          </a:p>
          <a:p>
            <a:pPr lvl="1"/>
            <a:r>
              <a:rPr lang="en-US" dirty="0" smtClean="0"/>
              <a:t>Government data (regulations and laws, trends)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Attitude Research </a:t>
            </a:r>
            <a:r>
              <a:rPr lang="en-US" dirty="0" smtClean="0"/>
              <a:t>(aka opinion research)</a:t>
            </a:r>
          </a:p>
          <a:p>
            <a:r>
              <a:rPr lang="en-US" dirty="0" smtClean="0"/>
              <a:t>Measures how people feel about products, ideas or companies</a:t>
            </a:r>
          </a:p>
          <a:p>
            <a:r>
              <a:rPr lang="en-US" dirty="0" smtClean="0"/>
              <a:t>Example: knowing the attitude of Americans who currently wear glasses but would consider laser surgery is important information fro companies considering a marketing strategy for corrective laser surgery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Market Research</a:t>
            </a:r>
          </a:p>
          <a:p>
            <a:r>
              <a:rPr lang="en-US" dirty="0" smtClean="0"/>
              <a:t>Systematic gathering, recording, analyzing, and presentation of information related to marketing goods and services</a:t>
            </a:r>
          </a:p>
          <a:p>
            <a:r>
              <a:rPr lang="en-US" dirty="0" smtClean="0"/>
              <a:t>Concerned with size, location and makeup of the market (who buys our product?)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8ECCFD5-29CF-4349-88CE-4ED12582B018}"/>
</file>

<file path=customXml/itemProps2.xml><?xml version="1.0" encoding="utf-8"?>
<ds:datastoreItem xmlns:ds="http://schemas.openxmlformats.org/officeDocument/2006/customXml" ds:itemID="{5D388F9A-D848-4A61-96EE-B9A8047B892D}"/>
</file>

<file path=customXml/itemProps3.xml><?xml version="1.0" encoding="utf-8"?>
<ds:datastoreItem xmlns:ds="http://schemas.openxmlformats.org/officeDocument/2006/customXml" ds:itemID="{8AEA7564-8582-4743-A00E-A8646D201321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627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Marketing Research – Ch. 28</vt:lpstr>
      <vt:lpstr>What You’ll Learn…</vt:lpstr>
      <vt:lpstr>Defining Marketing Research</vt:lpstr>
      <vt:lpstr>Why is Marketing Research important?</vt:lpstr>
      <vt:lpstr>Stouffer’s Lean Cuisine</vt:lpstr>
      <vt:lpstr>Who Uses Marketing Research?</vt:lpstr>
      <vt:lpstr>Marketing Information Systems</vt:lpstr>
      <vt:lpstr>Types of Marketing Research</vt:lpstr>
      <vt:lpstr>Types of Marketing Research</vt:lpstr>
      <vt:lpstr>Types of Marketing Research</vt:lpstr>
      <vt:lpstr>Types of Marketing Research</vt:lpstr>
      <vt:lpstr>Practice</vt:lpstr>
    </vt:vector>
  </TitlesOfParts>
  <Company>FHSD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Research – Ch. 28</dc:title>
  <dc:creator>Angela Syron</dc:creator>
  <cp:lastModifiedBy>Angela Syron</cp:lastModifiedBy>
  <cp:revision>20</cp:revision>
  <dcterms:created xsi:type="dcterms:W3CDTF">2009-12-21T16:12:02Z</dcterms:created>
  <dcterms:modified xsi:type="dcterms:W3CDTF">2010-01-25T14:19:11Z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