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540A3F-BE17-4D74-B896-DB3F69DA819D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92260A-3A70-44F8-B16E-C4CB03858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heskinnyonbuddhabelly.files.wordpress.com/2009/08/mcdonalds-logo.jpe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damseal.com/Portfolio/wp-content/uploads/2009/04/mcdonalds_final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aulstallard.files.wordpress.com/2009/01/britney-spears-101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hyperlink" Target="http://static.businessinsider.com/image/4b1eaed700000000009d4f9c-400-300/olsen-twin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static.businessinsider.com/image/4b1e568f00000000008bd20f-400-300/kobe-bryant.jpg" TargetMode="Externa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505200"/>
            <a:ext cx="3352800" cy="914400"/>
          </a:xfrm>
        </p:spPr>
        <p:txBody>
          <a:bodyPr/>
          <a:lstStyle/>
          <a:p>
            <a:r>
              <a:rPr lang="en-US" sz="5400" dirty="0" smtClean="0"/>
              <a:t>McDonalds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of Advertisement</a:t>
            </a:r>
            <a:endParaRPr lang="en-US" dirty="0"/>
          </a:p>
        </p:txBody>
      </p:sp>
      <p:pic>
        <p:nvPicPr>
          <p:cNvPr id="102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48200"/>
            <a:ext cx="1295400" cy="124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590800"/>
            <a:ext cx="7086600" cy="2514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2-3 Billion dollars per year!!</a:t>
            </a:r>
            <a:endParaRPr lang="en-US" sz="5400" dirty="0"/>
          </a:p>
        </p:txBody>
      </p:sp>
      <p:pic>
        <p:nvPicPr>
          <p:cNvPr id="19457" name="Picture 1" descr="C:\Documents and Settings\jlguttmann\Local Settings\Temporary Internet Files\Content.IE5\DB7VU1LS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34350"/>
            <a:ext cx="1371600" cy="1414516"/>
          </a:xfrm>
          <a:prstGeom prst="rect">
            <a:avLst/>
          </a:prstGeom>
          <a:noFill/>
        </p:spPr>
      </p:pic>
      <p:pic>
        <p:nvPicPr>
          <p:cNvPr id="19458" name="Picture 2" descr="C:\Documents and Settings\jlguttmann\Local Settings\Temporary Internet Files\Content.IE5\VYJ7T4I5\MC910216326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696" y="4114800"/>
            <a:ext cx="1559425" cy="215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smtClean="0"/>
              <a:t>Company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6477000" cy="3810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dobe Garamond Pro" pitchFamily="18" charset="0"/>
              </a:rPr>
              <a:t>Started in 1940 as a BBQ restaurant by Dick &amp; Mac McDonald</a:t>
            </a:r>
          </a:p>
          <a:p>
            <a:pPr>
              <a:buNone/>
            </a:pPr>
            <a:endParaRPr lang="en-US" sz="2400" dirty="0" smtClean="0">
              <a:latin typeface="Adobe Garamond Pro" pitchFamily="18" charset="0"/>
            </a:endParaRPr>
          </a:p>
          <a:p>
            <a:r>
              <a:rPr lang="en-US" sz="2400" dirty="0" smtClean="0">
                <a:latin typeface="Adobe Garamond Pro" pitchFamily="18" charset="0"/>
              </a:rPr>
              <a:t>1948 the first drive in restaurant was opened</a:t>
            </a:r>
          </a:p>
          <a:p>
            <a:endParaRPr lang="en-US" sz="2400" dirty="0" smtClean="0">
              <a:latin typeface="Adobe Garamond Pro" pitchFamily="18" charset="0"/>
            </a:endParaRPr>
          </a:p>
          <a:p>
            <a:r>
              <a:rPr lang="en-US" sz="2400" dirty="0" smtClean="0">
                <a:latin typeface="Adobe Garamond Pro" pitchFamily="18" charset="0"/>
              </a:rPr>
              <a:t>The menu staple was a 15 cent hamburger </a:t>
            </a:r>
          </a:p>
          <a:p>
            <a:endParaRPr lang="en-US" sz="2400" dirty="0" smtClean="0">
              <a:latin typeface="Adobe Garamond Pro" pitchFamily="18" charset="0"/>
            </a:endParaRPr>
          </a:p>
          <a:p>
            <a:r>
              <a:rPr lang="en-US" sz="2400" dirty="0" smtClean="0">
                <a:latin typeface="Adobe Garamond Pro" pitchFamily="18" charset="0"/>
              </a:rPr>
              <a:t>1958 100 millionth burger sold</a:t>
            </a:r>
          </a:p>
          <a:p>
            <a:endParaRPr lang="en-US" sz="2400" dirty="0" smtClean="0">
              <a:latin typeface="Adobe Garamond Pro" pitchFamily="18" charset="0"/>
            </a:endParaRPr>
          </a:p>
          <a:p>
            <a:r>
              <a:rPr lang="en-US" sz="2400" dirty="0" smtClean="0">
                <a:latin typeface="Adobe Garamond Pro" pitchFamily="18" charset="0"/>
              </a:rPr>
              <a:t>1966 1</a:t>
            </a:r>
            <a:r>
              <a:rPr lang="en-US" sz="2400" baseline="30000" dirty="0" smtClean="0">
                <a:latin typeface="Adobe Garamond Pro" pitchFamily="18" charset="0"/>
              </a:rPr>
              <a:t>st</a:t>
            </a:r>
            <a:r>
              <a:rPr lang="en-US" sz="2400" dirty="0" smtClean="0">
                <a:latin typeface="Adobe Garamond Pro" pitchFamily="18" charset="0"/>
              </a:rPr>
              <a:t> TV Commercial—it introduced Ronald McDonald.  It was a 1 minute color spot on NBC and CBS</a:t>
            </a:r>
          </a:p>
        </p:txBody>
      </p:sp>
      <p:pic>
        <p:nvPicPr>
          <p:cNvPr id="4100" name="Picture 4" descr="http://i.cnn.net/money/popups/2005/consumer/mcdonalds50/real_good_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628900" cy="1971675"/>
          </a:xfrm>
          <a:prstGeom prst="rect">
            <a:avLst/>
          </a:prstGeom>
          <a:noFill/>
        </p:spPr>
      </p:pic>
      <p:pic>
        <p:nvPicPr>
          <p:cNvPr id="4102" name="Picture 6" descr="http://michaelwitzel.com/wordpress/wp-content/uploads/2008/09/mcdonalds-vin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71800"/>
            <a:ext cx="2501900" cy="1667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5943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dobe Garamond Pro" pitchFamily="18" charset="0"/>
              </a:rPr>
              <a:t>1969 The Golden Arches were updated</a:t>
            </a:r>
          </a:p>
          <a:p>
            <a:endParaRPr lang="en-US" sz="2800" dirty="0" smtClean="0">
              <a:latin typeface="Adobe Garamond Pro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dobe Garamond Pro" pitchFamily="18" charset="0"/>
              </a:rPr>
              <a:t>1975 1</a:t>
            </a:r>
            <a:r>
              <a:rPr lang="en-US" sz="2800" baseline="30000" dirty="0" smtClean="0">
                <a:latin typeface="Adobe Garamond Pro" pitchFamily="18" charset="0"/>
              </a:rPr>
              <a:t>st</a:t>
            </a:r>
            <a:r>
              <a:rPr lang="en-US" sz="2800" dirty="0" smtClean="0">
                <a:latin typeface="Adobe Garamond Pro" pitchFamily="18" charset="0"/>
              </a:rPr>
              <a:t> Drive Thru opened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dobe Garamond Pro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dobe Garamond Pro" pitchFamily="18" charset="0"/>
              </a:rPr>
              <a:t>1979 the 1</a:t>
            </a:r>
            <a:r>
              <a:rPr lang="en-US" sz="2800" baseline="30000" dirty="0" smtClean="0">
                <a:latin typeface="Adobe Garamond Pro" pitchFamily="18" charset="0"/>
              </a:rPr>
              <a:t>st</a:t>
            </a:r>
            <a:r>
              <a:rPr lang="en-US" sz="2800" dirty="0" smtClean="0">
                <a:latin typeface="Adobe Garamond Pro" pitchFamily="18" charset="0"/>
              </a:rPr>
              <a:t> Happy Meal was introduced 	it was a Circus Wagon Theme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dobe Garamond Pro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dobe Garamond Pro" pitchFamily="18" charset="0"/>
              </a:rPr>
              <a:t>2003 The "mystery meat" in Chicken 	McNuggets replaced with 100% 	all-white meat </a:t>
            </a:r>
            <a:endParaRPr lang="en-US" sz="2800" dirty="0">
              <a:latin typeface="Adobe Garamond Pro" pitchFamily="18" charset="0"/>
            </a:endParaRPr>
          </a:p>
        </p:txBody>
      </p:sp>
      <p:pic>
        <p:nvPicPr>
          <p:cNvPr id="16386" name="Picture 2" descr="McDonald's Illustration 1962 by hmdavi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054" y="4800600"/>
            <a:ext cx="3337225" cy="1828800"/>
          </a:xfrm>
          <a:prstGeom prst="rect">
            <a:avLst/>
          </a:prstGeom>
          <a:noFill/>
        </p:spPr>
      </p:pic>
      <p:pic>
        <p:nvPicPr>
          <p:cNvPr id="16388" name="Picture 4" descr="McDonalds Merry Christmas by hagerstengu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"/>
            <a:ext cx="2362200" cy="361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farm4.static.flickr.com/3155/2554605425_67f83dc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"/>
            <a:ext cx="360045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5410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1968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5366" name="Picture 6" descr="McDonald's Magazine Ad by slade195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3638550" cy="4762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5943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1955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cdonalds_fina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764" y="304800"/>
            <a:ext cx="2404687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3810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Current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farm4.static.flickr.com/3066/2555459200_dde02237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2955951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343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1975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2532" name="Picture 4" descr="McDonald's 1986  Shamrock Shake translite by Jemgirl86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667000"/>
            <a:ext cx="2965622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586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1986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914400"/>
            <a:ext cx="120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1828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0"/>
            <a:ext cx="1409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00400"/>
            <a:ext cx="1857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276600"/>
            <a:ext cx="2076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20040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5638800"/>
            <a:ext cx="281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1447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</a:rPr>
              <a:t>ogos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1727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1751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343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962400"/>
            <a:ext cx="176561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962400"/>
            <a:ext cx="202426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828800"/>
            <a:ext cx="1754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304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merican Classic" pitchFamily="18" charset="0"/>
              </a:rPr>
              <a:t>More Logos</a:t>
            </a:r>
            <a:endParaRPr lang="en-US" sz="4000" dirty="0">
              <a:latin typeface="American Classic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828800"/>
            <a:ext cx="1466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dobe Garamond Pro" pitchFamily="18" charset="0"/>
              </a:rPr>
              <a:t>1960’s </a:t>
            </a:r>
            <a:r>
              <a:rPr lang="en-US" sz="2800" dirty="0" smtClean="0">
                <a:solidFill>
                  <a:srgbClr val="FF0000"/>
                </a:solidFill>
                <a:latin typeface="Adobe Garamond Pro" pitchFamily="18" charset="0"/>
              </a:rPr>
              <a:t>McDonalds is Your Kind of Place</a:t>
            </a:r>
          </a:p>
          <a:p>
            <a:r>
              <a:rPr lang="en-US" sz="2800" dirty="0" smtClean="0">
                <a:latin typeface="Adobe Garamond Pro" pitchFamily="18" charset="0"/>
              </a:rPr>
              <a:t>1970’s </a:t>
            </a:r>
            <a:r>
              <a:rPr lang="en-US" sz="2800" dirty="0" smtClean="0">
                <a:solidFill>
                  <a:srgbClr val="FF0000"/>
                </a:solidFill>
                <a:latin typeface="Adobe Garamond Pro" pitchFamily="18" charset="0"/>
              </a:rPr>
              <a:t>You Deserve a Break Today</a:t>
            </a:r>
          </a:p>
          <a:p>
            <a:r>
              <a:rPr lang="en-US" sz="2800" dirty="0" smtClean="0">
                <a:latin typeface="Adobe Garamond Pro" pitchFamily="18" charset="0"/>
              </a:rPr>
              <a:t>1980’s </a:t>
            </a:r>
            <a:r>
              <a:rPr lang="en-US" sz="2800" dirty="0" smtClean="0">
                <a:solidFill>
                  <a:srgbClr val="FF0000"/>
                </a:solidFill>
                <a:latin typeface="Adobe Garamond Pro" pitchFamily="18" charset="0"/>
              </a:rPr>
              <a:t>Nobody Makes Your Day Like McDonalds 			Can</a:t>
            </a:r>
          </a:p>
          <a:p>
            <a:r>
              <a:rPr lang="en-US" sz="2800" dirty="0" smtClean="0">
                <a:latin typeface="Adobe Garamond Pro" pitchFamily="18" charset="0"/>
              </a:rPr>
              <a:t>1990’s </a:t>
            </a:r>
            <a:r>
              <a:rPr lang="en-US" sz="2800" dirty="0" smtClean="0">
                <a:solidFill>
                  <a:srgbClr val="FF0000"/>
                </a:solidFill>
                <a:latin typeface="Adobe Garamond Pro" pitchFamily="18" charset="0"/>
              </a:rPr>
              <a:t>Have You Had Your Break Today</a:t>
            </a:r>
          </a:p>
          <a:p>
            <a:r>
              <a:rPr lang="en-US" sz="2800" dirty="0" smtClean="0">
                <a:latin typeface="Adobe Garamond Pro" pitchFamily="18" charset="0"/>
              </a:rPr>
              <a:t>2000’s </a:t>
            </a:r>
            <a:r>
              <a:rPr lang="en-US" sz="2800" dirty="0" smtClean="0">
                <a:solidFill>
                  <a:srgbClr val="FF0000"/>
                </a:solidFill>
                <a:latin typeface="Adobe Garamond Pro" pitchFamily="18" charset="0"/>
              </a:rPr>
              <a:t>We Love to See You Smile</a:t>
            </a:r>
          </a:p>
          <a:p>
            <a:r>
              <a:rPr lang="en-US" sz="2800" dirty="0" smtClean="0">
                <a:latin typeface="Adobe Garamond Pro" pitchFamily="18" charset="0"/>
              </a:rPr>
              <a:t>Present </a:t>
            </a:r>
            <a:r>
              <a:rPr lang="en-US" sz="2800" dirty="0" smtClean="0">
                <a:solidFill>
                  <a:srgbClr val="FF0000"/>
                </a:solidFill>
                <a:latin typeface="Adobe Garamond Pro" pitchFamily="18" charset="0"/>
              </a:rPr>
              <a:t>I’m Lovin’ It</a:t>
            </a:r>
            <a:endParaRPr lang="en-US" sz="2800" dirty="0">
              <a:solidFill>
                <a:srgbClr val="FF0000"/>
              </a:solidFill>
              <a:latin typeface="Adobe Garamond Pro" pitchFamily="18" charset="0"/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Celebrity Endorsements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4572000"/>
          </a:xfrm>
        </p:spPr>
        <p:txBody>
          <a:bodyPr/>
          <a:lstStyle/>
          <a:p>
            <a:r>
              <a:rPr lang="en-US" dirty="0" smtClean="0"/>
              <a:t>Michael Jordan</a:t>
            </a:r>
          </a:p>
          <a:p>
            <a:r>
              <a:rPr lang="en-US" dirty="0" smtClean="0"/>
              <a:t>Kobe Bryant</a:t>
            </a:r>
          </a:p>
          <a:p>
            <a:r>
              <a:rPr lang="en-US" dirty="0" smtClean="0"/>
              <a:t>Mary Kate and Ashley Olsen</a:t>
            </a:r>
          </a:p>
          <a:p>
            <a:r>
              <a:rPr lang="en-US" dirty="0" smtClean="0"/>
              <a:t>Donald Trump</a:t>
            </a:r>
          </a:p>
          <a:p>
            <a:r>
              <a:rPr lang="en-US" dirty="0" smtClean="0"/>
              <a:t>Charles Barkley</a:t>
            </a:r>
          </a:p>
          <a:p>
            <a:r>
              <a:rPr lang="en-US" dirty="0" smtClean="0"/>
              <a:t>Dennis Rodman</a:t>
            </a:r>
          </a:p>
          <a:p>
            <a:r>
              <a:rPr lang="en-US" dirty="0" smtClean="0"/>
              <a:t>Britney Spears</a:t>
            </a:r>
            <a:endParaRPr lang="en-US" dirty="0"/>
          </a:p>
        </p:txBody>
      </p:sp>
      <p:pic>
        <p:nvPicPr>
          <p:cNvPr id="2048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352800"/>
            <a:ext cx="1009650" cy="752476"/>
          </a:xfrm>
          <a:prstGeom prst="rect">
            <a:avLst/>
          </a:prstGeom>
          <a:noFill/>
        </p:spPr>
      </p:pic>
      <p:pic>
        <p:nvPicPr>
          <p:cNvPr id="20484" name="Picture 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1009650" cy="752476"/>
          </a:xfrm>
          <a:prstGeom prst="rect">
            <a:avLst/>
          </a:prstGeom>
          <a:noFill/>
        </p:spPr>
      </p:pic>
      <p:pic>
        <p:nvPicPr>
          <p:cNvPr id="20486" name="Picture 6" descr="charles-barkl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429000"/>
            <a:ext cx="1257300" cy="1208602"/>
          </a:xfrm>
          <a:prstGeom prst="rect">
            <a:avLst/>
          </a:prstGeom>
          <a:noFill/>
        </p:spPr>
      </p:pic>
      <p:pic>
        <p:nvPicPr>
          <p:cNvPr id="20488" name="Picture 8" descr="Dennis Rodman by Miro-Foto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648200"/>
            <a:ext cx="899160" cy="1123950"/>
          </a:xfrm>
          <a:prstGeom prst="rect">
            <a:avLst/>
          </a:prstGeom>
          <a:noFill/>
        </p:spPr>
      </p:pic>
      <p:pic>
        <p:nvPicPr>
          <p:cNvPr id="20490" name="Picture 10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5105400"/>
            <a:ext cx="121158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10DE80EBD48438C42089B175A87EB" ma:contentTypeVersion="0" ma:contentTypeDescription="Create a new document." ma:contentTypeScope="" ma:versionID="ca23926d2e301102db6ad7771533b8e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68C2B6-2D3C-4E27-AA87-6489C1E2CC22}"/>
</file>

<file path=customXml/itemProps2.xml><?xml version="1.0" encoding="utf-8"?>
<ds:datastoreItem xmlns:ds="http://schemas.openxmlformats.org/officeDocument/2006/customXml" ds:itemID="{9E6B73AE-09D2-49EA-8335-F9077F69F31D}"/>
</file>

<file path=customXml/itemProps3.xml><?xml version="1.0" encoding="utf-8"?>
<ds:datastoreItem xmlns:ds="http://schemas.openxmlformats.org/officeDocument/2006/customXml" ds:itemID="{0912B4AF-8256-456D-8E61-8D2486C4AC34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</TotalTime>
  <Words>133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The History of Advertisement</vt:lpstr>
      <vt:lpstr>Company Facts</vt:lpstr>
      <vt:lpstr>Slide 3</vt:lpstr>
      <vt:lpstr>Slide 4</vt:lpstr>
      <vt:lpstr>Slide 5</vt:lpstr>
      <vt:lpstr>Slide 6</vt:lpstr>
      <vt:lpstr>Slide 7</vt:lpstr>
      <vt:lpstr>Slogans</vt:lpstr>
      <vt:lpstr>Celebrity Endorsements</vt:lpstr>
      <vt:lpstr>Advertising $$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Advertisement</dc:title>
  <dc:creator>jlguttmann</dc:creator>
  <cp:lastModifiedBy>Angela Syron</cp:lastModifiedBy>
  <cp:revision>20</cp:revision>
  <dcterms:created xsi:type="dcterms:W3CDTF">2010-06-03T15:35:22Z</dcterms:created>
  <dcterms:modified xsi:type="dcterms:W3CDTF">2010-08-17T12:37:38Z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0x0101004D910DE80EBD48438C42089B175A87EB</vt:lpwstr>
  </property>
</Properties>
</file>