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7"/>
  </p:notesMasterIdLst>
  <p:handoutMasterIdLst>
    <p:handoutMasterId r:id="rId88"/>
  </p:handoutMasterIdLst>
  <p:sldIdLst>
    <p:sldId id="256" r:id="rId2"/>
    <p:sldId id="308" r:id="rId3"/>
    <p:sldId id="307" r:id="rId4"/>
    <p:sldId id="297" r:id="rId5"/>
    <p:sldId id="321" r:id="rId6"/>
    <p:sldId id="322" r:id="rId7"/>
    <p:sldId id="298" r:id="rId8"/>
    <p:sldId id="299" r:id="rId9"/>
    <p:sldId id="309" r:id="rId10"/>
    <p:sldId id="319" r:id="rId11"/>
    <p:sldId id="315" r:id="rId12"/>
    <p:sldId id="310" r:id="rId13"/>
    <p:sldId id="311" r:id="rId14"/>
    <p:sldId id="312" r:id="rId15"/>
    <p:sldId id="313" r:id="rId16"/>
    <p:sldId id="314" r:id="rId17"/>
    <p:sldId id="316" r:id="rId18"/>
    <p:sldId id="317" r:id="rId19"/>
    <p:sldId id="318" r:id="rId20"/>
    <p:sldId id="323" r:id="rId21"/>
    <p:sldId id="324" r:id="rId22"/>
    <p:sldId id="301" r:id="rId23"/>
    <p:sldId id="304" r:id="rId24"/>
    <p:sldId id="302" r:id="rId25"/>
    <p:sldId id="303" r:id="rId26"/>
    <p:sldId id="305" r:id="rId27"/>
    <p:sldId id="306" r:id="rId28"/>
    <p:sldId id="257" r:id="rId29"/>
    <p:sldId id="258" r:id="rId30"/>
    <p:sldId id="259" r:id="rId31"/>
    <p:sldId id="260" r:id="rId32"/>
    <p:sldId id="261" r:id="rId33"/>
    <p:sldId id="262" r:id="rId34"/>
    <p:sldId id="263" r:id="rId35"/>
    <p:sldId id="264" r:id="rId36"/>
    <p:sldId id="265" r:id="rId37"/>
    <p:sldId id="266" r:id="rId38"/>
    <p:sldId id="267" r:id="rId39"/>
    <p:sldId id="268" r:id="rId40"/>
    <p:sldId id="269" r:id="rId41"/>
    <p:sldId id="270" r:id="rId42"/>
    <p:sldId id="271" r:id="rId43"/>
    <p:sldId id="272" r:id="rId44"/>
    <p:sldId id="273" r:id="rId45"/>
    <p:sldId id="325" r:id="rId46"/>
    <p:sldId id="326" r:id="rId47"/>
    <p:sldId id="327" r:id="rId48"/>
    <p:sldId id="328" r:id="rId49"/>
    <p:sldId id="329" r:id="rId50"/>
    <p:sldId id="330" r:id="rId51"/>
    <p:sldId id="331" r:id="rId52"/>
    <p:sldId id="332" r:id="rId53"/>
    <p:sldId id="334" r:id="rId54"/>
    <p:sldId id="279" r:id="rId55"/>
    <p:sldId id="335" r:id="rId56"/>
    <p:sldId id="280" r:id="rId57"/>
    <p:sldId id="336" r:id="rId58"/>
    <p:sldId id="274" r:id="rId59"/>
    <p:sldId id="275" r:id="rId60"/>
    <p:sldId id="276" r:id="rId61"/>
    <p:sldId id="277" r:id="rId62"/>
    <p:sldId id="278" r:id="rId63"/>
    <p:sldId id="281" r:id="rId64"/>
    <p:sldId id="337" r:id="rId65"/>
    <p:sldId id="338" r:id="rId66"/>
    <p:sldId id="339" r:id="rId67"/>
    <p:sldId id="340" r:id="rId68"/>
    <p:sldId id="341" r:id="rId69"/>
    <p:sldId id="342" r:id="rId70"/>
    <p:sldId id="333" r:id="rId71"/>
    <p:sldId id="282" r:id="rId72"/>
    <p:sldId id="283" r:id="rId73"/>
    <p:sldId id="284" r:id="rId74"/>
    <p:sldId id="285" r:id="rId75"/>
    <p:sldId id="286" r:id="rId76"/>
    <p:sldId id="287" r:id="rId77"/>
    <p:sldId id="288" r:id="rId78"/>
    <p:sldId id="289" r:id="rId79"/>
    <p:sldId id="290" r:id="rId80"/>
    <p:sldId id="291" r:id="rId81"/>
    <p:sldId id="292" r:id="rId82"/>
    <p:sldId id="293" r:id="rId83"/>
    <p:sldId id="294" r:id="rId84"/>
    <p:sldId id="295" r:id="rId85"/>
    <p:sldId id="296" r:id="rId86"/>
  </p:sldIdLst>
  <p:sldSz cx="9144000" cy="6858000" type="screen4x3"/>
  <p:notesSz cx="7004050" cy="9236075"/>
  <p:defaultTextStyle>
    <a:defPPr>
      <a:defRPr lang="en-US"/>
    </a:defPPr>
    <a:lvl1pPr algn="l" rtl="0" fontAlgn="base">
      <a:spcBef>
        <a:spcPct val="20000"/>
      </a:spcBef>
      <a:spcAft>
        <a:spcPct val="0"/>
      </a:spcAft>
      <a:buChar char="•"/>
      <a:defRPr sz="3200" kern="1200">
        <a:solidFill>
          <a:schemeClr val="tx1"/>
        </a:solidFill>
        <a:latin typeface="Times New Roman" charset="0"/>
        <a:ea typeface="+mn-ea"/>
        <a:cs typeface="+mn-cs"/>
      </a:defRPr>
    </a:lvl1pPr>
    <a:lvl2pPr marL="457200" algn="l" rtl="0" fontAlgn="base">
      <a:spcBef>
        <a:spcPct val="20000"/>
      </a:spcBef>
      <a:spcAft>
        <a:spcPct val="0"/>
      </a:spcAft>
      <a:buChar char="•"/>
      <a:defRPr sz="3200" kern="1200">
        <a:solidFill>
          <a:schemeClr val="tx1"/>
        </a:solidFill>
        <a:latin typeface="Times New Roman" charset="0"/>
        <a:ea typeface="+mn-ea"/>
        <a:cs typeface="+mn-cs"/>
      </a:defRPr>
    </a:lvl2pPr>
    <a:lvl3pPr marL="914400" algn="l" rtl="0" fontAlgn="base">
      <a:spcBef>
        <a:spcPct val="20000"/>
      </a:spcBef>
      <a:spcAft>
        <a:spcPct val="0"/>
      </a:spcAft>
      <a:buChar char="•"/>
      <a:defRPr sz="3200" kern="1200">
        <a:solidFill>
          <a:schemeClr val="tx1"/>
        </a:solidFill>
        <a:latin typeface="Times New Roman" charset="0"/>
        <a:ea typeface="+mn-ea"/>
        <a:cs typeface="+mn-cs"/>
      </a:defRPr>
    </a:lvl3pPr>
    <a:lvl4pPr marL="1371600" algn="l" rtl="0" fontAlgn="base">
      <a:spcBef>
        <a:spcPct val="20000"/>
      </a:spcBef>
      <a:spcAft>
        <a:spcPct val="0"/>
      </a:spcAft>
      <a:buChar char="•"/>
      <a:defRPr sz="3200" kern="1200">
        <a:solidFill>
          <a:schemeClr val="tx1"/>
        </a:solidFill>
        <a:latin typeface="Times New Roman" charset="0"/>
        <a:ea typeface="+mn-ea"/>
        <a:cs typeface="+mn-cs"/>
      </a:defRPr>
    </a:lvl4pPr>
    <a:lvl5pPr marL="1828800" algn="l" rtl="0" fontAlgn="base">
      <a:spcBef>
        <a:spcPct val="20000"/>
      </a:spcBef>
      <a:spcAft>
        <a:spcPct val="0"/>
      </a:spcAft>
      <a:buChar char="•"/>
      <a:defRPr sz="3200" kern="1200">
        <a:solidFill>
          <a:schemeClr val="tx1"/>
        </a:solidFill>
        <a:latin typeface="Times New Roman" charset="0"/>
        <a:ea typeface="+mn-ea"/>
        <a:cs typeface="+mn-cs"/>
      </a:defRPr>
    </a:lvl5pPr>
    <a:lvl6pPr marL="2286000" algn="l" defTabSz="914400" rtl="0" eaLnBrk="1" latinLnBrk="0" hangingPunct="1">
      <a:defRPr sz="3200" kern="1200">
        <a:solidFill>
          <a:schemeClr val="tx1"/>
        </a:solidFill>
        <a:latin typeface="Times New Roman" charset="0"/>
        <a:ea typeface="+mn-ea"/>
        <a:cs typeface="+mn-cs"/>
      </a:defRPr>
    </a:lvl6pPr>
    <a:lvl7pPr marL="2743200" algn="l" defTabSz="914400" rtl="0" eaLnBrk="1" latinLnBrk="0" hangingPunct="1">
      <a:defRPr sz="3200" kern="1200">
        <a:solidFill>
          <a:schemeClr val="tx1"/>
        </a:solidFill>
        <a:latin typeface="Times New Roman" charset="0"/>
        <a:ea typeface="+mn-ea"/>
        <a:cs typeface="+mn-cs"/>
      </a:defRPr>
    </a:lvl7pPr>
    <a:lvl8pPr marL="3200400" algn="l" defTabSz="914400" rtl="0" eaLnBrk="1" latinLnBrk="0" hangingPunct="1">
      <a:defRPr sz="3200" kern="1200">
        <a:solidFill>
          <a:schemeClr val="tx1"/>
        </a:solidFill>
        <a:latin typeface="Times New Roman" charset="0"/>
        <a:ea typeface="+mn-ea"/>
        <a:cs typeface="+mn-cs"/>
      </a:defRPr>
    </a:lvl8pPr>
    <a:lvl9pPr marL="3657600" algn="l" defTabSz="914400" rtl="0" eaLnBrk="1" latinLnBrk="0" hangingPunct="1">
      <a:defRPr sz="32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7" d="100"/>
          <a:sy n="37" d="100"/>
        </p:scale>
        <p:origin x="-1554" y="-90"/>
      </p:cViewPr>
      <p:guideLst>
        <p:guide orient="horz" pos="2909"/>
        <p:guide pos="2206"/>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bwMode="auto">
          <a:xfrm>
            <a:off x="0" y="0"/>
            <a:ext cx="30353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03427" name="Rectangle 3"/>
          <p:cNvSpPr>
            <a:spLocks noGrp="1" noChangeArrowheads="1"/>
          </p:cNvSpPr>
          <p:nvPr>
            <p:ph type="dt" sz="quarter" idx="1"/>
          </p:nvPr>
        </p:nvSpPr>
        <p:spPr bwMode="auto">
          <a:xfrm>
            <a:off x="3968750" y="0"/>
            <a:ext cx="30353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03428" name="Rectangle 4"/>
          <p:cNvSpPr>
            <a:spLocks noGrp="1" noChangeArrowheads="1"/>
          </p:cNvSpPr>
          <p:nvPr>
            <p:ph type="ftr" sz="quarter" idx="2"/>
          </p:nvPr>
        </p:nvSpPr>
        <p:spPr bwMode="auto">
          <a:xfrm>
            <a:off x="0" y="8763000"/>
            <a:ext cx="30353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03429" name="Rectangle 5"/>
          <p:cNvSpPr>
            <a:spLocks noGrp="1" noChangeArrowheads="1"/>
          </p:cNvSpPr>
          <p:nvPr>
            <p:ph type="sldNum" sz="quarter" idx="3"/>
          </p:nvPr>
        </p:nvSpPr>
        <p:spPr bwMode="auto">
          <a:xfrm>
            <a:off x="3968750" y="8763000"/>
            <a:ext cx="30353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613FC92-1142-40A9-B054-F30A44ACC73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3035300"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45059" name="Rectangle 3"/>
          <p:cNvSpPr>
            <a:spLocks noGrp="1" noChangeArrowheads="1"/>
          </p:cNvSpPr>
          <p:nvPr>
            <p:ph type="dt" idx="1"/>
          </p:nvPr>
        </p:nvSpPr>
        <p:spPr bwMode="auto">
          <a:xfrm>
            <a:off x="3968750" y="0"/>
            <a:ext cx="3035300"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90116" name="Rectangle 4"/>
          <p:cNvSpPr>
            <a:spLocks noChangeArrowheads="1" noTextEdit="1"/>
          </p:cNvSpPr>
          <p:nvPr>
            <p:ph type="sldImg" idx="2"/>
          </p:nvPr>
        </p:nvSpPr>
        <p:spPr bwMode="auto">
          <a:xfrm>
            <a:off x="1193800" y="692150"/>
            <a:ext cx="4618038" cy="3463925"/>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933450" y="4387850"/>
            <a:ext cx="5137150" cy="4156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6"/>
          <p:cNvSpPr>
            <a:spLocks noGrp="1" noChangeArrowheads="1"/>
          </p:cNvSpPr>
          <p:nvPr>
            <p:ph type="ftr" sz="quarter" idx="4"/>
          </p:nvPr>
        </p:nvSpPr>
        <p:spPr bwMode="auto">
          <a:xfrm>
            <a:off x="0" y="8774113"/>
            <a:ext cx="30353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45063" name="Rectangle 7"/>
          <p:cNvSpPr>
            <a:spLocks noGrp="1" noChangeArrowheads="1"/>
          </p:cNvSpPr>
          <p:nvPr>
            <p:ph type="sldNum" sz="quarter" idx="5"/>
          </p:nvPr>
        </p:nvSpPr>
        <p:spPr bwMode="auto">
          <a:xfrm>
            <a:off x="3968750" y="8774113"/>
            <a:ext cx="30353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AF3DF88-35E5-44A0-A23E-0D797F6469E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1460435C-5622-4059-AEF6-081B8454C4C0}" type="slidenum">
              <a:rPr lang="en-US"/>
              <a:pPr/>
              <a:t>1</a:t>
            </a:fld>
            <a:endParaRPr lang="en-US"/>
          </a:p>
        </p:txBody>
      </p:sp>
      <p:sp>
        <p:nvSpPr>
          <p:cNvPr id="91139" name="Rectangle 1026"/>
          <p:cNvSpPr>
            <a:spLocks noChangeArrowheads="1" noTextEdit="1"/>
          </p:cNvSpPr>
          <p:nvPr>
            <p:ph type="sldImg"/>
          </p:nvPr>
        </p:nvSpPr>
        <p:spPr>
          <a:ln/>
        </p:spPr>
      </p:sp>
      <p:sp>
        <p:nvSpPr>
          <p:cNvPr id="91140" name="Rectangle 1027"/>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72B8C7C6-FC2F-4279-8355-3A277BB8EDA8}" type="slidenum">
              <a:rPr lang="en-US"/>
              <a:pPr/>
              <a:t>28</a:t>
            </a:fld>
            <a:endParaRPr lang="en-US"/>
          </a:p>
        </p:txBody>
      </p:sp>
      <p:sp>
        <p:nvSpPr>
          <p:cNvPr id="92163" name="Rectangle 2"/>
          <p:cNvSpPr>
            <a:spLocks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rgbClr val="000051"/>
            </a:gs>
            <a:gs pos="100000">
              <a:srgbClr val="0000B0"/>
            </a:gs>
          </a:gsLst>
          <a:lin ang="2700000" scaled="1"/>
        </a:gradFill>
        <a:effectLst/>
      </p:bgPr>
    </p:bg>
    <p:spTree>
      <p:nvGrpSpPr>
        <p:cNvPr id="1" name=""/>
        <p:cNvGrpSpPr/>
        <p:nvPr/>
      </p:nvGrpSpPr>
      <p:grpSpPr>
        <a:xfrm>
          <a:off x="0" y="0"/>
          <a:ext cx="0" cy="0"/>
          <a:chOff x="0" y="0"/>
          <a:chExt cx="0" cy="0"/>
        </a:xfrm>
      </p:grpSpPr>
      <p:pic>
        <p:nvPicPr>
          <p:cNvPr id="2" name="Picture 1028"/>
          <p:cNvPicPr>
            <a:picLocks noChangeAspect="1" noChangeArrowheads="1"/>
          </p:cNvPicPr>
          <p:nvPr/>
        </p:nvPicPr>
        <p:blipFill>
          <a:blip r:embed="rId2" cstate="print">
            <a:lum bright="12000" contrast="42000"/>
          </a:blip>
          <a:srcRect r="20175" b="8220"/>
          <a:stretch>
            <a:fillRect/>
          </a:stretch>
        </p:blipFill>
        <p:spPr bwMode="auto">
          <a:xfrm>
            <a:off x="2209800" y="990600"/>
            <a:ext cx="6934200" cy="5867400"/>
          </a:xfrm>
          <a:prstGeom prst="rect">
            <a:avLst/>
          </a:prstGeom>
          <a:noFill/>
          <a:ln w="9525">
            <a:noFill/>
            <a:miter lim="800000"/>
            <a:headEnd/>
            <a:tailEnd/>
          </a:ln>
        </p:spPr>
      </p:pic>
      <p:sp>
        <p:nvSpPr>
          <p:cNvPr id="3" name="Line 1029"/>
          <p:cNvSpPr>
            <a:spLocks noChangeShapeType="1"/>
          </p:cNvSpPr>
          <p:nvPr/>
        </p:nvSpPr>
        <p:spPr bwMode="auto">
          <a:xfrm>
            <a:off x="1752600" y="1981200"/>
            <a:ext cx="7391400" cy="0"/>
          </a:xfrm>
          <a:prstGeom prst="line">
            <a:avLst/>
          </a:prstGeom>
          <a:noFill/>
          <a:ln w="28575">
            <a:solidFill>
              <a:srgbClr val="FFFFFF"/>
            </a:solidFill>
            <a:round/>
            <a:headEnd/>
            <a:tailEnd/>
          </a:ln>
          <a:effectLst/>
        </p:spPr>
        <p:txBody>
          <a:bodyPr wrap="none" anchor="ctr"/>
          <a:lstStyle/>
          <a:p>
            <a:pPr>
              <a:defRPr/>
            </a:pPr>
            <a:endParaRPr lang="en-US"/>
          </a:p>
        </p:txBody>
      </p:sp>
      <p:pic>
        <p:nvPicPr>
          <p:cNvPr id="4" name="Picture 1030"/>
          <p:cNvPicPr>
            <a:picLocks noChangeAspect="1" noChangeArrowheads="1"/>
          </p:cNvPicPr>
          <p:nvPr/>
        </p:nvPicPr>
        <p:blipFill>
          <a:blip r:embed="rId3" cstate="print">
            <a:clrChange>
              <a:clrFrom>
                <a:srgbClr val="0E0E6A"/>
              </a:clrFrom>
              <a:clrTo>
                <a:srgbClr val="0E0E6A">
                  <a:alpha val="0"/>
                </a:srgbClr>
              </a:clrTo>
            </a:clrChange>
          </a:blip>
          <a:srcRect r="13719"/>
          <a:stretch>
            <a:fillRect/>
          </a:stretch>
        </p:blipFill>
        <p:spPr bwMode="auto">
          <a:xfrm>
            <a:off x="114300" y="152400"/>
            <a:ext cx="4305300" cy="1885950"/>
          </a:xfrm>
          <a:prstGeom prst="rect">
            <a:avLst/>
          </a:prstGeom>
          <a:noFill/>
          <a:ln w="12700">
            <a:noFill/>
            <a:miter lim="800000"/>
            <a:headEnd/>
            <a:tailEnd/>
          </a:ln>
          <a:effectLst>
            <a:outerShdw dist="35921" dir="2700000" algn="ctr" rotWithShape="0">
              <a:schemeClr val="tx2"/>
            </a:outerShdw>
          </a:effectLst>
        </p:spPr>
      </p:pic>
      <p:sp>
        <p:nvSpPr>
          <p:cNvPr id="5" name="Rectangle 1031"/>
          <p:cNvSpPr>
            <a:spLocks noChangeArrowheads="1"/>
          </p:cNvSpPr>
          <p:nvPr userDrawn="1"/>
        </p:nvSpPr>
        <p:spPr bwMode="auto">
          <a:xfrm>
            <a:off x="1676400" y="3581400"/>
            <a:ext cx="7467600" cy="2865438"/>
          </a:xfrm>
          <a:prstGeom prst="rect">
            <a:avLst/>
          </a:prstGeom>
          <a:noFill/>
          <a:ln w="9525">
            <a:noFill/>
            <a:miter lim="800000"/>
            <a:headEnd/>
            <a:tailEnd/>
          </a:ln>
          <a:effectLst/>
        </p:spPr>
        <p:txBody>
          <a:bodyPr>
            <a:spAutoFit/>
          </a:bodyPr>
          <a:lstStyle/>
          <a:p>
            <a:pPr>
              <a:spcBef>
                <a:spcPct val="50000"/>
              </a:spcBef>
              <a:buFontTx/>
              <a:buNone/>
              <a:defRPr/>
            </a:pPr>
            <a:r>
              <a:rPr lang="en-US" sz="2800">
                <a:solidFill>
                  <a:srgbClr val="FFFF00"/>
                </a:solidFill>
              </a:rPr>
              <a:t>Financial Understanding Through Unique Resourceful Education</a:t>
            </a:r>
          </a:p>
          <a:p>
            <a:pPr>
              <a:spcBef>
                <a:spcPct val="50000"/>
              </a:spcBef>
              <a:buFontTx/>
              <a:buNone/>
              <a:defRPr/>
            </a:pPr>
            <a:endParaRPr lang="en-US" sz="2400">
              <a:solidFill>
                <a:srgbClr val="FFFF00"/>
              </a:solidFill>
            </a:endParaRPr>
          </a:p>
          <a:p>
            <a:pPr>
              <a:spcBef>
                <a:spcPct val="50000"/>
              </a:spcBef>
              <a:buFontTx/>
              <a:buNone/>
              <a:defRPr/>
            </a:pPr>
            <a:r>
              <a:rPr lang="en-US" sz="2000">
                <a:solidFill>
                  <a:srgbClr val="FFFF00"/>
                </a:solidFill>
              </a:rPr>
              <a:t>Prepared for the Jacket Junction</a:t>
            </a:r>
          </a:p>
          <a:p>
            <a:pPr>
              <a:spcBef>
                <a:spcPct val="50000"/>
              </a:spcBef>
              <a:buFontTx/>
              <a:buNone/>
              <a:defRPr/>
            </a:pPr>
            <a:r>
              <a:rPr lang="en-US" sz="2000">
                <a:solidFill>
                  <a:srgbClr val="FFFF00"/>
                </a:solidFill>
              </a:rPr>
              <a:t>By U.S. Bank – Lebanon, MO</a:t>
            </a:r>
          </a:p>
          <a:p>
            <a:pPr>
              <a:spcBef>
                <a:spcPct val="50000"/>
              </a:spcBef>
              <a:buFontTx/>
              <a:buNone/>
              <a:defRPr/>
            </a:pPr>
            <a:r>
              <a:rPr lang="en-US" sz="2000">
                <a:solidFill>
                  <a:srgbClr val="FFFF00"/>
                </a:solidFill>
              </a:rPr>
              <a:t>2004</a:t>
            </a:r>
          </a:p>
        </p:txBody>
      </p:sp>
      <p:sp>
        <p:nvSpPr>
          <p:cNvPr id="6" name="Rectangle 1026"/>
          <p:cNvSpPr>
            <a:spLocks noGrp="1" noChangeArrowheads="1"/>
          </p:cNvSpPr>
          <p:nvPr>
            <p:ph type="ftr" sz="quarter" idx="10"/>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spcBef>
                <a:spcPct val="0"/>
              </a:spcBef>
              <a:buFontTx/>
              <a:buNone/>
              <a:defRPr sz="1400" smtClean="0"/>
            </a:lvl1pPr>
          </a:lstStyle>
          <a:p>
            <a:pPr>
              <a:defRPr/>
            </a:pPr>
            <a:r>
              <a:rPr lang="en-US" smtClean="0"/>
              <a:t>Property of US Bank</a:t>
            </a:r>
            <a:endParaRPr lang="en-US"/>
          </a:p>
        </p:txBody>
      </p:sp>
      <p:sp>
        <p:nvSpPr>
          <p:cNvPr id="7" name="Rectangle 1027"/>
          <p:cNvSpPr>
            <a:spLocks noGrp="1" noChangeArrowheads="1"/>
          </p:cNvSpPr>
          <p:nvPr>
            <p:ph type="sldNum" sz="quarter" idx="11"/>
          </p:nvPr>
        </p:nvSpPr>
        <p:spPr>
          <a:xfrm>
            <a:off x="6553200" y="6248400"/>
            <a:ext cx="1905000" cy="457200"/>
          </a:xfrm>
        </p:spPr>
        <p:txBody>
          <a:bodyPr/>
          <a:lstStyle>
            <a:lvl1pPr>
              <a:defRPr sz="1400" b="0" smtClean="0">
                <a:solidFill>
                  <a:schemeClr val="tx1"/>
                </a:solidFill>
                <a:latin typeface="Times New Roman" charset="0"/>
              </a:defRPr>
            </a:lvl1pPr>
          </a:lstStyle>
          <a:p>
            <a:pPr>
              <a:defRPr/>
            </a:pPr>
            <a:fld id="{D4178525-5AD2-4FAF-9F7A-9C859E0BF93C}"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28"/>
          <p:cNvSpPr>
            <a:spLocks noGrp="1" noChangeArrowheads="1"/>
          </p:cNvSpPr>
          <p:nvPr>
            <p:ph type="sldNum" sz="quarter" idx="10"/>
          </p:nvPr>
        </p:nvSpPr>
        <p:spPr>
          <a:ln/>
        </p:spPr>
        <p:txBody>
          <a:bodyPr/>
          <a:lstStyle>
            <a:lvl1pPr>
              <a:defRPr/>
            </a:lvl1pPr>
          </a:lstStyle>
          <a:p>
            <a:pPr>
              <a:defRPr/>
            </a:pPr>
            <a:fld id="{A8100903-CD42-4751-A78B-F105B0A5D30D}"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81000"/>
            <a:ext cx="20383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381000"/>
            <a:ext cx="59626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28"/>
          <p:cNvSpPr>
            <a:spLocks noGrp="1" noChangeArrowheads="1"/>
          </p:cNvSpPr>
          <p:nvPr>
            <p:ph type="sldNum" sz="quarter" idx="10"/>
          </p:nvPr>
        </p:nvSpPr>
        <p:spPr>
          <a:ln/>
        </p:spPr>
        <p:txBody>
          <a:bodyPr/>
          <a:lstStyle>
            <a:lvl1pPr>
              <a:defRPr/>
            </a:lvl1pPr>
          </a:lstStyle>
          <a:p>
            <a:pPr>
              <a:defRPr/>
            </a:pPr>
            <a:fld id="{AE6B821E-9CA7-4BE4-B5CB-372B00BDD72C}"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153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72000" y="1752600"/>
            <a:ext cx="3810000" cy="4114800"/>
          </a:xfrm>
        </p:spPr>
        <p:txBody>
          <a:bodyPr/>
          <a:lstStyle/>
          <a:p>
            <a:pPr lvl="0"/>
            <a:endParaRPr lang="en-US" noProof="0" smtClean="0"/>
          </a:p>
        </p:txBody>
      </p:sp>
      <p:sp>
        <p:nvSpPr>
          <p:cNvPr id="5" name="Rectangle 1028"/>
          <p:cNvSpPr>
            <a:spLocks noGrp="1" noChangeArrowheads="1"/>
          </p:cNvSpPr>
          <p:nvPr>
            <p:ph type="sldNum" sz="quarter" idx="10"/>
          </p:nvPr>
        </p:nvSpPr>
        <p:spPr>
          <a:ln/>
        </p:spPr>
        <p:txBody>
          <a:bodyPr/>
          <a:lstStyle>
            <a:lvl1pPr>
              <a:defRPr/>
            </a:lvl1pPr>
          </a:lstStyle>
          <a:p>
            <a:pPr>
              <a:defRPr/>
            </a:pPr>
            <a:fld id="{286C4DF0-C1EC-43FC-8805-2840A13FC632}"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95300" y="381000"/>
            <a:ext cx="8153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752600"/>
            <a:ext cx="7772400" cy="4114800"/>
          </a:xfrm>
        </p:spPr>
        <p:txBody>
          <a:bodyPr/>
          <a:lstStyle/>
          <a:p>
            <a:pPr lvl="0"/>
            <a:endParaRPr lang="en-US" noProof="0" smtClean="0"/>
          </a:p>
        </p:txBody>
      </p:sp>
      <p:sp>
        <p:nvSpPr>
          <p:cNvPr id="4" name="Rectangle 1028"/>
          <p:cNvSpPr>
            <a:spLocks noGrp="1" noChangeArrowheads="1"/>
          </p:cNvSpPr>
          <p:nvPr>
            <p:ph type="sldNum" sz="quarter" idx="10"/>
          </p:nvPr>
        </p:nvSpPr>
        <p:spPr>
          <a:ln/>
        </p:spPr>
        <p:txBody>
          <a:bodyPr/>
          <a:lstStyle>
            <a:lvl1pPr>
              <a:defRPr/>
            </a:lvl1pPr>
          </a:lstStyle>
          <a:p>
            <a:pPr>
              <a:defRPr/>
            </a:pPr>
            <a:fld id="{92D9160B-DEB5-4960-A53F-62CF26D80C2F}"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28"/>
          <p:cNvSpPr>
            <a:spLocks noGrp="1" noChangeArrowheads="1"/>
          </p:cNvSpPr>
          <p:nvPr>
            <p:ph type="sldNum" sz="quarter" idx="10"/>
          </p:nvPr>
        </p:nvSpPr>
        <p:spPr>
          <a:ln/>
        </p:spPr>
        <p:txBody>
          <a:bodyPr/>
          <a:lstStyle>
            <a:lvl1pPr>
              <a:defRPr/>
            </a:lvl1pPr>
          </a:lstStyle>
          <a:p>
            <a:pPr>
              <a:defRPr/>
            </a:pPr>
            <a:fld id="{1B93698A-2FF7-4BFD-89BC-D4EDA53591A1}"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28"/>
          <p:cNvSpPr>
            <a:spLocks noGrp="1" noChangeArrowheads="1"/>
          </p:cNvSpPr>
          <p:nvPr>
            <p:ph type="sldNum" sz="quarter" idx="10"/>
          </p:nvPr>
        </p:nvSpPr>
        <p:spPr>
          <a:ln/>
        </p:spPr>
        <p:txBody>
          <a:bodyPr/>
          <a:lstStyle>
            <a:lvl1pPr>
              <a:defRPr/>
            </a:lvl1pPr>
          </a:lstStyle>
          <a:p>
            <a:pPr>
              <a:defRPr/>
            </a:pPr>
            <a:fld id="{B1F3ACE2-D96F-4004-B332-77081C624F01}"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28"/>
          <p:cNvSpPr>
            <a:spLocks noGrp="1" noChangeArrowheads="1"/>
          </p:cNvSpPr>
          <p:nvPr>
            <p:ph type="sldNum" sz="quarter" idx="10"/>
          </p:nvPr>
        </p:nvSpPr>
        <p:spPr>
          <a:ln/>
        </p:spPr>
        <p:txBody>
          <a:bodyPr/>
          <a:lstStyle>
            <a:lvl1pPr>
              <a:defRPr/>
            </a:lvl1pPr>
          </a:lstStyle>
          <a:p>
            <a:pPr>
              <a:defRPr/>
            </a:pPr>
            <a:fld id="{F3B57074-C44D-4BEE-8A58-FC98A4A06213}"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28"/>
          <p:cNvSpPr>
            <a:spLocks noGrp="1" noChangeArrowheads="1"/>
          </p:cNvSpPr>
          <p:nvPr>
            <p:ph type="sldNum" sz="quarter" idx="10"/>
          </p:nvPr>
        </p:nvSpPr>
        <p:spPr>
          <a:ln/>
        </p:spPr>
        <p:txBody>
          <a:bodyPr/>
          <a:lstStyle>
            <a:lvl1pPr>
              <a:defRPr/>
            </a:lvl1pPr>
          </a:lstStyle>
          <a:p>
            <a:pPr>
              <a:defRPr/>
            </a:pPr>
            <a:fld id="{438EDCB1-CAF8-4673-894A-7CF94C5C3BAA}"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28"/>
          <p:cNvSpPr>
            <a:spLocks noGrp="1" noChangeArrowheads="1"/>
          </p:cNvSpPr>
          <p:nvPr>
            <p:ph type="sldNum" sz="quarter" idx="10"/>
          </p:nvPr>
        </p:nvSpPr>
        <p:spPr>
          <a:ln/>
        </p:spPr>
        <p:txBody>
          <a:bodyPr/>
          <a:lstStyle>
            <a:lvl1pPr>
              <a:defRPr/>
            </a:lvl1pPr>
          </a:lstStyle>
          <a:p>
            <a:pPr>
              <a:defRPr/>
            </a:pPr>
            <a:fld id="{C28850FE-4DB5-47EB-A534-90024D8ABA4E}"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8"/>
          <p:cNvSpPr>
            <a:spLocks noGrp="1" noChangeArrowheads="1"/>
          </p:cNvSpPr>
          <p:nvPr>
            <p:ph type="sldNum" sz="quarter" idx="10"/>
          </p:nvPr>
        </p:nvSpPr>
        <p:spPr>
          <a:ln/>
        </p:spPr>
        <p:txBody>
          <a:bodyPr/>
          <a:lstStyle>
            <a:lvl1pPr>
              <a:defRPr/>
            </a:lvl1pPr>
          </a:lstStyle>
          <a:p>
            <a:pPr>
              <a:defRPr/>
            </a:pPr>
            <a:fld id="{560096A8-FF11-445B-95B8-80F36DC90F6F}"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28"/>
          <p:cNvSpPr>
            <a:spLocks noGrp="1" noChangeArrowheads="1"/>
          </p:cNvSpPr>
          <p:nvPr>
            <p:ph type="sldNum" sz="quarter" idx="10"/>
          </p:nvPr>
        </p:nvSpPr>
        <p:spPr>
          <a:ln/>
        </p:spPr>
        <p:txBody>
          <a:bodyPr/>
          <a:lstStyle>
            <a:lvl1pPr>
              <a:defRPr/>
            </a:lvl1pPr>
          </a:lstStyle>
          <a:p>
            <a:pPr>
              <a:defRPr/>
            </a:pPr>
            <a:fld id="{54E5C6AF-7F75-4818-953D-98455187370D}"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28"/>
          <p:cNvSpPr>
            <a:spLocks noGrp="1" noChangeArrowheads="1"/>
          </p:cNvSpPr>
          <p:nvPr>
            <p:ph type="sldNum" sz="quarter" idx="10"/>
          </p:nvPr>
        </p:nvSpPr>
        <p:spPr>
          <a:ln/>
        </p:spPr>
        <p:txBody>
          <a:bodyPr/>
          <a:lstStyle>
            <a:lvl1pPr>
              <a:defRPr/>
            </a:lvl1pPr>
          </a:lstStyle>
          <a:p>
            <a:pPr>
              <a:defRPr/>
            </a:pPr>
            <a:fld id="{BBE5EF56-1F4F-4525-9396-0933ADB0C8C0}"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4" name="Picture 1026" descr="screened-stars-CV-4%"/>
          <p:cNvPicPr>
            <a:picLocks noChangeAspect="1" noChangeArrowheads="1"/>
          </p:cNvPicPr>
          <p:nvPr/>
        </p:nvPicPr>
        <p:blipFill>
          <a:blip r:embed="rId15" cstate="print"/>
          <a:srcRect r="18794" b="8888"/>
          <a:stretch>
            <a:fillRect/>
          </a:stretch>
        </p:blipFill>
        <p:spPr bwMode="auto">
          <a:xfrm>
            <a:off x="2028825" y="987425"/>
            <a:ext cx="7115175" cy="5870575"/>
          </a:xfrm>
          <a:prstGeom prst="rect">
            <a:avLst/>
          </a:prstGeom>
          <a:noFill/>
          <a:ln w="9525">
            <a:noFill/>
            <a:miter lim="800000"/>
            <a:headEnd/>
            <a:tailEnd/>
          </a:ln>
        </p:spPr>
      </p:pic>
      <p:sp>
        <p:nvSpPr>
          <p:cNvPr id="3075" name="Rectangle 1027"/>
          <p:cNvSpPr>
            <a:spLocks noGrp="1" noChangeArrowheads="1"/>
          </p:cNvSpPr>
          <p:nvPr>
            <p:ph type="body" idx="1"/>
          </p:nvPr>
        </p:nvSpPr>
        <p:spPr bwMode="auto">
          <a:xfrm>
            <a:off x="609600" y="1752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4756" name="Rectangle 1028"/>
          <p:cNvSpPr>
            <a:spLocks noGrp="1" noChangeArrowheads="1"/>
          </p:cNvSpPr>
          <p:nvPr>
            <p:ph type="sldNum" sz="quarter" idx="4"/>
          </p:nvPr>
        </p:nvSpPr>
        <p:spPr bwMode="auto">
          <a:xfrm>
            <a:off x="7162800" y="65532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000" b="1" smtClean="0">
                <a:solidFill>
                  <a:srgbClr val="FFFFFF"/>
                </a:solidFill>
                <a:latin typeface="+mn-lt"/>
              </a:defRPr>
            </a:lvl1pPr>
          </a:lstStyle>
          <a:p>
            <a:pPr>
              <a:defRPr/>
            </a:pPr>
            <a:fld id="{AE94F841-B06C-45EE-A65C-E9B026F1BCD1}" type="slidenum">
              <a:rPr lang="en-US"/>
              <a:pPr>
                <a:defRPr/>
              </a:pPr>
              <a:t>‹#›</a:t>
            </a:fld>
            <a:endParaRPr lang="en-US"/>
          </a:p>
        </p:txBody>
      </p:sp>
      <p:sp>
        <p:nvSpPr>
          <p:cNvPr id="74757" name="Rectangle 1029"/>
          <p:cNvSpPr>
            <a:spLocks noChangeArrowheads="1"/>
          </p:cNvSpPr>
          <p:nvPr/>
        </p:nvSpPr>
        <p:spPr bwMode="auto">
          <a:xfrm>
            <a:off x="0" y="6477000"/>
            <a:ext cx="9144000" cy="381000"/>
          </a:xfrm>
          <a:prstGeom prst="rect">
            <a:avLst/>
          </a:prstGeom>
          <a:solidFill>
            <a:srgbClr val="E30035"/>
          </a:solidFill>
          <a:ln w="9525">
            <a:noFill/>
            <a:miter lim="800000"/>
            <a:headEnd/>
            <a:tailEnd/>
          </a:ln>
          <a:effectLst/>
        </p:spPr>
        <p:txBody>
          <a:bodyPr wrap="none" anchor="ctr"/>
          <a:lstStyle/>
          <a:p>
            <a:pPr>
              <a:defRPr/>
            </a:pPr>
            <a:endParaRPr lang="en-US"/>
          </a:p>
        </p:txBody>
      </p:sp>
      <p:sp>
        <p:nvSpPr>
          <p:cNvPr id="74758" name="Rectangle 1030"/>
          <p:cNvSpPr>
            <a:spLocks noChangeArrowheads="1"/>
          </p:cNvSpPr>
          <p:nvPr/>
        </p:nvSpPr>
        <p:spPr bwMode="auto">
          <a:xfrm>
            <a:off x="0" y="0"/>
            <a:ext cx="1987550" cy="228600"/>
          </a:xfrm>
          <a:prstGeom prst="rect">
            <a:avLst/>
          </a:prstGeom>
          <a:solidFill>
            <a:srgbClr val="E30035"/>
          </a:solidFill>
          <a:ln w="9525">
            <a:noFill/>
            <a:miter lim="800000"/>
            <a:headEnd/>
            <a:tailEnd/>
          </a:ln>
          <a:effectLst/>
        </p:spPr>
        <p:txBody>
          <a:bodyPr wrap="none" anchor="ctr"/>
          <a:lstStyle/>
          <a:p>
            <a:pPr>
              <a:defRPr/>
            </a:pPr>
            <a:endParaRPr lang="en-US"/>
          </a:p>
        </p:txBody>
      </p:sp>
      <p:sp>
        <p:nvSpPr>
          <p:cNvPr id="74759" name="Rectangle 1031"/>
          <p:cNvSpPr>
            <a:spLocks noChangeArrowheads="1"/>
          </p:cNvSpPr>
          <p:nvPr/>
        </p:nvSpPr>
        <p:spPr bwMode="auto">
          <a:xfrm>
            <a:off x="1981200" y="0"/>
            <a:ext cx="4387850" cy="228600"/>
          </a:xfrm>
          <a:prstGeom prst="rect">
            <a:avLst/>
          </a:prstGeom>
          <a:gradFill rotWithShape="0">
            <a:gsLst>
              <a:gs pos="0">
                <a:srgbClr val="E30035"/>
              </a:gs>
              <a:gs pos="100000">
                <a:srgbClr val="FFFFFF"/>
              </a:gs>
            </a:gsLst>
            <a:lin ang="0" scaled="1"/>
          </a:gradFill>
          <a:ln w="9525">
            <a:noFill/>
            <a:miter lim="800000"/>
            <a:headEnd/>
            <a:tailEnd/>
          </a:ln>
          <a:effectLst/>
        </p:spPr>
        <p:txBody>
          <a:bodyPr wrap="none" anchor="ctr"/>
          <a:lstStyle/>
          <a:p>
            <a:pPr>
              <a:defRPr/>
            </a:pPr>
            <a:endParaRPr lang="en-US"/>
          </a:p>
        </p:txBody>
      </p:sp>
      <p:sp>
        <p:nvSpPr>
          <p:cNvPr id="74760" name="Text Box 1032"/>
          <p:cNvSpPr txBox="1">
            <a:spLocks noChangeArrowheads="1"/>
          </p:cNvSpPr>
          <p:nvPr/>
        </p:nvSpPr>
        <p:spPr bwMode="auto">
          <a:xfrm>
            <a:off x="127000" y="6527800"/>
            <a:ext cx="3759200" cy="304800"/>
          </a:xfrm>
          <a:prstGeom prst="rect">
            <a:avLst/>
          </a:prstGeom>
          <a:noFill/>
          <a:ln w="9525">
            <a:noFill/>
            <a:miter lim="800000"/>
            <a:headEnd/>
            <a:tailEnd/>
          </a:ln>
          <a:effectLst/>
        </p:spPr>
        <p:txBody>
          <a:bodyPr>
            <a:spAutoFit/>
          </a:bodyPr>
          <a:lstStyle/>
          <a:p>
            <a:pPr>
              <a:spcBef>
                <a:spcPct val="50000"/>
              </a:spcBef>
              <a:buFontTx/>
              <a:buNone/>
              <a:defRPr/>
            </a:pPr>
            <a:r>
              <a:rPr lang="en-US" sz="1400" b="1">
                <a:solidFill>
                  <a:srgbClr val="FFFFFF"/>
                </a:solidFill>
                <a:latin typeface="Arial" charset="0"/>
              </a:rPr>
              <a:t>FUTURE</a:t>
            </a:r>
          </a:p>
        </p:txBody>
      </p:sp>
      <p:sp>
        <p:nvSpPr>
          <p:cNvPr id="74761" name="Rectangle 1033"/>
          <p:cNvSpPr>
            <a:spLocks noChangeArrowheads="1"/>
          </p:cNvSpPr>
          <p:nvPr/>
        </p:nvSpPr>
        <p:spPr bwMode="auto">
          <a:xfrm>
            <a:off x="8458200" y="6553200"/>
            <a:ext cx="533400" cy="228600"/>
          </a:xfrm>
          <a:prstGeom prst="rect">
            <a:avLst/>
          </a:prstGeom>
          <a:noFill/>
          <a:ln w="9525">
            <a:noFill/>
            <a:miter lim="800000"/>
            <a:headEnd/>
            <a:tailEnd/>
          </a:ln>
          <a:effectLst/>
        </p:spPr>
        <p:txBody>
          <a:bodyPr/>
          <a:lstStyle/>
          <a:p>
            <a:pPr algn="r">
              <a:spcBef>
                <a:spcPct val="0"/>
              </a:spcBef>
              <a:buFontTx/>
              <a:buNone/>
              <a:defRPr/>
            </a:pPr>
            <a:fld id="{5BD78689-9C26-4131-A7BD-4894B733B7C6}" type="slidenum">
              <a:rPr lang="en-US" sz="1200" b="1">
                <a:solidFill>
                  <a:srgbClr val="FFFFFF"/>
                </a:solidFill>
                <a:latin typeface="Arial" charset="0"/>
              </a:rPr>
              <a:pPr algn="r">
                <a:spcBef>
                  <a:spcPct val="0"/>
                </a:spcBef>
                <a:buFontTx/>
                <a:buNone/>
                <a:defRPr/>
              </a:pPr>
              <a:t>‹#›</a:t>
            </a:fld>
            <a:endParaRPr lang="en-US" sz="1200" b="1">
              <a:solidFill>
                <a:srgbClr val="FFFFFF"/>
              </a:solidFill>
              <a:latin typeface="Arial" charset="0"/>
            </a:endParaRPr>
          </a:p>
        </p:txBody>
      </p:sp>
      <p:grpSp>
        <p:nvGrpSpPr>
          <p:cNvPr id="3082" name="Group 1034"/>
          <p:cNvGrpSpPr>
            <a:grpSpLocks/>
          </p:cNvGrpSpPr>
          <p:nvPr/>
        </p:nvGrpSpPr>
        <p:grpSpPr bwMode="auto">
          <a:xfrm>
            <a:off x="7019925" y="-228600"/>
            <a:ext cx="2047875" cy="1096963"/>
            <a:chOff x="4665" y="3696"/>
            <a:chExt cx="1480" cy="792"/>
          </a:xfrm>
        </p:grpSpPr>
        <p:sp>
          <p:nvSpPr>
            <p:cNvPr id="74763" name="Rectangle 1035"/>
            <p:cNvSpPr>
              <a:spLocks noChangeArrowheads="1"/>
            </p:cNvSpPr>
            <p:nvPr/>
          </p:nvSpPr>
          <p:spPr bwMode="auto">
            <a:xfrm>
              <a:off x="4686" y="3922"/>
              <a:ext cx="366" cy="226"/>
            </a:xfrm>
            <a:prstGeom prst="rect">
              <a:avLst/>
            </a:prstGeom>
            <a:solidFill>
              <a:schemeClr val="bg1"/>
            </a:solidFill>
            <a:ln w="9525">
              <a:noFill/>
              <a:miter lim="800000"/>
              <a:headEnd/>
              <a:tailEnd/>
            </a:ln>
            <a:effectLst/>
          </p:spPr>
          <p:txBody>
            <a:bodyPr wrap="none" anchor="ctr"/>
            <a:lstStyle/>
            <a:p>
              <a:pPr>
                <a:defRPr/>
              </a:pPr>
              <a:endParaRPr lang="en-US"/>
            </a:p>
          </p:txBody>
        </p:sp>
        <p:pic>
          <p:nvPicPr>
            <p:cNvPr id="3086" name="Picture 1036" descr=" U"/>
            <p:cNvPicPr>
              <a:picLocks noChangeAspect="1" noChangeArrowheads="1"/>
            </p:cNvPicPr>
            <p:nvPr/>
          </p:nvPicPr>
          <p:blipFill>
            <a:blip r:embed="rId16" cstate="print">
              <a:clrChange>
                <a:clrFrom>
                  <a:srgbClr val="FFFFFF"/>
                </a:clrFrom>
                <a:clrTo>
                  <a:srgbClr val="FFFFFF">
                    <a:alpha val="0"/>
                  </a:srgbClr>
                </a:clrTo>
              </a:clrChange>
            </a:blip>
            <a:srcRect l="6665"/>
            <a:stretch>
              <a:fillRect/>
            </a:stretch>
          </p:blipFill>
          <p:spPr bwMode="auto">
            <a:xfrm>
              <a:off x="4665" y="3696"/>
              <a:ext cx="1480" cy="792"/>
            </a:xfrm>
            <a:prstGeom prst="rect">
              <a:avLst/>
            </a:prstGeom>
            <a:noFill/>
            <a:ln w="9525">
              <a:noFill/>
              <a:miter lim="800000"/>
              <a:headEnd/>
              <a:tailEnd/>
            </a:ln>
          </p:spPr>
        </p:pic>
      </p:grpSp>
      <p:sp>
        <p:nvSpPr>
          <p:cNvPr id="3083" name="Rectangle 1037"/>
          <p:cNvSpPr>
            <a:spLocks noGrp="1" noChangeArrowheads="1"/>
          </p:cNvSpPr>
          <p:nvPr>
            <p:ph type="title"/>
          </p:nvPr>
        </p:nvSpPr>
        <p:spPr bwMode="auto">
          <a:xfrm>
            <a:off x="495300" y="3810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4766" name="Line 1038"/>
          <p:cNvSpPr>
            <a:spLocks noChangeShapeType="1"/>
          </p:cNvSpPr>
          <p:nvPr/>
        </p:nvSpPr>
        <p:spPr bwMode="auto">
          <a:xfrm>
            <a:off x="609600" y="1219200"/>
            <a:ext cx="8534400" cy="0"/>
          </a:xfrm>
          <a:prstGeom prst="line">
            <a:avLst/>
          </a:prstGeom>
          <a:noFill/>
          <a:ln w="38100">
            <a:solidFill>
              <a:srgbClr val="FF0000"/>
            </a:solidFill>
            <a:round/>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6"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hf sldNum="0" hdr="0" dt="0"/>
  <p:txStyles>
    <p:titleStyle>
      <a:lvl1pPr algn="l" rtl="0" eaLnBrk="0" fontAlgn="base" hangingPunct="0">
        <a:lnSpc>
          <a:spcPct val="85000"/>
        </a:lnSpc>
        <a:spcBef>
          <a:spcPct val="0"/>
        </a:spcBef>
        <a:spcAft>
          <a:spcPct val="0"/>
        </a:spcAft>
        <a:defRPr sz="3200" b="1">
          <a:solidFill>
            <a:schemeClr val="tx2"/>
          </a:solidFill>
          <a:latin typeface="+mj-lt"/>
          <a:ea typeface="+mj-ea"/>
          <a:cs typeface="+mj-cs"/>
        </a:defRPr>
      </a:lvl1pPr>
      <a:lvl2pPr algn="l" rtl="0" eaLnBrk="0" fontAlgn="base" hangingPunct="0">
        <a:lnSpc>
          <a:spcPct val="85000"/>
        </a:lnSpc>
        <a:spcBef>
          <a:spcPct val="0"/>
        </a:spcBef>
        <a:spcAft>
          <a:spcPct val="0"/>
        </a:spcAft>
        <a:defRPr sz="3200" b="1">
          <a:solidFill>
            <a:schemeClr val="tx2"/>
          </a:solidFill>
          <a:latin typeface="Arial" charset="0"/>
        </a:defRPr>
      </a:lvl2pPr>
      <a:lvl3pPr algn="l" rtl="0" eaLnBrk="0" fontAlgn="base" hangingPunct="0">
        <a:lnSpc>
          <a:spcPct val="85000"/>
        </a:lnSpc>
        <a:spcBef>
          <a:spcPct val="0"/>
        </a:spcBef>
        <a:spcAft>
          <a:spcPct val="0"/>
        </a:spcAft>
        <a:defRPr sz="3200" b="1">
          <a:solidFill>
            <a:schemeClr val="tx2"/>
          </a:solidFill>
          <a:latin typeface="Arial" charset="0"/>
        </a:defRPr>
      </a:lvl3pPr>
      <a:lvl4pPr algn="l" rtl="0" eaLnBrk="0" fontAlgn="base" hangingPunct="0">
        <a:lnSpc>
          <a:spcPct val="85000"/>
        </a:lnSpc>
        <a:spcBef>
          <a:spcPct val="0"/>
        </a:spcBef>
        <a:spcAft>
          <a:spcPct val="0"/>
        </a:spcAft>
        <a:defRPr sz="3200" b="1">
          <a:solidFill>
            <a:schemeClr val="tx2"/>
          </a:solidFill>
          <a:latin typeface="Arial" charset="0"/>
        </a:defRPr>
      </a:lvl4pPr>
      <a:lvl5pPr algn="l" rtl="0" eaLnBrk="0" fontAlgn="base" hangingPunct="0">
        <a:lnSpc>
          <a:spcPct val="85000"/>
        </a:lnSpc>
        <a:spcBef>
          <a:spcPct val="0"/>
        </a:spcBef>
        <a:spcAft>
          <a:spcPct val="0"/>
        </a:spcAft>
        <a:defRPr sz="3200" b="1">
          <a:solidFill>
            <a:schemeClr val="tx2"/>
          </a:solidFill>
          <a:latin typeface="Arial" charset="0"/>
        </a:defRPr>
      </a:lvl5pPr>
      <a:lvl6pPr marL="457200" algn="l" rtl="0" fontAlgn="base">
        <a:lnSpc>
          <a:spcPct val="85000"/>
        </a:lnSpc>
        <a:spcBef>
          <a:spcPct val="0"/>
        </a:spcBef>
        <a:spcAft>
          <a:spcPct val="0"/>
        </a:spcAft>
        <a:defRPr sz="3200" b="1">
          <a:solidFill>
            <a:schemeClr val="tx2"/>
          </a:solidFill>
          <a:latin typeface="Arial" charset="0"/>
        </a:defRPr>
      </a:lvl6pPr>
      <a:lvl7pPr marL="914400" algn="l" rtl="0" fontAlgn="base">
        <a:lnSpc>
          <a:spcPct val="85000"/>
        </a:lnSpc>
        <a:spcBef>
          <a:spcPct val="0"/>
        </a:spcBef>
        <a:spcAft>
          <a:spcPct val="0"/>
        </a:spcAft>
        <a:defRPr sz="3200" b="1">
          <a:solidFill>
            <a:schemeClr val="tx2"/>
          </a:solidFill>
          <a:latin typeface="Arial" charset="0"/>
        </a:defRPr>
      </a:lvl7pPr>
      <a:lvl8pPr marL="1371600" algn="l" rtl="0" fontAlgn="base">
        <a:lnSpc>
          <a:spcPct val="85000"/>
        </a:lnSpc>
        <a:spcBef>
          <a:spcPct val="0"/>
        </a:spcBef>
        <a:spcAft>
          <a:spcPct val="0"/>
        </a:spcAft>
        <a:defRPr sz="3200" b="1">
          <a:solidFill>
            <a:schemeClr val="tx2"/>
          </a:solidFill>
          <a:latin typeface="Arial" charset="0"/>
        </a:defRPr>
      </a:lvl8pPr>
      <a:lvl9pPr marL="1828800" algn="l" rtl="0" fontAlgn="base">
        <a:lnSpc>
          <a:spcPct val="85000"/>
        </a:lnSpc>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2"/>
          </a:solidFill>
          <a:latin typeface="+mn-lt"/>
        </a:defRPr>
      </a:lvl2pPr>
      <a:lvl3pPr marL="1143000" indent="-228600" algn="l" rtl="0" eaLnBrk="0" fontAlgn="base" hangingPunct="0">
        <a:spcBef>
          <a:spcPct val="20000"/>
        </a:spcBef>
        <a:spcAft>
          <a:spcPct val="0"/>
        </a:spcAft>
        <a:buChar char="•"/>
        <a:defRPr sz="2400">
          <a:solidFill>
            <a:schemeClr val="tx2"/>
          </a:solidFill>
          <a:latin typeface="+mn-lt"/>
        </a:defRPr>
      </a:lvl3pPr>
      <a:lvl4pPr marL="1600200" indent="-228600" algn="l" rtl="0" eaLnBrk="0" fontAlgn="base" hangingPunct="0">
        <a:spcBef>
          <a:spcPct val="20000"/>
        </a:spcBef>
        <a:spcAft>
          <a:spcPct val="0"/>
        </a:spcAft>
        <a:buChar char="–"/>
        <a:defRPr sz="1600">
          <a:solidFill>
            <a:schemeClr val="tx2"/>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7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idx="4294967295"/>
          </p:nvPr>
        </p:nvSpPr>
        <p:spPr>
          <a:xfrm>
            <a:off x="685800" y="2286000"/>
            <a:ext cx="7772400" cy="1143000"/>
          </a:xfrm>
          <a:noFill/>
        </p:spPr>
        <p:txBody>
          <a:bodyPr/>
          <a:lstStyle/>
          <a:p>
            <a:pPr algn="ctr" eaLnBrk="1" hangingPunct="1"/>
            <a:r>
              <a:rPr lang="en-US" sz="7200" smtClean="0">
                <a:solidFill>
                  <a:srgbClr val="FFFF00"/>
                </a:solidFill>
              </a:rPr>
              <a:t>FUTURE</a:t>
            </a:r>
            <a:endParaRPr lang="en-US" smtClean="0"/>
          </a:p>
        </p:txBody>
      </p:sp>
      <p:sp>
        <p:nvSpPr>
          <p:cNvPr id="3" name="Footer Placeholder 2"/>
          <p:cNvSpPr>
            <a:spLocks noGrp="1"/>
          </p:cNvSpPr>
          <p:nvPr>
            <p:ph type="ftr" sz="quarter" idx="10"/>
          </p:nvPr>
        </p:nvSpPr>
        <p:spPr/>
        <p:txBody>
          <a:bodyPr/>
          <a:lstStyle/>
          <a:p>
            <a:pPr>
              <a:defRPr/>
            </a:pPr>
            <a:r>
              <a:rPr lang="en-US" smtClean="0"/>
              <a:t>Property of US Bank</a:t>
            </a:r>
            <a:endParaRPr lang="en-US"/>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26"/>
          <p:cNvSpPr>
            <a:spLocks noGrp="1" noChangeArrowheads="1"/>
          </p:cNvSpPr>
          <p:nvPr>
            <p:ph type="title"/>
          </p:nvPr>
        </p:nvSpPr>
        <p:spPr/>
        <p:txBody>
          <a:bodyPr/>
          <a:lstStyle/>
          <a:p>
            <a:pPr eaLnBrk="1" hangingPunct="1"/>
            <a:r>
              <a:rPr lang="en-US" smtClean="0"/>
              <a:t>Tickets</a:t>
            </a:r>
          </a:p>
        </p:txBody>
      </p:sp>
      <p:sp>
        <p:nvSpPr>
          <p:cNvPr id="12292" name="Rectangle 1027"/>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a:t>
            </a:r>
          </a:p>
          <a:p>
            <a:pPr lvl="1" eaLnBrk="1" hangingPunct="1">
              <a:buFontTx/>
              <a:buNone/>
            </a:pPr>
            <a:endParaRPr lang="en-US" sz="2500" smtClean="0"/>
          </a:p>
          <a:p>
            <a:pPr lvl="1" eaLnBrk="1" hangingPunct="1"/>
            <a:r>
              <a:rPr lang="en-US" sz="2500" smtClean="0"/>
              <a:t>C030 - Savings Withdrawal</a:t>
            </a:r>
          </a:p>
          <a:p>
            <a:pPr lvl="1" eaLnBrk="1" hangingPunct="1">
              <a:buFontTx/>
              <a:buNone/>
            </a:pPr>
            <a:endParaRPr lang="en-US" sz="2500" smtClean="0"/>
          </a:p>
          <a:p>
            <a:pPr lvl="1" eaLnBrk="1" hangingPunct="1"/>
            <a:r>
              <a:rPr lang="en-US" sz="2500" smtClean="0"/>
              <a:t>L020 - Loan Disbursement</a:t>
            </a:r>
            <a:endParaRPr lang="en-US" sz="1800" smtClean="0"/>
          </a:p>
        </p:txBody>
      </p:sp>
      <p:sp>
        <p:nvSpPr>
          <p:cNvPr id="12293" name="Rectangle 1028"/>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endParaRPr lang="en-US" sz="1800" smtClean="0"/>
          </a:p>
        </p:txBody>
      </p:sp>
      <p:sp>
        <p:nvSpPr>
          <p:cNvPr id="12294" name="Line 1029"/>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2295" name="Line 1030"/>
          <p:cNvSpPr>
            <a:spLocks noChangeShapeType="1"/>
          </p:cNvSpPr>
          <p:nvPr/>
        </p:nvSpPr>
        <p:spPr bwMode="auto">
          <a:xfrm>
            <a:off x="3886200" y="2438400"/>
            <a:ext cx="990600" cy="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1026"/>
          <p:cNvSpPr>
            <a:spLocks noGrp="1" noChangeArrowheads="1"/>
          </p:cNvSpPr>
          <p:nvPr>
            <p:ph type="title"/>
          </p:nvPr>
        </p:nvSpPr>
        <p:spPr/>
        <p:txBody>
          <a:bodyPr/>
          <a:lstStyle/>
          <a:p>
            <a:pPr eaLnBrk="1" hangingPunct="1"/>
            <a:r>
              <a:rPr lang="en-US" smtClean="0"/>
              <a:t>Tickets</a:t>
            </a:r>
          </a:p>
        </p:txBody>
      </p:sp>
      <p:sp>
        <p:nvSpPr>
          <p:cNvPr id="13316" name="Rectangle 1027"/>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13317" name="Rectangle 1028"/>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endParaRPr lang="en-US" sz="1800" smtClean="0"/>
          </a:p>
        </p:txBody>
      </p:sp>
      <p:sp>
        <p:nvSpPr>
          <p:cNvPr id="13318" name="Line 1029"/>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3319" name="Line 1030"/>
          <p:cNvSpPr>
            <a:spLocks noChangeShapeType="1"/>
          </p:cNvSpPr>
          <p:nvPr/>
        </p:nvSpPr>
        <p:spPr bwMode="auto">
          <a:xfrm>
            <a:off x="3733800" y="2667000"/>
            <a:ext cx="1219200" cy="6858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en-US" smtClean="0"/>
              <a:t>Tickets</a:t>
            </a:r>
          </a:p>
        </p:txBody>
      </p:sp>
      <p:sp>
        <p:nvSpPr>
          <p:cNvPr id="14340"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buFontTx/>
              <a:buNone/>
            </a:pPr>
            <a:endParaRPr lang="en-US" sz="2500" smtClean="0"/>
          </a:p>
          <a:p>
            <a:pPr lvl="1" eaLnBrk="1" hangingPunct="1"/>
            <a:r>
              <a:rPr lang="en-US" sz="2500" smtClean="0"/>
              <a:t>L020 - Loan Disbursement</a:t>
            </a:r>
            <a:endParaRPr lang="en-US" sz="1800" smtClean="0"/>
          </a:p>
        </p:txBody>
      </p:sp>
      <p:sp>
        <p:nvSpPr>
          <p:cNvPr id="14341"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p>
        </p:txBody>
      </p:sp>
      <p:sp>
        <p:nvSpPr>
          <p:cNvPr id="14342"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4343" name="Line 7"/>
          <p:cNvSpPr>
            <a:spLocks noChangeShapeType="1"/>
          </p:cNvSpPr>
          <p:nvPr/>
        </p:nvSpPr>
        <p:spPr bwMode="auto">
          <a:xfrm>
            <a:off x="3581400" y="2667000"/>
            <a:ext cx="1524000" cy="18288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pPr eaLnBrk="1" hangingPunct="1"/>
            <a:r>
              <a:rPr lang="en-US" smtClean="0"/>
              <a:t>Tickets</a:t>
            </a:r>
          </a:p>
        </p:txBody>
      </p:sp>
      <p:sp>
        <p:nvSpPr>
          <p:cNvPr id="15364"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buFontTx/>
              <a:buNone/>
            </a:pPr>
            <a:endParaRPr lang="en-US" sz="2500" smtClean="0"/>
          </a:p>
          <a:p>
            <a:pPr lvl="1" eaLnBrk="1" hangingPunct="1"/>
            <a:r>
              <a:rPr lang="en-US" sz="2500" smtClean="0"/>
              <a:t>L020 - Loan Disbursement</a:t>
            </a:r>
          </a:p>
        </p:txBody>
      </p:sp>
      <p:sp>
        <p:nvSpPr>
          <p:cNvPr id="15365"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buFontTx/>
              <a:buNone/>
            </a:pPr>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p>
        </p:txBody>
      </p:sp>
      <p:sp>
        <p:nvSpPr>
          <p:cNvPr id="15366"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5367" name="Line 7"/>
          <p:cNvSpPr>
            <a:spLocks noChangeShapeType="1"/>
          </p:cNvSpPr>
          <p:nvPr/>
        </p:nvSpPr>
        <p:spPr bwMode="auto">
          <a:xfrm flipV="1">
            <a:off x="3733800" y="2590800"/>
            <a:ext cx="1295400" cy="6096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pPr eaLnBrk="1" hangingPunct="1"/>
            <a:r>
              <a:rPr lang="en-US" smtClean="0"/>
              <a:t>Tickets</a:t>
            </a:r>
          </a:p>
        </p:txBody>
      </p:sp>
      <p:sp>
        <p:nvSpPr>
          <p:cNvPr id="16388"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buFontTx/>
              <a:buNone/>
            </a:pPr>
            <a:endParaRPr lang="en-US" sz="2500" smtClean="0"/>
          </a:p>
          <a:p>
            <a:pPr lvl="1" eaLnBrk="1" hangingPunct="1"/>
            <a:r>
              <a:rPr lang="en-US" sz="2500" smtClean="0"/>
              <a:t>L020 - Loan Disbursement</a:t>
            </a:r>
          </a:p>
        </p:txBody>
      </p:sp>
      <p:sp>
        <p:nvSpPr>
          <p:cNvPr id="16389"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p>
        </p:txBody>
      </p:sp>
      <p:sp>
        <p:nvSpPr>
          <p:cNvPr id="16390"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6391" name="Line 7"/>
          <p:cNvSpPr>
            <a:spLocks noChangeShapeType="1"/>
          </p:cNvSpPr>
          <p:nvPr/>
        </p:nvSpPr>
        <p:spPr bwMode="auto">
          <a:xfrm>
            <a:off x="3429000" y="3733800"/>
            <a:ext cx="1524000" cy="9906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en-US" smtClean="0"/>
              <a:t>Tickets</a:t>
            </a:r>
          </a:p>
        </p:txBody>
      </p:sp>
      <p:sp>
        <p:nvSpPr>
          <p:cNvPr id="17412"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17413"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endParaRPr lang="en-US" sz="2500" smtClean="0"/>
          </a:p>
          <a:p>
            <a:pPr lvl="1" eaLnBrk="1" hangingPunct="1"/>
            <a:r>
              <a:rPr lang="en-US" sz="2500" smtClean="0"/>
              <a:t>L030 - Loan Payment</a:t>
            </a:r>
          </a:p>
        </p:txBody>
      </p:sp>
      <p:sp>
        <p:nvSpPr>
          <p:cNvPr id="17414"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7415" name="Line 7"/>
          <p:cNvSpPr>
            <a:spLocks noChangeShapeType="1"/>
          </p:cNvSpPr>
          <p:nvPr/>
        </p:nvSpPr>
        <p:spPr bwMode="auto">
          <a:xfrm flipV="1">
            <a:off x="3429000" y="2667000"/>
            <a:ext cx="1752600" cy="22860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en-US" smtClean="0"/>
              <a:t>Tickets</a:t>
            </a:r>
          </a:p>
        </p:txBody>
      </p:sp>
      <p:sp>
        <p:nvSpPr>
          <p:cNvPr id="18436"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18437"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endParaRPr lang="en-US" sz="2500" smtClean="0"/>
          </a:p>
          <a:p>
            <a:pPr lvl="1" eaLnBrk="1" hangingPunct="1"/>
            <a:r>
              <a:rPr lang="en-US" sz="2500" smtClean="0"/>
              <a:t>L030 - Loan Payment</a:t>
            </a:r>
          </a:p>
        </p:txBody>
      </p:sp>
      <p:sp>
        <p:nvSpPr>
          <p:cNvPr id="18438"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8439" name="Line 7"/>
          <p:cNvSpPr>
            <a:spLocks noChangeShapeType="1"/>
          </p:cNvSpPr>
          <p:nvPr/>
        </p:nvSpPr>
        <p:spPr bwMode="auto">
          <a:xfrm flipV="1">
            <a:off x="3352800" y="3505200"/>
            <a:ext cx="1752600" cy="15240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en-US" smtClean="0"/>
              <a:t>Tickets</a:t>
            </a:r>
          </a:p>
        </p:txBody>
      </p:sp>
      <p:sp>
        <p:nvSpPr>
          <p:cNvPr id="19460"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19461"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endParaRPr lang="en-US" sz="2500" smtClean="0"/>
          </a:p>
          <a:p>
            <a:pPr lvl="1" eaLnBrk="1" hangingPunct="1"/>
            <a:r>
              <a:rPr lang="en-US" sz="2500" smtClean="0"/>
              <a:t>L030 - Loan Payment</a:t>
            </a:r>
          </a:p>
        </p:txBody>
      </p:sp>
      <p:sp>
        <p:nvSpPr>
          <p:cNvPr id="19462"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19463" name="Line 7"/>
          <p:cNvSpPr>
            <a:spLocks noChangeShapeType="1"/>
          </p:cNvSpPr>
          <p:nvPr/>
        </p:nvSpPr>
        <p:spPr bwMode="auto">
          <a:xfrm flipV="1">
            <a:off x="3810000" y="2590800"/>
            <a:ext cx="1295400" cy="152400"/>
          </a:xfrm>
          <a:prstGeom prst="line">
            <a:avLst/>
          </a:prstGeom>
          <a:noFill/>
          <a:ln w="28575">
            <a:solidFill>
              <a:schemeClr val="tx1"/>
            </a:solidFill>
            <a:round/>
            <a:headEnd/>
            <a:tailEnd type="triangle" w="med" len="med"/>
          </a:ln>
        </p:spPr>
        <p:txBody>
          <a:bodyPr wrap="none" anchor="ctr"/>
          <a:lstStyle/>
          <a:p>
            <a:endParaRPr lang="en-US"/>
          </a:p>
        </p:txBody>
      </p:sp>
      <p:sp>
        <p:nvSpPr>
          <p:cNvPr id="19464" name="Line 8"/>
          <p:cNvSpPr>
            <a:spLocks noChangeShapeType="1"/>
          </p:cNvSpPr>
          <p:nvPr/>
        </p:nvSpPr>
        <p:spPr bwMode="auto">
          <a:xfrm>
            <a:off x="3657600" y="2667000"/>
            <a:ext cx="1371600" cy="6858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en-US" smtClean="0"/>
              <a:t>Tickets</a:t>
            </a:r>
          </a:p>
        </p:txBody>
      </p:sp>
      <p:sp>
        <p:nvSpPr>
          <p:cNvPr id="20484"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20485"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endParaRPr lang="en-US" sz="2500" smtClean="0"/>
          </a:p>
          <a:p>
            <a:pPr lvl="1" eaLnBrk="1" hangingPunct="1"/>
            <a:r>
              <a:rPr lang="en-US" sz="2500" smtClean="0"/>
              <a:t>L030 - Loan Payment</a:t>
            </a:r>
          </a:p>
        </p:txBody>
      </p:sp>
      <p:sp>
        <p:nvSpPr>
          <p:cNvPr id="20486" name="Line 5"/>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20487" name="Line 6"/>
          <p:cNvSpPr>
            <a:spLocks noChangeShapeType="1"/>
          </p:cNvSpPr>
          <p:nvPr/>
        </p:nvSpPr>
        <p:spPr bwMode="auto">
          <a:xfrm>
            <a:off x="3733800" y="3505200"/>
            <a:ext cx="1447800" cy="152400"/>
          </a:xfrm>
          <a:prstGeom prst="line">
            <a:avLst/>
          </a:prstGeom>
          <a:noFill/>
          <a:ln w="28575">
            <a:solidFill>
              <a:schemeClr val="tx1"/>
            </a:solidFill>
            <a:round/>
            <a:headEnd/>
            <a:tailEnd type="triangle" w="med" len="med"/>
          </a:ln>
        </p:spPr>
        <p:txBody>
          <a:bodyPr wrap="none" anchor="ctr"/>
          <a:lstStyle/>
          <a:p>
            <a:endParaRPr lang="en-US"/>
          </a:p>
        </p:txBody>
      </p:sp>
      <p:sp>
        <p:nvSpPr>
          <p:cNvPr id="20488" name="Line 7"/>
          <p:cNvSpPr>
            <a:spLocks noChangeShapeType="1"/>
          </p:cNvSpPr>
          <p:nvPr/>
        </p:nvSpPr>
        <p:spPr bwMode="auto">
          <a:xfrm flipV="1">
            <a:off x="3581400" y="2590800"/>
            <a:ext cx="1371600" cy="9906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6"/>
          <p:cNvSpPr>
            <a:spLocks noGrp="1" noChangeArrowheads="1"/>
          </p:cNvSpPr>
          <p:nvPr>
            <p:ph type="title"/>
          </p:nvPr>
        </p:nvSpPr>
        <p:spPr/>
        <p:txBody>
          <a:bodyPr/>
          <a:lstStyle/>
          <a:p>
            <a:pPr eaLnBrk="1" hangingPunct="1"/>
            <a:r>
              <a:rPr lang="en-US" smtClean="0"/>
              <a:t>Tickets</a:t>
            </a:r>
          </a:p>
        </p:txBody>
      </p:sp>
      <p:sp>
        <p:nvSpPr>
          <p:cNvPr id="21508" name="Rectangle 1027"/>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	</a:t>
            </a:r>
          </a:p>
          <a:p>
            <a:pPr lvl="1" eaLnBrk="1" hangingPunct="1"/>
            <a:r>
              <a:rPr lang="en-US" sz="2500" smtClean="0"/>
              <a:t>C030 - Savings Withdrawal</a:t>
            </a:r>
          </a:p>
          <a:p>
            <a:pPr lvl="1" eaLnBrk="1" hangingPunct="1"/>
            <a:endParaRPr lang="en-US" sz="2500" smtClean="0"/>
          </a:p>
          <a:p>
            <a:pPr lvl="1" eaLnBrk="1" hangingPunct="1"/>
            <a:r>
              <a:rPr lang="en-US" sz="2500" smtClean="0"/>
              <a:t>L020 - Loan Disbursement</a:t>
            </a:r>
          </a:p>
        </p:txBody>
      </p:sp>
      <p:sp>
        <p:nvSpPr>
          <p:cNvPr id="21509" name="Rectangle 1028"/>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endParaRPr lang="en-US" sz="2500" smtClean="0"/>
          </a:p>
          <a:p>
            <a:pPr lvl="1" eaLnBrk="1" hangingPunct="1"/>
            <a:r>
              <a:rPr lang="en-US" sz="2500" smtClean="0"/>
              <a:t>L030 - Loan Payment</a:t>
            </a:r>
          </a:p>
        </p:txBody>
      </p:sp>
      <p:sp>
        <p:nvSpPr>
          <p:cNvPr id="21510" name="Line 1029"/>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
        <p:nvSpPr>
          <p:cNvPr id="21511" name="Line 1030"/>
          <p:cNvSpPr>
            <a:spLocks noChangeShapeType="1"/>
          </p:cNvSpPr>
          <p:nvPr/>
        </p:nvSpPr>
        <p:spPr bwMode="auto">
          <a:xfrm flipV="1">
            <a:off x="3733800" y="2667000"/>
            <a:ext cx="1295400" cy="1828800"/>
          </a:xfrm>
          <a:prstGeom prst="line">
            <a:avLst/>
          </a:prstGeom>
          <a:noFill/>
          <a:ln w="28575">
            <a:solidFill>
              <a:schemeClr val="tx1"/>
            </a:solidFill>
            <a:round/>
            <a:headEnd/>
            <a:tailEnd type="triangle" w="med" len="med"/>
          </a:ln>
        </p:spPr>
        <p:txBody>
          <a:bodyPr wrap="none" anchor="ctr"/>
          <a:lstStyle/>
          <a:p>
            <a:endParaRPr lang="en-US"/>
          </a:p>
        </p:txBody>
      </p:sp>
      <p:sp>
        <p:nvSpPr>
          <p:cNvPr id="21512" name="Line 1031"/>
          <p:cNvSpPr>
            <a:spLocks noChangeShapeType="1"/>
          </p:cNvSpPr>
          <p:nvPr/>
        </p:nvSpPr>
        <p:spPr bwMode="auto">
          <a:xfrm flipV="1">
            <a:off x="3505200" y="3810000"/>
            <a:ext cx="1676400" cy="838200"/>
          </a:xfrm>
          <a:prstGeom prst="line">
            <a:avLst/>
          </a:prstGeom>
          <a:noFill/>
          <a:ln w="28575">
            <a:solidFill>
              <a:schemeClr val="tx1"/>
            </a:solid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 name="Rectangle 1026"/>
          <p:cNvSpPr>
            <a:spLocks noGrp="1" noChangeArrowheads="1"/>
          </p:cNvSpPr>
          <p:nvPr>
            <p:ph type="title"/>
          </p:nvPr>
        </p:nvSpPr>
        <p:spPr/>
        <p:txBody>
          <a:bodyPr/>
          <a:lstStyle/>
          <a:p>
            <a:pPr eaLnBrk="1" hangingPunct="1"/>
            <a:r>
              <a:rPr lang="en-US" smtClean="0"/>
              <a:t>Basic Accounting Equation</a:t>
            </a:r>
          </a:p>
        </p:txBody>
      </p:sp>
      <p:sp>
        <p:nvSpPr>
          <p:cNvPr id="60419" name="Rectangle 1027"/>
          <p:cNvSpPr>
            <a:spLocks noGrp="1" noChangeArrowheads="1"/>
          </p:cNvSpPr>
          <p:nvPr>
            <p:ph type="body" sz="half" idx="1"/>
          </p:nvPr>
        </p:nvSpPr>
        <p:spPr>
          <a:xfrm>
            <a:off x="685800" y="1905000"/>
            <a:ext cx="7772400" cy="990600"/>
          </a:xfrm>
        </p:spPr>
        <p:txBody>
          <a:bodyPr/>
          <a:lstStyle/>
          <a:p>
            <a:pPr algn="ctr" eaLnBrk="1" hangingPunct="1">
              <a:buFontTx/>
              <a:buNone/>
            </a:pPr>
            <a:r>
              <a:rPr lang="en-US" sz="2800" smtClean="0"/>
              <a:t>ASSETS = LIABILITIES + EQUITY</a:t>
            </a:r>
          </a:p>
        </p:txBody>
      </p:sp>
      <p:graphicFrame>
        <p:nvGraphicFramePr>
          <p:cNvPr id="60420" name="Object 1028"/>
          <p:cNvGraphicFramePr>
            <a:graphicFrameLocks noChangeAspect="1"/>
          </p:cNvGraphicFramePr>
          <p:nvPr>
            <p:ph type="clipArt" sz="half" idx="2"/>
          </p:nvPr>
        </p:nvGraphicFramePr>
        <p:xfrm>
          <a:off x="1981200" y="3276600"/>
          <a:ext cx="5334000" cy="3200400"/>
        </p:xfrm>
        <a:graphic>
          <a:graphicData uri="http://schemas.openxmlformats.org/presentationml/2006/ole">
            <p:oleObj spid="_x0000_s1026" name="Clip" r:id="rId3" imgW="4762440" imgH="3504600" progId="MS_ClipArt_Gallery.2">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3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604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604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1026"/>
          <p:cNvSpPr>
            <a:spLocks noGrp="1" noChangeArrowheads="1"/>
          </p:cNvSpPr>
          <p:nvPr>
            <p:ph type="title"/>
          </p:nvPr>
        </p:nvSpPr>
        <p:spPr/>
        <p:txBody>
          <a:bodyPr/>
          <a:lstStyle/>
          <a:p>
            <a:pPr eaLnBrk="1" hangingPunct="1"/>
            <a:r>
              <a:rPr lang="en-US" smtClean="0"/>
              <a:t>Transaction Codes (TC)</a:t>
            </a:r>
          </a:p>
        </p:txBody>
      </p:sp>
      <p:sp>
        <p:nvSpPr>
          <p:cNvPr id="81923" name="Rectangle 1027"/>
          <p:cNvSpPr>
            <a:spLocks noGrp="1" noChangeArrowheads="1"/>
          </p:cNvSpPr>
          <p:nvPr>
            <p:ph type="body" idx="1"/>
          </p:nvPr>
        </p:nvSpPr>
        <p:spPr/>
        <p:txBody>
          <a:bodyPr/>
          <a:lstStyle/>
          <a:p>
            <a:pPr eaLnBrk="1" hangingPunct="1">
              <a:lnSpc>
                <a:spcPct val="90000"/>
              </a:lnSpc>
            </a:pPr>
            <a:r>
              <a:rPr lang="en-US" sz="2500" smtClean="0"/>
              <a:t>Refer to the Chart of Transaction Codes (TC).</a:t>
            </a:r>
          </a:p>
          <a:p>
            <a:pPr eaLnBrk="1" hangingPunct="1">
              <a:lnSpc>
                <a:spcPct val="90000"/>
              </a:lnSpc>
            </a:pPr>
            <a:r>
              <a:rPr lang="en-US" sz="2500" smtClean="0"/>
              <a:t>This list will help you determine what account(s) to Debit and Credit based on the transaction you handling.</a:t>
            </a:r>
          </a:p>
          <a:p>
            <a:pPr eaLnBrk="1" hangingPunct="1">
              <a:lnSpc>
                <a:spcPct val="90000"/>
              </a:lnSpc>
            </a:pPr>
            <a:r>
              <a:rPr lang="en-US" sz="2500" smtClean="0"/>
              <a:t>You will list the Transaction Code on the Transaction Log (T010).</a:t>
            </a:r>
          </a:p>
          <a:p>
            <a:pPr eaLnBrk="1" hangingPunct="1">
              <a:lnSpc>
                <a:spcPct val="90000"/>
              </a:lnSpc>
            </a:pPr>
            <a:r>
              <a:rPr lang="en-US" sz="2500" smtClean="0"/>
              <a:t>Example:</a:t>
            </a:r>
          </a:p>
          <a:p>
            <a:pPr lvl="1" eaLnBrk="1" hangingPunct="1">
              <a:lnSpc>
                <a:spcPct val="90000"/>
              </a:lnSpc>
            </a:pPr>
            <a:r>
              <a:rPr lang="en-US" sz="2100" smtClean="0"/>
              <a:t>Savings Deposit – cash</a:t>
            </a:r>
          </a:p>
          <a:p>
            <a:pPr lvl="2" eaLnBrk="1" hangingPunct="1">
              <a:lnSpc>
                <a:spcPct val="90000"/>
              </a:lnSpc>
            </a:pPr>
            <a:r>
              <a:rPr lang="en-US" sz="1900" smtClean="0"/>
              <a:t>TC# 30</a:t>
            </a:r>
          </a:p>
          <a:p>
            <a:pPr lvl="2" eaLnBrk="1" hangingPunct="1">
              <a:lnSpc>
                <a:spcPct val="90000"/>
              </a:lnSpc>
            </a:pPr>
            <a:r>
              <a:rPr lang="en-US" sz="1900" smtClean="0"/>
              <a:t>Debit – Cash</a:t>
            </a:r>
          </a:p>
          <a:p>
            <a:pPr lvl="2" eaLnBrk="1" hangingPunct="1">
              <a:lnSpc>
                <a:spcPct val="90000"/>
              </a:lnSpc>
            </a:pPr>
            <a:r>
              <a:rPr lang="en-US" sz="1900" smtClean="0"/>
              <a:t>Credit - Savings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23">
                                            <p:txEl>
                                              <p:pRg st="2" end="2"/>
                                            </p:txEl>
                                          </p:spTgt>
                                        </p:tgtEl>
                                        <p:attrNameLst>
                                          <p:attrName>style.visibility</p:attrName>
                                        </p:attrNameLst>
                                      </p:cBhvr>
                                      <p:to>
                                        <p:strVal val="visible"/>
                                      </p:to>
                                    </p:set>
                                    <p:anim calcmode="lin" valueType="num">
                                      <p:cBhvr additive="base">
                                        <p:cTn id="19" dur="500" fill="hold"/>
                                        <p:tgtEl>
                                          <p:spTgt spid="819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23">
                                            <p:txEl>
                                              <p:pRg st="3" end="3"/>
                                            </p:txEl>
                                          </p:spTgt>
                                        </p:tgtEl>
                                        <p:attrNameLst>
                                          <p:attrName>style.visibility</p:attrName>
                                        </p:attrNameLst>
                                      </p:cBhvr>
                                      <p:to>
                                        <p:strVal val="visible"/>
                                      </p:to>
                                    </p:set>
                                    <p:anim calcmode="lin" valueType="num">
                                      <p:cBhvr additive="base">
                                        <p:cTn id="25" dur="500" fill="hold"/>
                                        <p:tgtEl>
                                          <p:spTgt spid="819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23">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1923">
                                            <p:txEl>
                                              <p:pRg st="4" end="4"/>
                                            </p:txEl>
                                          </p:spTgt>
                                        </p:tgtEl>
                                        <p:attrNameLst>
                                          <p:attrName>style.visibility</p:attrName>
                                        </p:attrNameLst>
                                      </p:cBhvr>
                                      <p:to>
                                        <p:strVal val="visible"/>
                                      </p:to>
                                    </p:set>
                                    <p:anim calcmode="lin" valueType="num">
                                      <p:cBhvr additive="base">
                                        <p:cTn id="29" dur="500" fill="hold"/>
                                        <p:tgtEl>
                                          <p:spTgt spid="8192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1923">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1923">
                                            <p:txEl>
                                              <p:pRg st="5" end="5"/>
                                            </p:txEl>
                                          </p:spTgt>
                                        </p:tgtEl>
                                        <p:attrNameLst>
                                          <p:attrName>style.visibility</p:attrName>
                                        </p:attrNameLst>
                                      </p:cBhvr>
                                      <p:to>
                                        <p:strVal val="visible"/>
                                      </p:to>
                                    </p:set>
                                    <p:anim calcmode="lin" valueType="num">
                                      <p:cBhvr additive="base">
                                        <p:cTn id="33" dur="500" fill="hold"/>
                                        <p:tgtEl>
                                          <p:spTgt spid="8192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192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1923">
                                            <p:txEl>
                                              <p:pRg st="6" end="6"/>
                                            </p:txEl>
                                          </p:spTgt>
                                        </p:tgtEl>
                                        <p:attrNameLst>
                                          <p:attrName>style.visibility</p:attrName>
                                        </p:attrNameLst>
                                      </p:cBhvr>
                                      <p:to>
                                        <p:strVal val="visible"/>
                                      </p:to>
                                    </p:set>
                                    <p:anim calcmode="lin" valueType="num">
                                      <p:cBhvr additive="base">
                                        <p:cTn id="37" dur="500" fill="hold"/>
                                        <p:tgtEl>
                                          <p:spTgt spid="8192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23">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81923">
                                            <p:txEl>
                                              <p:pRg st="7" end="7"/>
                                            </p:txEl>
                                          </p:spTgt>
                                        </p:tgtEl>
                                        <p:attrNameLst>
                                          <p:attrName>style.visibility</p:attrName>
                                        </p:attrNameLst>
                                      </p:cBhvr>
                                      <p:to>
                                        <p:strVal val="visible"/>
                                      </p:to>
                                    </p:set>
                                    <p:anim calcmode="lin" valueType="num">
                                      <p:cBhvr additive="base">
                                        <p:cTn id="41" dur="500" fill="hold"/>
                                        <p:tgtEl>
                                          <p:spTgt spid="81923">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192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1026"/>
          <p:cNvSpPr>
            <a:spLocks noGrp="1" noChangeArrowheads="1"/>
          </p:cNvSpPr>
          <p:nvPr>
            <p:ph type="title"/>
          </p:nvPr>
        </p:nvSpPr>
        <p:spPr/>
        <p:txBody>
          <a:bodyPr/>
          <a:lstStyle/>
          <a:p>
            <a:pPr eaLnBrk="1" hangingPunct="1"/>
            <a:r>
              <a:rPr lang="en-US" smtClean="0"/>
              <a:t>Chart of Transaction Codes / Accounts</a:t>
            </a:r>
          </a:p>
        </p:txBody>
      </p:sp>
      <p:sp>
        <p:nvSpPr>
          <p:cNvPr id="82947" name="Rectangle 1027"/>
          <p:cNvSpPr>
            <a:spLocks noGrp="1" noChangeArrowheads="1"/>
          </p:cNvSpPr>
          <p:nvPr>
            <p:ph type="body" idx="1"/>
          </p:nvPr>
        </p:nvSpPr>
        <p:spPr/>
        <p:txBody>
          <a:bodyPr/>
          <a:lstStyle/>
          <a:p>
            <a:pPr eaLnBrk="1" hangingPunct="1"/>
            <a:r>
              <a:rPr lang="en-US" smtClean="0"/>
              <a:t>By utilizing the Chart of Transaction Codes (TC) and the Chart of Accounts you are now able to correctly complete the proper GL tickets and correctly prepare the Transaction Log (T010) for each entry.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eaLnBrk="1" hangingPunct="1"/>
            <a:r>
              <a:rPr lang="en-US" smtClean="0"/>
              <a:t>Example A</a:t>
            </a:r>
          </a:p>
        </p:txBody>
      </p:sp>
      <p:sp>
        <p:nvSpPr>
          <p:cNvPr id="53251" name="Rectangle 3"/>
          <p:cNvSpPr>
            <a:spLocks noGrp="1" noChangeArrowheads="1"/>
          </p:cNvSpPr>
          <p:nvPr>
            <p:ph type="body" idx="1"/>
          </p:nvPr>
        </p:nvSpPr>
        <p:spPr/>
        <p:txBody>
          <a:bodyPr/>
          <a:lstStyle/>
          <a:p>
            <a:pPr eaLnBrk="1" hangingPunct="1"/>
            <a:r>
              <a:rPr lang="en-US" sz="3000" smtClean="0"/>
              <a:t>Teller 03 purchases $30 from vault.</a:t>
            </a:r>
          </a:p>
          <a:p>
            <a:pPr eaLnBrk="1" hangingPunct="1"/>
            <a:r>
              <a:rPr lang="en-US" sz="3000" smtClean="0"/>
              <a:t>Transaction Code?</a:t>
            </a:r>
          </a:p>
          <a:p>
            <a:pPr eaLnBrk="1" hangingPunct="1"/>
            <a:r>
              <a:rPr lang="en-US" sz="3000" smtClean="0"/>
              <a:t>TC = 74  “Teller – buy cash from vault”</a:t>
            </a:r>
          </a:p>
          <a:p>
            <a:pPr eaLnBrk="1" hangingPunct="1"/>
            <a:r>
              <a:rPr lang="en-US" sz="3000" smtClean="0"/>
              <a:t>Debit Account #?</a:t>
            </a:r>
          </a:p>
          <a:p>
            <a:pPr eaLnBrk="1" hangingPunct="1"/>
            <a:r>
              <a:rPr lang="en-US" sz="3000" smtClean="0"/>
              <a:t>5103 “Teller Cash #3” for $30.00</a:t>
            </a:r>
          </a:p>
          <a:p>
            <a:pPr eaLnBrk="1" hangingPunct="1"/>
            <a:r>
              <a:rPr lang="en-US" sz="3000" smtClean="0"/>
              <a:t>This will Increase the Teller Cash #3 balance.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wipe(left)">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wipe(left)">
                                      <p:cBhvr>
                                        <p:cTn id="12" dur="500"/>
                                        <p:tgtEl>
                                          <p:spTgt spid="532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Effect transition="in" filter="wipe(left)">
                                      <p:cBhvr>
                                        <p:cTn id="17" dur="500"/>
                                        <p:tgtEl>
                                          <p:spTgt spid="532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3251">
                                            <p:txEl>
                                              <p:pRg st="3" end="3"/>
                                            </p:txEl>
                                          </p:spTgt>
                                        </p:tgtEl>
                                        <p:attrNameLst>
                                          <p:attrName>style.visibility</p:attrName>
                                        </p:attrNameLst>
                                      </p:cBhvr>
                                      <p:to>
                                        <p:strVal val="visible"/>
                                      </p:to>
                                    </p:set>
                                    <p:animEffect transition="in" filter="wipe(left)">
                                      <p:cBhvr>
                                        <p:cTn id="22" dur="500"/>
                                        <p:tgtEl>
                                          <p:spTgt spid="532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251">
                                            <p:txEl>
                                              <p:pRg st="4" end="4"/>
                                            </p:txEl>
                                          </p:spTgt>
                                        </p:tgtEl>
                                        <p:attrNameLst>
                                          <p:attrName>style.visibility</p:attrName>
                                        </p:attrNameLst>
                                      </p:cBhvr>
                                      <p:to>
                                        <p:strVal val="visible"/>
                                      </p:to>
                                    </p:set>
                                    <p:animEffect transition="in" filter="wipe(left)">
                                      <p:cBhvr>
                                        <p:cTn id="27" dur="500"/>
                                        <p:tgtEl>
                                          <p:spTgt spid="532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3251">
                                            <p:txEl>
                                              <p:pRg st="5" end="5"/>
                                            </p:txEl>
                                          </p:spTgt>
                                        </p:tgtEl>
                                        <p:attrNameLst>
                                          <p:attrName>style.visibility</p:attrName>
                                        </p:attrNameLst>
                                      </p:cBhvr>
                                      <p:to>
                                        <p:strVal val="visible"/>
                                      </p:to>
                                    </p:set>
                                    <p:animEffect transition="in" filter="wipe(left)">
                                      <p:cBhvr>
                                        <p:cTn id="32" dur="500"/>
                                        <p:tgtEl>
                                          <p:spTgt spid="532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smtClean="0"/>
              <a:t>Example A</a:t>
            </a:r>
          </a:p>
        </p:txBody>
      </p:sp>
      <p:sp>
        <p:nvSpPr>
          <p:cNvPr id="56323" name="Rectangle 3"/>
          <p:cNvSpPr>
            <a:spLocks noGrp="1" noChangeArrowheads="1"/>
          </p:cNvSpPr>
          <p:nvPr>
            <p:ph type="body" idx="1"/>
          </p:nvPr>
        </p:nvSpPr>
        <p:spPr/>
        <p:txBody>
          <a:bodyPr/>
          <a:lstStyle/>
          <a:p>
            <a:pPr eaLnBrk="1" hangingPunct="1"/>
            <a:r>
              <a:rPr lang="en-US" sz="3000" smtClean="0"/>
              <a:t>Credit Account #?</a:t>
            </a:r>
          </a:p>
          <a:p>
            <a:pPr eaLnBrk="1" hangingPunct="1"/>
            <a:r>
              <a:rPr lang="en-US" sz="3000" smtClean="0"/>
              <a:t>5100 “Vault Cash” for $30.00</a:t>
            </a:r>
          </a:p>
          <a:p>
            <a:pPr eaLnBrk="1" hangingPunct="1"/>
            <a:r>
              <a:rPr lang="en-US" sz="3000" smtClean="0"/>
              <a:t>This will decrease the Vault Cash balance.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wipe(left)">
                                      <p:cBhvr>
                                        <p:cTn id="7" dur="500"/>
                                        <p:tgtEl>
                                          <p:spTgt spid="563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323">
                                            <p:txEl>
                                              <p:pRg st="1" end="1"/>
                                            </p:txEl>
                                          </p:spTgt>
                                        </p:tgtEl>
                                        <p:attrNameLst>
                                          <p:attrName>style.visibility</p:attrName>
                                        </p:attrNameLst>
                                      </p:cBhvr>
                                      <p:to>
                                        <p:strVal val="visible"/>
                                      </p:to>
                                    </p:set>
                                    <p:animEffect transition="in" filter="wipe(left)">
                                      <p:cBhvr>
                                        <p:cTn id="12" dur="500"/>
                                        <p:tgtEl>
                                          <p:spTgt spid="563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6323">
                                            <p:txEl>
                                              <p:pRg st="2" end="2"/>
                                            </p:txEl>
                                          </p:spTgt>
                                        </p:tgtEl>
                                        <p:attrNameLst>
                                          <p:attrName>style.visibility</p:attrName>
                                        </p:attrNameLst>
                                      </p:cBhvr>
                                      <p:to>
                                        <p:strVal val="visible"/>
                                      </p:to>
                                    </p:set>
                                    <p:animEffect transition="in" filter="wipe(left)">
                                      <p:cBhvr>
                                        <p:cTn id="17" dur="500"/>
                                        <p:tgtEl>
                                          <p:spTgt spid="563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smtClean="0"/>
              <a:t>Example B</a:t>
            </a:r>
          </a:p>
        </p:txBody>
      </p:sp>
      <p:sp>
        <p:nvSpPr>
          <p:cNvPr id="54275" name="Rectangle 3"/>
          <p:cNvSpPr>
            <a:spLocks noGrp="1" noChangeArrowheads="1"/>
          </p:cNvSpPr>
          <p:nvPr>
            <p:ph type="body" idx="1"/>
          </p:nvPr>
        </p:nvSpPr>
        <p:spPr/>
        <p:txBody>
          <a:bodyPr/>
          <a:lstStyle/>
          <a:p>
            <a:pPr eaLnBrk="1" hangingPunct="1"/>
            <a:r>
              <a:rPr lang="en-US" sz="3000" smtClean="0"/>
              <a:t>Customer brings in their payroll check for $48.00 and wants to deposit $30.00 into savings #2-1333-1, and take the remainder in cash.</a:t>
            </a:r>
          </a:p>
          <a:p>
            <a:pPr eaLnBrk="1" hangingPunct="1"/>
            <a:r>
              <a:rPr lang="en-US" sz="3000" smtClean="0"/>
              <a:t>Teller 02 handles this transaction.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box(out)">
                                      <p:cBhvr>
                                        <p:cTn id="7" dur="500"/>
                                        <p:tgtEl>
                                          <p:spTgt spid="542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box(out)">
                                      <p:cBhvr>
                                        <p:cTn id="12" dur="500"/>
                                        <p:tgtEl>
                                          <p:spTgt spid="542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1026"/>
          <p:cNvSpPr>
            <a:spLocks noGrp="1" noChangeArrowheads="1"/>
          </p:cNvSpPr>
          <p:nvPr>
            <p:ph type="title"/>
          </p:nvPr>
        </p:nvSpPr>
        <p:spPr/>
        <p:txBody>
          <a:bodyPr/>
          <a:lstStyle/>
          <a:p>
            <a:pPr eaLnBrk="1" hangingPunct="1"/>
            <a:r>
              <a:rPr lang="en-US" smtClean="0"/>
              <a:t>Example B</a:t>
            </a:r>
          </a:p>
        </p:txBody>
      </p:sp>
      <p:sp>
        <p:nvSpPr>
          <p:cNvPr id="55299" name="Rectangle 1027"/>
          <p:cNvSpPr>
            <a:spLocks noGrp="1" noChangeArrowheads="1"/>
          </p:cNvSpPr>
          <p:nvPr>
            <p:ph type="body" idx="1"/>
          </p:nvPr>
        </p:nvSpPr>
        <p:spPr/>
        <p:txBody>
          <a:bodyPr/>
          <a:lstStyle/>
          <a:p>
            <a:pPr eaLnBrk="1" hangingPunct="1"/>
            <a:r>
              <a:rPr lang="en-US" sz="3000" smtClean="0"/>
              <a:t>Transaction Code?</a:t>
            </a:r>
          </a:p>
          <a:p>
            <a:pPr eaLnBrk="1" hangingPunct="1"/>
            <a:r>
              <a:rPr lang="en-US" sz="3000" smtClean="0"/>
              <a:t>TC = 34 “Savings Deposit with check(s) less cash</a:t>
            </a:r>
          </a:p>
          <a:p>
            <a:pPr eaLnBrk="1" hangingPunct="1"/>
            <a:r>
              <a:rPr lang="en-US" sz="3000" smtClean="0"/>
              <a:t>Debit Account #?</a:t>
            </a:r>
          </a:p>
          <a:p>
            <a:pPr eaLnBrk="1" hangingPunct="1"/>
            <a:r>
              <a:rPr lang="en-US" sz="3000" smtClean="0"/>
              <a:t>5130 “Due From” for $48.00</a:t>
            </a:r>
          </a:p>
          <a:p>
            <a:pPr eaLnBrk="1" hangingPunct="1"/>
            <a:r>
              <a:rPr lang="en-US" sz="3000" smtClean="0"/>
              <a:t>This will Increase the Due From balance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calcmode="lin" valueType="num">
                                      <p:cBhvr additive="base">
                                        <p:cTn id="13" dur="500" fill="hold"/>
                                        <p:tgtEl>
                                          <p:spTgt spid="55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2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299">
                                            <p:txEl>
                                              <p:pRg st="2" end="2"/>
                                            </p:txEl>
                                          </p:spTgt>
                                        </p:tgtEl>
                                        <p:attrNameLst>
                                          <p:attrName>style.visibility</p:attrName>
                                        </p:attrNameLst>
                                      </p:cBhvr>
                                      <p:to>
                                        <p:strVal val="visible"/>
                                      </p:to>
                                    </p:set>
                                    <p:anim calcmode="lin" valueType="num">
                                      <p:cBhvr additive="base">
                                        <p:cTn id="19" dur="500" fill="hold"/>
                                        <p:tgtEl>
                                          <p:spTgt spid="552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52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5299">
                                            <p:txEl>
                                              <p:pRg st="3" end="3"/>
                                            </p:txEl>
                                          </p:spTgt>
                                        </p:tgtEl>
                                        <p:attrNameLst>
                                          <p:attrName>style.visibility</p:attrName>
                                        </p:attrNameLst>
                                      </p:cBhvr>
                                      <p:to>
                                        <p:strVal val="visible"/>
                                      </p:to>
                                    </p:set>
                                    <p:anim calcmode="lin" valueType="num">
                                      <p:cBhvr additive="base">
                                        <p:cTn id="25" dur="500" fill="hold"/>
                                        <p:tgtEl>
                                          <p:spTgt spid="552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52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5299">
                                            <p:txEl>
                                              <p:pRg st="4" end="4"/>
                                            </p:txEl>
                                          </p:spTgt>
                                        </p:tgtEl>
                                        <p:attrNameLst>
                                          <p:attrName>style.visibility</p:attrName>
                                        </p:attrNameLst>
                                      </p:cBhvr>
                                      <p:to>
                                        <p:strVal val="visible"/>
                                      </p:to>
                                    </p:set>
                                    <p:anim calcmode="lin" valueType="num">
                                      <p:cBhvr additive="base">
                                        <p:cTn id="31" dur="500" fill="hold"/>
                                        <p:tgtEl>
                                          <p:spTgt spid="552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52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1026"/>
          <p:cNvSpPr>
            <a:spLocks noGrp="1" noChangeArrowheads="1"/>
          </p:cNvSpPr>
          <p:nvPr>
            <p:ph type="title"/>
          </p:nvPr>
        </p:nvSpPr>
        <p:spPr/>
        <p:txBody>
          <a:bodyPr/>
          <a:lstStyle/>
          <a:p>
            <a:pPr eaLnBrk="1" hangingPunct="1"/>
            <a:r>
              <a:rPr lang="en-US" smtClean="0"/>
              <a:t>Example B</a:t>
            </a:r>
          </a:p>
        </p:txBody>
      </p:sp>
      <p:sp>
        <p:nvSpPr>
          <p:cNvPr id="57347" name="Rectangle 1027"/>
          <p:cNvSpPr>
            <a:spLocks noGrp="1" noChangeArrowheads="1"/>
          </p:cNvSpPr>
          <p:nvPr>
            <p:ph type="body" idx="1"/>
          </p:nvPr>
        </p:nvSpPr>
        <p:spPr/>
        <p:txBody>
          <a:bodyPr/>
          <a:lstStyle/>
          <a:p>
            <a:pPr eaLnBrk="1" hangingPunct="1">
              <a:lnSpc>
                <a:spcPct val="90000"/>
              </a:lnSpc>
            </a:pPr>
            <a:r>
              <a:rPr lang="en-US" sz="3000" smtClean="0"/>
              <a:t>Credit Account #(s)?</a:t>
            </a:r>
          </a:p>
          <a:p>
            <a:pPr eaLnBrk="1" hangingPunct="1">
              <a:lnSpc>
                <a:spcPct val="90000"/>
              </a:lnSpc>
            </a:pPr>
            <a:r>
              <a:rPr lang="en-US" sz="3000" smtClean="0"/>
              <a:t>5102 “Cash Out - Teller Cash #2” for $18.00.</a:t>
            </a:r>
          </a:p>
          <a:p>
            <a:pPr eaLnBrk="1" hangingPunct="1">
              <a:lnSpc>
                <a:spcPct val="90000"/>
              </a:lnSpc>
            </a:pPr>
            <a:r>
              <a:rPr lang="en-US" sz="3000" smtClean="0"/>
              <a:t>This will Decrease the Teller Cash #2 balance.</a:t>
            </a:r>
          </a:p>
          <a:p>
            <a:pPr eaLnBrk="1" hangingPunct="1">
              <a:lnSpc>
                <a:spcPct val="90000"/>
              </a:lnSpc>
            </a:pPr>
            <a:r>
              <a:rPr lang="en-US" sz="3000" smtClean="0"/>
              <a:t>5210 “Savings” for $30.00.</a:t>
            </a:r>
          </a:p>
          <a:p>
            <a:pPr eaLnBrk="1" hangingPunct="1">
              <a:lnSpc>
                <a:spcPct val="90000"/>
              </a:lnSpc>
            </a:pPr>
            <a:r>
              <a:rPr lang="en-US" sz="3000" smtClean="0"/>
              <a:t>This will Increase the Savings (#2-1333-1) balance</a:t>
            </a:r>
            <a:r>
              <a:rPr lang="en-US"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barn(outVertical)">
                                      <p:cBhvr>
                                        <p:cTn id="7" dur="500"/>
                                        <p:tgtEl>
                                          <p:spTgt spid="573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barn(outVertical)">
                                      <p:cBhvr>
                                        <p:cTn id="12" dur="500"/>
                                        <p:tgtEl>
                                          <p:spTgt spid="573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57347">
                                            <p:txEl>
                                              <p:pRg st="2" end="2"/>
                                            </p:txEl>
                                          </p:spTgt>
                                        </p:tgtEl>
                                        <p:attrNameLst>
                                          <p:attrName>style.visibility</p:attrName>
                                        </p:attrNameLst>
                                      </p:cBhvr>
                                      <p:to>
                                        <p:strVal val="visible"/>
                                      </p:to>
                                    </p:set>
                                    <p:animEffect transition="in" filter="barn(outVertical)">
                                      <p:cBhvr>
                                        <p:cTn id="17" dur="500"/>
                                        <p:tgtEl>
                                          <p:spTgt spid="573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57347">
                                            <p:txEl>
                                              <p:pRg st="3" end="3"/>
                                            </p:txEl>
                                          </p:spTgt>
                                        </p:tgtEl>
                                        <p:attrNameLst>
                                          <p:attrName>style.visibility</p:attrName>
                                        </p:attrNameLst>
                                      </p:cBhvr>
                                      <p:to>
                                        <p:strVal val="visible"/>
                                      </p:to>
                                    </p:set>
                                    <p:animEffect transition="in" filter="barn(outVertical)">
                                      <p:cBhvr>
                                        <p:cTn id="22" dur="500"/>
                                        <p:tgtEl>
                                          <p:spTgt spid="573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57347">
                                            <p:txEl>
                                              <p:pRg st="4" end="4"/>
                                            </p:txEl>
                                          </p:spTgt>
                                        </p:tgtEl>
                                        <p:attrNameLst>
                                          <p:attrName>style.visibility</p:attrName>
                                        </p:attrNameLst>
                                      </p:cBhvr>
                                      <p:to>
                                        <p:strVal val="visible"/>
                                      </p:to>
                                    </p:set>
                                    <p:animEffect transition="in" filter="barn(outVertical)">
                                      <p:cBhvr>
                                        <p:cTn id="27" dur="500"/>
                                        <p:tgtEl>
                                          <p:spTgt spid="573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Rectangle 2050"/>
          <p:cNvSpPr>
            <a:spLocks noGrp="1" noChangeArrowheads="1"/>
          </p:cNvSpPr>
          <p:nvPr>
            <p:ph type="title"/>
          </p:nvPr>
        </p:nvSpPr>
        <p:spPr/>
        <p:txBody>
          <a:bodyPr/>
          <a:lstStyle/>
          <a:p>
            <a:pPr eaLnBrk="1" hangingPunct="1"/>
            <a:r>
              <a:rPr lang="en-US" smtClean="0"/>
              <a:t>Final Note - Debit / Credit</a:t>
            </a:r>
          </a:p>
        </p:txBody>
      </p:sp>
      <p:sp>
        <p:nvSpPr>
          <p:cNvPr id="58371" name="Rectangle 2051"/>
          <p:cNvSpPr>
            <a:spLocks noGrp="1" noChangeArrowheads="1"/>
          </p:cNvSpPr>
          <p:nvPr>
            <p:ph type="body" idx="1"/>
          </p:nvPr>
        </p:nvSpPr>
        <p:spPr/>
        <p:txBody>
          <a:bodyPr/>
          <a:lstStyle/>
          <a:p>
            <a:pPr eaLnBrk="1" hangingPunct="1"/>
            <a:r>
              <a:rPr lang="en-US" sz="3000" smtClean="0"/>
              <a:t>When in doubt refer to:</a:t>
            </a:r>
          </a:p>
          <a:p>
            <a:pPr lvl="1" eaLnBrk="1" hangingPunct="1"/>
            <a:r>
              <a:rPr lang="en-US" sz="2600" smtClean="0"/>
              <a:t>The  Chart of Transaction Codes (TC) </a:t>
            </a:r>
          </a:p>
          <a:p>
            <a:pPr lvl="1" eaLnBrk="1" hangingPunct="1"/>
            <a:r>
              <a:rPr lang="en-US" sz="2600" smtClean="0"/>
              <a:t>The Chart of Accounts</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dissolve">
                                      <p:cBhvr>
                                        <p:cTn id="7" dur="500"/>
                                        <p:tgtEl>
                                          <p:spTgt spid="5837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8371">
                                            <p:txEl>
                                              <p:pRg st="1" end="1"/>
                                            </p:txEl>
                                          </p:spTgt>
                                        </p:tgtEl>
                                        <p:attrNameLst>
                                          <p:attrName>style.visibility</p:attrName>
                                        </p:attrNameLst>
                                      </p:cBhvr>
                                      <p:to>
                                        <p:strVal val="visible"/>
                                      </p:to>
                                    </p:set>
                                    <p:animEffect transition="in" filter="dissolve">
                                      <p:cBhvr>
                                        <p:cTn id="10" dur="500"/>
                                        <p:tgtEl>
                                          <p:spTgt spid="5837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8371">
                                            <p:txEl>
                                              <p:pRg st="2" end="2"/>
                                            </p:txEl>
                                          </p:spTgt>
                                        </p:tgtEl>
                                        <p:attrNameLst>
                                          <p:attrName>style.visibility</p:attrName>
                                        </p:attrNameLst>
                                      </p:cBhvr>
                                      <p:to>
                                        <p:strVal val="visible"/>
                                      </p:to>
                                    </p:set>
                                    <p:animEffect transition="in" filter="dissolve">
                                      <p:cBhvr>
                                        <p:cTn id="13" dur="500"/>
                                        <p:tgtEl>
                                          <p:spTgt spid="583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4"/>
          <p:cNvSpPr>
            <a:spLocks noChangeArrowheads="1"/>
          </p:cNvSpPr>
          <p:nvPr/>
        </p:nvSpPr>
        <p:spPr bwMode="auto">
          <a:xfrm>
            <a:off x="990600" y="2286000"/>
            <a:ext cx="1295400" cy="609600"/>
          </a:xfrm>
          <a:prstGeom prst="rect">
            <a:avLst/>
          </a:prstGeom>
          <a:noFill/>
          <a:ln w="9525">
            <a:noFill/>
            <a:miter lim="800000"/>
            <a:headEnd/>
            <a:tailEnd/>
          </a:ln>
        </p:spPr>
        <p:txBody>
          <a:bodyPr wrap="none" anchor="ctr"/>
          <a:lstStyle/>
          <a:p>
            <a:endParaRPr lang="en-US"/>
          </a:p>
        </p:txBody>
      </p:sp>
      <p:sp>
        <p:nvSpPr>
          <p:cNvPr id="30724" name="Rectangle 6"/>
          <p:cNvSpPr>
            <a:spLocks noChangeArrowheads="1"/>
          </p:cNvSpPr>
          <p:nvPr/>
        </p:nvSpPr>
        <p:spPr bwMode="auto">
          <a:xfrm>
            <a:off x="3124200" y="2971800"/>
            <a:ext cx="914400" cy="914400"/>
          </a:xfrm>
          <a:prstGeom prst="rect">
            <a:avLst/>
          </a:prstGeom>
          <a:noFill/>
          <a:ln w="9525">
            <a:noFill/>
            <a:miter lim="800000"/>
            <a:headEnd/>
            <a:tailEnd/>
          </a:ln>
        </p:spPr>
        <p:txBody>
          <a:bodyPr wrap="none" anchor="ctr"/>
          <a:lstStyle/>
          <a:p>
            <a:endParaRPr lang="en-US"/>
          </a:p>
        </p:txBody>
      </p:sp>
      <p:sp>
        <p:nvSpPr>
          <p:cNvPr id="30725" name="Rectangle 10"/>
          <p:cNvSpPr>
            <a:spLocks noGrp="1" noChangeArrowheads="1"/>
          </p:cNvSpPr>
          <p:nvPr>
            <p:ph type="title"/>
          </p:nvPr>
        </p:nvSpPr>
        <p:spPr/>
        <p:txBody>
          <a:bodyPr/>
          <a:lstStyle/>
          <a:p>
            <a:pPr eaLnBrk="1" hangingPunct="1"/>
            <a:r>
              <a:rPr lang="en-US" smtClean="0"/>
              <a:t>Flow Chart</a:t>
            </a:r>
          </a:p>
        </p:txBody>
      </p:sp>
      <p:sp>
        <p:nvSpPr>
          <p:cNvPr id="3083" name="Rectangle 11"/>
          <p:cNvSpPr>
            <a:spLocks noGrp="1" noChangeArrowheads="1"/>
          </p:cNvSpPr>
          <p:nvPr>
            <p:ph type="body" idx="1"/>
          </p:nvPr>
        </p:nvSpPr>
        <p:spPr/>
        <p:txBody>
          <a:bodyPr/>
          <a:lstStyle/>
          <a:p>
            <a:pPr eaLnBrk="1" hangingPunct="1">
              <a:spcBef>
                <a:spcPct val="50000"/>
              </a:spcBef>
            </a:pPr>
            <a:r>
              <a:rPr lang="en-US" sz="3500" smtClean="0"/>
              <a:t>A = Customer / Teller / Teller Supervisor</a:t>
            </a:r>
          </a:p>
          <a:p>
            <a:pPr eaLnBrk="1" hangingPunct="1">
              <a:spcBef>
                <a:spcPct val="50000"/>
              </a:spcBef>
            </a:pPr>
            <a:r>
              <a:rPr lang="en-US" sz="3500" smtClean="0"/>
              <a:t>B = Operations Support – General Ledger Posting </a:t>
            </a:r>
          </a:p>
          <a:p>
            <a:pPr eaLnBrk="1" hangingPunct="1">
              <a:spcBef>
                <a:spcPct val="50000"/>
              </a:spcBef>
            </a:pPr>
            <a:r>
              <a:rPr lang="en-US" sz="3500" smtClean="0"/>
              <a:t>C = Operations Support – Individual Applications Posting</a:t>
            </a:r>
            <a:r>
              <a:rPr lang="en-US" sz="2900" smtClean="0"/>
              <a:t>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83">
                                            <p:txEl>
                                              <p:pRg st="0" end="0"/>
                                            </p:txEl>
                                          </p:spTgt>
                                        </p:tgtEl>
                                        <p:attrNameLst>
                                          <p:attrName>style.visibility</p:attrName>
                                        </p:attrNameLst>
                                      </p:cBhvr>
                                      <p:to>
                                        <p:strVal val="visible"/>
                                      </p:to>
                                    </p:set>
                                    <p:anim calcmode="lin" valueType="num">
                                      <p:cBhvr additive="base">
                                        <p:cTn id="7" dur="500" fill="hold"/>
                                        <p:tgtEl>
                                          <p:spTgt spid="3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83">
                                            <p:txEl>
                                              <p:pRg st="1" end="1"/>
                                            </p:txEl>
                                          </p:spTgt>
                                        </p:tgtEl>
                                        <p:attrNameLst>
                                          <p:attrName>style.visibility</p:attrName>
                                        </p:attrNameLst>
                                      </p:cBhvr>
                                      <p:to>
                                        <p:strVal val="visible"/>
                                      </p:to>
                                    </p:set>
                                    <p:anim calcmode="lin" valueType="num">
                                      <p:cBhvr additive="base">
                                        <p:cTn id="13" dur="500" fill="hold"/>
                                        <p:tgtEl>
                                          <p:spTgt spid="3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83">
                                            <p:txEl>
                                              <p:pRg st="2" end="2"/>
                                            </p:txEl>
                                          </p:spTgt>
                                        </p:tgtEl>
                                        <p:attrNameLst>
                                          <p:attrName>style.visibility</p:attrName>
                                        </p:attrNameLst>
                                      </p:cBhvr>
                                      <p:to>
                                        <p:strVal val="visible"/>
                                      </p:to>
                                    </p:set>
                                    <p:anim calcmode="lin" valueType="num">
                                      <p:cBhvr additive="base">
                                        <p:cTn id="19" dur="500" fill="hold"/>
                                        <p:tgtEl>
                                          <p:spTgt spid="30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8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n-US" smtClean="0"/>
              <a:t>A. Tellers – Beginning of Day</a:t>
            </a:r>
          </a:p>
        </p:txBody>
      </p:sp>
      <p:sp>
        <p:nvSpPr>
          <p:cNvPr id="4099" name="Rectangle 3"/>
          <p:cNvSpPr>
            <a:spLocks noGrp="1" noChangeArrowheads="1"/>
          </p:cNvSpPr>
          <p:nvPr>
            <p:ph type="body" idx="1"/>
          </p:nvPr>
        </p:nvSpPr>
        <p:spPr/>
        <p:txBody>
          <a:bodyPr/>
          <a:lstStyle/>
          <a:p>
            <a:pPr eaLnBrk="1" hangingPunct="1">
              <a:lnSpc>
                <a:spcPct val="90000"/>
              </a:lnSpc>
            </a:pPr>
            <a:r>
              <a:rPr lang="en-US" sz="3100" smtClean="0"/>
              <a:t>Get all materials in place at your Teller Station.</a:t>
            </a:r>
          </a:p>
          <a:p>
            <a:pPr eaLnBrk="1" hangingPunct="1">
              <a:lnSpc>
                <a:spcPct val="90000"/>
              </a:lnSpc>
            </a:pPr>
            <a:r>
              <a:rPr lang="en-US" sz="3100" smtClean="0"/>
              <a:t>Verify the accuracy of the “Beginning Cash” listed on the Teller Balance Sheet (T020) by physically counting the cash.</a:t>
            </a:r>
          </a:p>
          <a:p>
            <a:pPr eaLnBrk="1" hangingPunct="1">
              <a:lnSpc>
                <a:spcPct val="90000"/>
              </a:lnSpc>
            </a:pPr>
            <a:r>
              <a:rPr lang="en-US" sz="3100" smtClean="0"/>
              <a:t>The “Beginning Cash” and physical counting must balance.</a:t>
            </a:r>
          </a:p>
          <a:p>
            <a:pPr eaLnBrk="1" hangingPunct="1">
              <a:lnSpc>
                <a:spcPct val="90000"/>
              </a:lnSpc>
            </a:pPr>
            <a:r>
              <a:rPr lang="en-US" sz="3100" smtClean="0"/>
              <a:t>Prepare a Daily Transaction Log (T010).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US" smtClean="0"/>
              <a:t>Basic Accounting Equation</a:t>
            </a:r>
          </a:p>
        </p:txBody>
      </p:sp>
      <p:sp>
        <p:nvSpPr>
          <p:cNvPr id="59395" name="Rectangle 3"/>
          <p:cNvSpPr>
            <a:spLocks noGrp="1" noChangeArrowheads="1"/>
          </p:cNvSpPr>
          <p:nvPr>
            <p:ph type="body" sz="half" idx="1"/>
          </p:nvPr>
        </p:nvSpPr>
        <p:spPr/>
        <p:txBody>
          <a:bodyPr/>
          <a:lstStyle/>
          <a:p>
            <a:pPr eaLnBrk="1" hangingPunct="1"/>
            <a:r>
              <a:rPr lang="en-US" sz="2500" smtClean="0"/>
              <a:t>Assets</a:t>
            </a:r>
          </a:p>
          <a:p>
            <a:pPr lvl="1" eaLnBrk="1" hangingPunct="1"/>
            <a:r>
              <a:rPr lang="en-US" sz="2500" smtClean="0"/>
              <a:t>Vault Cash</a:t>
            </a:r>
          </a:p>
          <a:p>
            <a:pPr lvl="1" eaLnBrk="1" hangingPunct="1"/>
            <a:r>
              <a:rPr lang="en-US" sz="2500" smtClean="0"/>
              <a:t>Teller Cash</a:t>
            </a:r>
          </a:p>
          <a:p>
            <a:pPr lvl="1" eaLnBrk="1" hangingPunct="1"/>
            <a:r>
              <a:rPr lang="en-US" sz="2500" smtClean="0"/>
              <a:t>Due From</a:t>
            </a:r>
          </a:p>
          <a:p>
            <a:pPr lvl="1" eaLnBrk="1" hangingPunct="1"/>
            <a:r>
              <a:rPr lang="en-US" sz="2500" smtClean="0"/>
              <a:t>Loan - Short Term</a:t>
            </a:r>
          </a:p>
          <a:p>
            <a:pPr lvl="1" eaLnBrk="1" hangingPunct="1"/>
            <a:r>
              <a:rPr lang="en-US" sz="2500" smtClean="0"/>
              <a:t>Loan - Long Term</a:t>
            </a:r>
          </a:p>
          <a:p>
            <a:pPr lvl="1" eaLnBrk="1" hangingPunct="1"/>
            <a:r>
              <a:rPr lang="en-US" sz="2500" smtClean="0"/>
              <a:t>(Less Loan Loss Reserve)</a:t>
            </a:r>
          </a:p>
        </p:txBody>
      </p:sp>
      <p:sp>
        <p:nvSpPr>
          <p:cNvPr id="59396" name="Rectangle 4"/>
          <p:cNvSpPr>
            <a:spLocks noGrp="1" noChangeArrowheads="1"/>
          </p:cNvSpPr>
          <p:nvPr>
            <p:ph type="body" sz="half" idx="2"/>
          </p:nvPr>
        </p:nvSpPr>
        <p:spPr/>
        <p:txBody>
          <a:bodyPr/>
          <a:lstStyle/>
          <a:p>
            <a:pPr eaLnBrk="1" hangingPunct="1"/>
            <a:r>
              <a:rPr lang="en-US" sz="2500" smtClean="0"/>
              <a:t>Liabilities</a:t>
            </a:r>
          </a:p>
          <a:p>
            <a:pPr lvl="1" eaLnBrk="1" hangingPunct="1"/>
            <a:r>
              <a:rPr lang="en-US" sz="2500" smtClean="0"/>
              <a:t>Savings</a:t>
            </a:r>
          </a:p>
          <a:p>
            <a:pPr lvl="1" eaLnBrk="1" hangingPunct="1"/>
            <a:r>
              <a:rPr lang="en-US" sz="2500" smtClean="0"/>
              <a:t>Unearned Interest</a:t>
            </a:r>
          </a:p>
          <a:p>
            <a:pPr lvl="1" eaLnBrk="1" hangingPunct="1"/>
            <a:endParaRPr lang="en-US" sz="2500" smtClean="0"/>
          </a:p>
          <a:p>
            <a:pPr eaLnBrk="1" hangingPunct="1"/>
            <a:r>
              <a:rPr lang="en-US" sz="2500" smtClean="0"/>
              <a:t>Equity</a:t>
            </a:r>
          </a:p>
          <a:p>
            <a:pPr lvl="1" eaLnBrk="1" hangingPunct="1"/>
            <a:r>
              <a:rPr lang="en-US" sz="2500" smtClean="0"/>
              <a:t>Capital </a:t>
            </a:r>
          </a:p>
          <a:p>
            <a:pPr lvl="1" eaLnBrk="1" hangingPunct="1"/>
            <a:r>
              <a:rPr lang="en-US" sz="2500" smtClean="0"/>
              <a:t>Retained earning</a:t>
            </a:r>
          </a:p>
          <a:p>
            <a:pPr lvl="1" eaLnBrk="1" hangingPunct="1"/>
            <a:r>
              <a:rPr lang="en-US" sz="2500" smtClean="0"/>
              <a:t>Profit (Loss)</a:t>
            </a:r>
            <a:endParaRPr lang="en-US" sz="1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anim calcmode="lin" valueType="num">
                                      <p:cBhvr additive="base">
                                        <p:cTn id="11" dur="500" fill="hold"/>
                                        <p:tgtEl>
                                          <p:spTgt spid="5939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939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anim calcmode="lin" valueType="num">
                                      <p:cBhvr additive="base">
                                        <p:cTn id="15" dur="500" fill="hold"/>
                                        <p:tgtEl>
                                          <p:spTgt spid="59395">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5939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anim calcmode="lin" valueType="num">
                                      <p:cBhvr additive="base">
                                        <p:cTn id="19" dur="500" fill="hold"/>
                                        <p:tgtEl>
                                          <p:spTgt spid="59395">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939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anim calcmode="lin" valueType="num">
                                      <p:cBhvr additive="base">
                                        <p:cTn id="23" dur="500" fill="hold"/>
                                        <p:tgtEl>
                                          <p:spTgt spid="59395">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5939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anim calcmode="lin" valueType="num">
                                      <p:cBhvr additive="base">
                                        <p:cTn id="27" dur="500" fill="hold"/>
                                        <p:tgtEl>
                                          <p:spTgt spid="59395">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939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59395">
                                            <p:txEl>
                                              <p:pRg st="6" end="6"/>
                                            </p:txEl>
                                          </p:spTgt>
                                        </p:tgtEl>
                                        <p:attrNameLst>
                                          <p:attrName>style.visibility</p:attrName>
                                        </p:attrNameLst>
                                      </p:cBhvr>
                                      <p:to>
                                        <p:strVal val="visible"/>
                                      </p:to>
                                    </p:set>
                                    <p:anim calcmode="lin" valueType="num">
                                      <p:cBhvr additive="base">
                                        <p:cTn id="31" dur="500" fill="hold"/>
                                        <p:tgtEl>
                                          <p:spTgt spid="59395">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93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9396">
                                            <p:txEl>
                                              <p:pRg st="0" end="0"/>
                                            </p:txEl>
                                          </p:spTgt>
                                        </p:tgtEl>
                                        <p:attrNameLst>
                                          <p:attrName>style.visibility</p:attrName>
                                        </p:attrNameLst>
                                      </p:cBhvr>
                                      <p:to>
                                        <p:strVal val="visible"/>
                                      </p:to>
                                    </p:set>
                                    <p:anim calcmode="lin" valueType="num">
                                      <p:cBhvr additive="base">
                                        <p:cTn id="37" dur="500" fill="hold"/>
                                        <p:tgtEl>
                                          <p:spTgt spid="59396">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59396">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9396">
                                            <p:txEl>
                                              <p:pRg st="1" end="1"/>
                                            </p:txEl>
                                          </p:spTgt>
                                        </p:tgtEl>
                                        <p:attrNameLst>
                                          <p:attrName>style.visibility</p:attrName>
                                        </p:attrNameLst>
                                      </p:cBhvr>
                                      <p:to>
                                        <p:strVal val="visible"/>
                                      </p:to>
                                    </p:set>
                                    <p:anim calcmode="lin" valueType="num">
                                      <p:cBhvr additive="base">
                                        <p:cTn id="41" dur="500" fill="hold"/>
                                        <p:tgtEl>
                                          <p:spTgt spid="59396">
                                            <p:txEl>
                                              <p:pRg st="1" end="1"/>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59396">
                                            <p:txEl>
                                              <p:pRg st="1" end="1"/>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9396">
                                            <p:txEl>
                                              <p:pRg st="2" end="2"/>
                                            </p:txEl>
                                          </p:spTgt>
                                        </p:tgtEl>
                                        <p:attrNameLst>
                                          <p:attrName>style.visibility</p:attrName>
                                        </p:attrNameLst>
                                      </p:cBhvr>
                                      <p:to>
                                        <p:strVal val="visible"/>
                                      </p:to>
                                    </p:set>
                                    <p:anim calcmode="lin" valueType="num">
                                      <p:cBhvr additive="base">
                                        <p:cTn id="45" dur="500" fill="hold"/>
                                        <p:tgtEl>
                                          <p:spTgt spid="59396">
                                            <p:txEl>
                                              <p:pRg st="2" end="2"/>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5939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59396">
                                            <p:txEl>
                                              <p:pRg st="4" end="4"/>
                                            </p:txEl>
                                          </p:spTgt>
                                        </p:tgtEl>
                                        <p:attrNameLst>
                                          <p:attrName>style.visibility</p:attrName>
                                        </p:attrNameLst>
                                      </p:cBhvr>
                                      <p:to>
                                        <p:strVal val="visible"/>
                                      </p:to>
                                    </p:set>
                                    <p:anim calcmode="lin" valueType="num">
                                      <p:cBhvr additive="base">
                                        <p:cTn id="51" dur="500" fill="hold"/>
                                        <p:tgtEl>
                                          <p:spTgt spid="59396">
                                            <p:txEl>
                                              <p:pRg st="4" end="4"/>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59396">
                                            <p:txEl>
                                              <p:pRg st="4" end="4"/>
                                            </p:txEl>
                                          </p:spTgt>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59396">
                                            <p:txEl>
                                              <p:pRg st="5" end="5"/>
                                            </p:txEl>
                                          </p:spTgt>
                                        </p:tgtEl>
                                        <p:attrNameLst>
                                          <p:attrName>style.visibility</p:attrName>
                                        </p:attrNameLst>
                                      </p:cBhvr>
                                      <p:to>
                                        <p:strVal val="visible"/>
                                      </p:to>
                                    </p:set>
                                    <p:anim calcmode="lin" valueType="num">
                                      <p:cBhvr additive="base">
                                        <p:cTn id="55" dur="500" fill="hold"/>
                                        <p:tgtEl>
                                          <p:spTgt spid="59396">
                                            <p:txEl>
                                              <p:pRg st="5" end="5"/>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59396">
                                            <p:txEl>
                                              <p:pRg st="5" end="5"/>
                                            </p:txEl>
                                          </p:spTgt>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9396">
                                            <p:txEl>
                                              <p:pRg st="6" end="6"/>
                                            </p:txEl>
                                          </p:spTgt>
                                        </p:tgtEl>
                                        <p:attrNameLst>
                                          <p:attrName>style.visibility</p:attrName>
                                        </p:attrNameLst>
                                      </p:cBhvr>
                                      <p:to>
                                        <p:strVal val="visible"/>
                                      </p:to>
                                    </p:set>
                                    <p:anim calcmode="lin" valueType="num">
                                      <p:cBhvr additive="base">
                                        <p:cTn id="59" dur="500" fill="hold"/>
                                        <p:tgtEl>
                                          <p:spTgt spid="59396">
                                            <p:txEl>
                                              <p:pRg st="6" end="6"/>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59396">
                                            <p:txEl>
                                              <p:pRg st="6" end="6"/>
                                            </p:txEl>
                                          </p:spTgt>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59396">
                                            <p:txEl>
                                              <p:pRg st="7" end="7"/>
                                            </p:txEl>
                                          </p:spTgt>
                                        </p:tgtEl>
                                        <p:attrNameLst>
                                          <p:attrName>style.visibility</p:attrName>
                                        </p:attrNameLst>
                                      </p:cBhvr>
                                      <p:to>
                                        <p:strVal val="visible"/>
                                      </p:to>
                                    </p:set>
                                    <p:anim calcmode="lin" valueType="num">
                                      <p:cBhvr additive="base">
                                        <p:cTn id="63" dur="500" fill="hold"/>
                                        <p:tgtEl>
                                          <p:spTgt spid="59396">
                                            <p:txEl>
                                              <p:pRg st="7" end="7"/>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5939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autoUpdateAnimBg="0"/>
      <p:bldP spid="59396"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pPr eaLnBrk="1" hangingPunct="1"/>
            <a:r>
              <a:rPr lang="en-US" smtClean="0"/>
              <a:t>Transaction #1</a:t>
            </a:r>
          </a:p>
        </p:txBody>
      </p:sp>
      <p:sp>
        <p:nvSpPr>
          <p:cNvPr id="5123" name="Rectangle 3"/>
          <p:cNvSpPr>
            <a:spLocks noGrp="1" noChangeArrowheads="1"/>
          </p:cNvSpPr>
          <p:nvPr>
            <p:ph type="body" idx="1"/>
          </p:nvPr>
        </p:nvSpPr>
        <p:spPr/>
        <p:txBody>
          <a:bodyPr/>
          <a:lstStyle/>
          <a:p>
            <a:pPr eaLnBrk="1" hangingPunct="1"/>
            <a:r>
              <a:rPr lang="en-US" sz="3500" smtClean="0"/>
              <a:t>Sam Slick wants to cash a $20.00 check from his parents drawn on a local bank.</a:t>
            </a:r>
          </a:p>
          <a:p>
            <a:pPr eaLnBrk="1" hangingPunct="1"/>
            <a:r>
              <a:rPr lang="en-US" sz="3500" smtClean="0"/>
              <a:t>Note: He is a current customer of Jacket Junction.</a:t>
            </a:r>
          </a:p>
          <a:p>
            <a:pPr eaLnBrk="1" hangingPunct="1"/>
            <a:r>
              <a:rPr lang="en-US" sz="3500" smtClean="0"/>
              <a:t>Teller 1 – Ace Student will handle the transaction</a:t>
            </a:r>
            <a:r>
              <a:rPr lang="en-US"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out)">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box(out)">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box(out)">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pPr eaLnBrk="1" hangingPunct="1"/>
            <a:r>
              <a:rPr lang="en-US" smtClean="0"/>
              <a:t>Check Cashing Procedures</a:t>
            </a:r>
          </a:p>
        </p:txBody>
      </p:sp>
      <p:sp>
        <p:nvSpPr>
          <p:cNvPr id="6147" name="Rectangle 3"/>
          <p:cNvSpPr>
            <a:spLocks noGrp="1" noChangeArrowheads="1"/>
          </p:cNvSpPr>
          <p:nvPr>
            <p:ph type="body" idx="1"/>
          </p:nvPr>
        </p:nvSpPr>
        <p:spPr/>
        <p:txBody>
          <a:bodyPr/>
          <a:lstStyle/>
          <a:p>
            <a:pPr eaLnBrk="1" hangingPunct="1"/>
            <a:r>
              <a:rPr lang="en-US" sz="2800" smtClean="0"/>
              <a:t>Take check and verify that it has been filled out correctly.</a:t>
            </a:r>
          </a:p>
          <a:p>
            <a:pPr eaLnBrk="1" hangingPunct="1"/>
            <a:r>
              <a:rPr lang="en-US" sz="2800" smtClean="0"/>
              <a:t>Verify identification of person cashing the check.</a:t>
            </a:r>
          </a:p>
          <a:p>
            <a:pPr eaLnBrk="1" hangingPunct="1"/>
            <a:r>
              <a:rPr lang="en-US" sz="2800" smtClean="0"/>
              <a:t>Complete (G020) GL Debit and/or Cash In</a:t>
            </a:r>
          </a:p>
          <a:p>
            <a:pPr eaLnBrk="1" hangingPunct="1"/>
            <a:r>
              <a:rPr lang="en-US" sz="2800" smtClean="0"/>
              <a:t>GL #5130 “Due From US Bank”</a:t>
            </a:r>
          </a:p>
          <a:p>
            <a:pPr eaLnBrk="1" hangingPunct="1"/>
            <a:r>
              <a:rPr lang="en-US" sz="2800" smtClean="0"/>
              <a:t>Complete (G010) GL Credit and/or Cash Out</a:t>
            </a:r>
          </a:p>
          <a:p>
            <a:pPr eaLnBrk="1" hangingPunct="1"/>
            <a:r>
              <a:rPr lang="en-US" sz="2800" smtClean="0"/>
              <a:t>Cash In #5101</a:t>
            </a:r>
            <a:r>
              <a:rPr lang="en-US" sz="1800" smtClean="0"/>
              <a:t> </a:t>
            </a:r>
            <a:r>
              <a:rPr lang="en-US" sz="2800" smtClean="0"/>
              <a:t>“Teller Cash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en-US" sz="3000" smtClean="0"/>
              <a:t>Note on Cashed Check and GL Ticket G020</a:t>
            </a:r>
          </a:p>
        </p:txBody>
      </p:sp>
      <p:sp>
        <p:nvSpPr>
          <p:cNvPr id="7171" name="Rectangle 3"/>
          <p:cNvSpPr>
            <a:spLocks noGrp="1" noChangeArrowheads="1"/>
          </p:cNvSpPr>
          <p:nvPr>
            <p:ph type="body" idx="1"/>
          </p:nvPr>
        </p:nvSpPr>
        <p:spPr/>
        <p:txBody>
          <a:bodyPr/>
          <a:lstStyle/>
          <a:p>
            <a:pPr eaLnBrk="1" hangingPunct="1"/>
            <a:r>
              <a:rPr lang="en-US" sz="3000" smtClean="0"/>
              <a:t>Local Bank items taken on deposit/cash requires special processing to obtain collection.</a:t>
            </a:r>
          </a:p>
          <a:p>
            <a:pPr eaLnBrk="1" hangingPunct="1"/>
            <a:r>
              <a:rPr lang="en-US" sz="3000" smtClean="0"/>
              <a:t>The GL ticket G020 replaces the actual local check in the deposit/cash set and is placed in a separate teller bin for processing by the Teller Supervisor.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left)">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wipe(left)">
                                      <p:cBhvr>
                                        <p:cTn id="12"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en-US" smtClean="0"/>
              <a:t>Check Cashing Procedures</a:t>
            </a:r>
          </a:p>
        </p:txBody>
      </p:sp>
      <p:sp>
        <p:nvSpPr>
          <p:cNvPr id="8195" name="Rectangle 3"/>
          <p:cNvSpPr>
            <a:spLocks noGrp="1" noChangeArrowheads="1"/>
          </p:cNvSpPr>
          <p:nvPr>
            <p:ph type="body" idx="1"/>
          </p:nvPr>
        </p:nvSpPr>
        <p:spPr/>
        <p:txBody>
          <a:bodyPr/>
          <a:lstStyle/>
          <a:p>
            <a:pPr eaLnBrk="1" hangingPunct="1">
              <a:lnSpc>
                <a:spcPct val="90000"/>
              </a:lnSpc>
            </a:pPr>
            <a:r>
              <a:rPr lang="en-US" sz="2500" smtClean="0"/>
              <a:t>Count cash to customer.</a:t>
            </a:r>
          </a:p>
          <a:p>
            <a:pPr eaLnBrk="1" hangingPunct="1">
              <a:lnSpc>
                <a:spcPct val="90000"/>
              </a:lnSpc>
            </a:pPr>
            <a:r>
              <a:rPr lang="en-US" sz="2500" smtClean="0"/>
              <a:t>Document transaction on the Teller Transaction Journal (T010).</a:t>
            </a:r>
          </a:p>
          <a:p>
            <a:pPr eaLnBrk="1" hangingPunct="1">
              <a:lnSpc>
                <a:spcPct val="90000"/>
              </a:lnSpc>
            </a:pPr>
            <a:r>
              <a:rPr lang="en-US" sz="2500" smtClean="0"/>
              <a:t>Transaction: Slick, Sam</a:t>
            </a:r>
          </a:p>
          <a:p>
            <a:pPr eaLnBrk="1" hangingPunct="1">
              <a:lnSpc>
                <a:spcPct val="90000"/>
              </a:lnSpc>
            </a:pPr>
            <a:r>
              <a:rPr lang="en-US" sz="2500" smtClean="0"/>
              <a:t>TC = 15 “Cashed Check – other”</a:t>
            </a:r>
          </a:p>
          <a:p>
            <a:pPr eaLnBrk="1" hangingPunct="1">
              <a:lnSpc>
                <a:spcPct val="90000"/>
              </a:lnSpc>
            </a:pPr>
            <a:r>
              <a:rPr lang="en-US" sz="2500" smtClean="0"/>
              <a:t>Debit “Due From” for $20.00</a:t>
            </a:r>
          </a:p>
          <a:p>
            <a:pPr eaLnBrk="1" hangingPunct="1">
              <a:lnSpc>
                <a:spcPct val="90000"/>
              </a:lnSpc>
            </a:pPr>
            <a:r>
              <a:rPr lang="en-US" sz="2500" smtClean="0"/>
              <a:t>Credit “Cash” for $20.00</a:t>
            </a:r>
          </a:p>
          <a:p>
            <a:pPr eaLnBrk="1" hangingPunct="1">
              <a:lnSpc>
                <a:spcPct val="90000"/>
              </a:lnSpc>
            </a:pPr>
            <a:r>
              <a:rPr lang="en-US" sz="2500" smtClean="0"/>
              <a:t>Put GL Tickets together and place in Teller Bin.</a:t>
            </a:r>
          </a:p>
          <a:p>
            <a:pPr eaLnBrk="1" hangingPunct="1">
              <a:lnSpc>
                <a:spcPct val="90000"/>
              </a:lnSpc>
            </a:pPr>
            <a:r>
              <a:rPr lang="en-US" sz="2500" smtClean="0"/>
              <a:t>Put check in separate bin to be processed by Teller Supervisor.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dissolve">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dissolve">
                                      <p:cBhvr>
                                        <p:cTn id="12" dur="5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dissolve">
                                      <p:cBhvr>
                                        <p:cTn id="17" dur="500"/>
                                        <p:tgtEl>
                                          <p:spTgt spid="8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dissolve">
                                      <p:cBhvr>
                                        <p:cTn id="22" dur="500"/>
                                        <p:tgtEl>
                                          <p:spTgt spid="8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dissolve">
                                      <p:cBhvr>
                                        <p:cTn id="27" dur="500"/>
                                        <p:tgtEl>
                                          <p:spTgt spid="81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195">
                                            <p:txEl>
                                              <p:pRg st="5" end="5"/>
                                            </p:txEl>
                                          </p:spTgt>
                                        </p:tgtEl>
                                        <p:attrNameLst>
                                          <p:attrName>style.visibility</p:attrName>
                                        </p:attrNameLst>
                                      </p:cBhvr>
                                      <p:to>
                                        <p:strVal val="visible"/>
                                      </p:to>
                                    </p:set>
                                    <p:animEffect transition="in" filter="dissolve">
                                      <p:cBhvr>
                                        <p:cTn id="32" dur="500"/>
                                        <p:tgtEl>
                                          <p:spTgt spid="81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195">
                                            <p:txEl>
                                              <p:pRg st="6" end="6"/>
                                            </p:txEl>
                                          </p:spTgt>
                                        </p:tgtEl>
                                        <p:attrNameLst>
                                          <p:attrName>style.visibility</p:attrName>
                                        </p:attrNameLst>
                                      </p:cBhvr>
                                      <p:to>
                                        <p:strVal val="visible"/>
                                      </p:to>
                                    </p:set>
                                    <p:animEffect transition="in" filter="dissolve">
                                      <p:cBhvr>
                                        <p:cTn id="37" dur="500"/>
                                        <p:tgtEl>
                                          <p:spTgt spid="819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195">
                                            <p:txEl>
                                              <p:pRg st="7" end="7"/>
                                            </p:txEl>
                                          </p:spTgt>
                                        </p:tgtEl>
                                        <p:attrNameLst>
                                          <p:attrName>style.visibility</p:attrName>
                                        </p:attrNameLst>
                                      </p:cBhvr>
                                      <p:to>
                                        <p:strVal val="visible"/>
                                      </p:to>
                                    </p:set>
                                    <p:animEffect transition="in" filter="dissolve">
                                      <p:cBhvr>
                                        <p:cTn id="42" dur="500"/>
                                        <p:tgtEl>
                                          <p:spTgt spid="81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r>
              <a:rPr lang="en-US" smtClean="0"/>
              <a:t>Transaction 2</a:t>
            </a:r>
          </a:p>
        </p:txBody>
      </p:sp>
      <p:sp>
        <p:nvSpPr>
          <p:cNvPr id="9219" name="Rectangle 3"/>
          <p:cNvSpPr>
            <a:spLocks noGrp="1" noChangeArrowheads="1"/>
          </p:cNvSpPr>
          <p:nvPr>
            <p:ph type="body" idx="1"/>
          </p:nvPr>
        </p:nvSpPr>
        <p:spPr/>
        <p:txBody>
          <a:bodyPr/>
          <a:lstStyle/>
          <a:p>
            <a:pPr eaLnBrk="1" hangingPunct="1"/>
            <a:r>
              <a:rPr lang="en-US" sz="3500" smtClean="0"/>
              <a:t>Jim Nasium wants to deposit $15.00 cash into his Jacket Junction Savings Account.</a:t>
            </a:r>
          </a:p>
          <a:p>
            <a:pPr eaLnBrk="1" hangingPunct="1"/>
            <a:r>
              <a:rPr lang="en-US" sz="3500" smtClean="0"/>
              <a:t>Teller 2 – Mindy Money handles the transaction.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ox(out)">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ox(out)">
                                      <p:cBhvr>
                                        <p:cTn id="12" dur="500"/>
                                        <p:tgtEl>
                                          <p:spTgt spid="92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pPr eaLnBrk="1" hangingPunct="1"/>
            <a:r>
              <a:rPr lang="en-US" sz="2800" smtClean="0"/>
              <a:t>Savings Deposit Procedures - Cash</a:t>
            </a:r>
          </a:p>
        </p:txBody>
      </p:sp>
      <p:sp>
        <p:nvSpPr>
          <p:cNvPr id="10243" name="Rectangle 3"/>
          <p:cNvSpPr>
            <a:spLocks noGrp="1" noChangeArrowheads="1"/>
          </p:cNvSpPr>
          <p:nvPr>
            <p:ph type="body" idx="1"/>
          </p:nvPr>
        </p:nvSpPr>
        <p:spPr/>
        <p:txBody>
          <a:bodyPr/>
          <a:lstStyle/>
          <a:p>
            <a:pPr eaLnBrk="1" hangingPunct="1">
              <a:lnSpc>
                <a:spcPct val="90000"/>
              </a:lnSpc>
            </a:pPr>
            <a:r>
              <a:rPr lang="en-US" sz="2600" smtClean="0"/>
              <a:t>Have customer complete Savings Account Deposit Slip (C020). Note: This is a Credit.</a:t>
            </a:r>
          </a:p>
          <a:p>
            <a:pPr eaLnBrk="1" hangingPunct="1">
              <a:lnSpc>
                <a:spcPct val="90000"/>
              </a:lnSpc>
            </a:pPr>
            <a:r>
              <a:rPr lang="en-US" sz="2600" smtClean="0"/>
              <a:t>Make sure that deposit slip is marked “Savings Account”.</a:t>
            </a:r>
          </a:p>
          <a:p>
            <a:pPr eaLnBrk="1" hangingPunct="1">
              <a:lnSpc>
                <a:spcPct val="90000"/>
              </a:lnSpc>
            </a:pPr>
            <a:r>
              <a:rPr lang="en-US" sz="2600" smtClean="0"/>
              <a:t>Verify that amount on deposit slip is the same as the actual cash.</a:t>
            </a:r>
          </a:p>
          <a:p>
            <a:pPr eaLnBrk="1" hangingPunct="1">
              <a:lnSpc>
                <a:spcPct val="90000"/>
              </a:lnSpc>
            </a:pPr>
            <a:r>
              <a:rPr lang="en-US" sz="2600" smtClean="0"/>
              <a:t>Verify Account Number.</a:t>
            </a:r>
          </a:p>
          <a:p>
            <a:pPr eaLnBrk="1" hangingPunct="1">
              <a:lnSpc>
                <a:spcPct val="90000"/>
              </a:lnSpc>
            </a:pPr>
            <a:r>
              <a:rPr lang="en-US" sz="2600" smtClean="0"/>
              <a:t>Complete (G020) GL Debit and/or Cash In</a:t>
            </a:r>
          </a:p>
          <a:p>
            <a:pPr eaLnBrk="1" hangingPunct="1">
              <a:lnSpc>
                <a:spcPct val="90000"/>
              </a:lnSpc>
            </a:pPr>
            <a:r>
              <a:rPr lang="en-US" sz="2600" smtClean="0"/>
              <a:t>Cash In # 5102 “Teller Cash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arn(outVertical)">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barn(outVertical)">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barn(outVertical)">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barn(outVertical)">
                                      <p:cBhvr>
                                        <p:cTn id="22" dur="500"/>
                                        <p:tgtEl>
                                          <p:spTgt spid="102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barn(outVertical)">
                                      <p:cBhvr>
                                        <p:cTn id="27" dur="500"/>
                                        <p:tgtEl>
                                          <p:spTgt spid="102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grpId="0" nodeType="clickEffect">
                                  <p:stCondLst>
                                    <p:cond delay="0"/>
                                  </p:stCondLst>
                                  <p:childTnLst>
                                    <p:set>
                                      <p:cBhvr>
                                        <p:cTn id="31" dur="1" fill="hold">
                                          <p:stCondLst>
                                            <p:cond delay="0"/>
                                          </p:stCondLst>
                                        </p:cTn>
                                        <p:tgtEl>
                                          <p:spTgt spid="10243">
                                            <p:txEl>
                                              <p:pRg st="5" end="5"/>
                                            </p:txEl>
                                          </p:spTgt>
                                        </p:tgtEl>
                                        <p:attrNameLst>
                                          <p:attrName>style.visibility</p:attrName>
                                        </p:attrNameLst>
                                      </p:cBhvr>
                                      <p:to>
                                        <p:strVal val="visible"/>
                                      </p:to>
                                    </p:set>
                                    <p:animEffect transition="in" filter="barn(outVertical)">
                                      <p:cBhvr>
                                        <p:cTn id="32"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n-US" sz="2800" smtClean="0"/>
              <a:t>Savings Deposit Procedures - Cash</a:t>
            </a:r>
          </a:p>
        </p:txBody>
      </p:sp>
      <p:sp>
        <p:nvSpPr>
          <p:cNvPr id="11267" name="Rectangle 3"/>
          <p:cNvSpPr>
            <a:spLocks noGrp="1" noChangeArrowheads="1"/>
          </p:cNvSpPr>
          <p:nvPr>
            <p:ph type="body" idx="1"/>
          </p:nvPr>
        </p:nvSpPr>
        <p:spPr/>
        <p:txBody>
          <a:bodyPr/>
          <a:lstStyle/>
          <a:p>
            <a:pPr eaLnBrk="1" hangingPunct="1">
              <a:lnSpc>
                <a:spcPct val="90000"/>
              </a:lnSpc>
            </a:pPr>
            <a:r>
              <a:rPr lang="en-US" sz="2600" smtClean="0"/>
              <a:t>Complete a Customer Savings Receipt (R010) and give to customer.</a:t>
            </a:r>
          </a:p>
          <a:p>
            <a:pPr eaLnBrk="1" hangingPunct="1">
              <a:lnSpc>
                <a:spcPct val="90000"/>
              </a:lnSpc>
            </a:pPr>
            <a:r>
              <a:rPr lang="en-US" sz="2600" smtClean="0"/>
              <a:t>Document transaction on the Teller Transaction Journal (T010).</a:t>
            </a:r>
          </a:p>
          <a:p>
            <a:pPr eaLnBrk="1" hangingPunct="1">
              <a:lnSpc>
                <a:spcPct val="90000"/>
              </a:lnSpc>
            </a:pPr>
            <a:r>
              <a:rPr lang="en-US" sz="2600" smtClean="0"/>
              <a:t>Transaction: Nasium, Jim</a:t>
            </a:r>
          </a:p>
          <a:p>
            <a:pPr eaLnBrk="1" hangingPunct="1">
              <a:lnSpc>
                <a:spcPct val="90000"/>
              </a:lnSpc>
            </a:pPr>
            <a:r>
              <a:rPr lang="en-US" sz="2600" smtClean="0"/>
              <a:t>TC = 30 “Savings Deposit-cash”</a:t>
            </a:r>
          </a:p>
          <a:p>
            <a:pPr eaLnBrk="1" hangingPunct="1">
              <a:lnSpc>
                <a:spcPct val="90000"/>
              </a:lnSpc>
            </a:pPr>
            <a:r>
              <a:rPr lang="en-US" sz="2600" smtClean="0"/>
              <a:t>Debit “Cash” for $15.00</a:t>
            </a:r>
          </a:p>
          <a:p>
            <a:pPr eaLnBrk="1" hangingPunct="1">
              <a:lnSpc>
                <a:spcPct val="90000"/>
              </a:lnSpc>
            </a:pPr>
            <a:r>
              <a:rPr lang="en-US" sz="2600" smtClean="0"/>
              <a:t>Credit “Savings” for $15.00</a:t>
            </a:r>
          </a:p>
          <a:p>
            <a:pPr eaLnBrk="1" hangingPunct="1">
              <a:lnSpc>
                <a:spcPct val="90000"/>
              </a:lnSpc>
            </a:pPr>
            <a:r>
              <a:rPr lang="en-US" sz="2600" smtClean="0"/>
              <a:t>Put GL Tickets together and place in teller bin.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strips(downLeft)">
                                      <p:cBhvr>
                                        <p:cTn id="7" dur="5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strips(downLeft)">
                                      <p:cBhvr>
                                        <p:cTn id="12" dur="5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Effect transition="in" filter="strips(downLeft)">
                                      <p:cBhvr>
                                        <p:cTn id="17" dur="500"/>
                                        <p:tgtEl>
                                          <p:spTgt spid="11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1267">
                                            <p:txEl>
                                              <p:pRg st="3" end="3"/>
                                            </p:txEl>
                                          </p:spTgt>
                                        </p:tgtEl>
                                        <p:attrNameLst>
                                          <p:attrName>style.visibility</p:attrName>
                                        </p:attrNameLst>
                                      </p:cBhvr>
                                      <p:to>
                                        <p:strVal val="visible"/>
                                      </p:to>
                                    </p:set>
                                    <p:animEffect transition="in" filter="strips(downLeft)">
                                      <p:cBhvr>
                                        <p:cTn id="22" dur="500"/>
                                        <p:tgtEl>
                                          <p:spTgt spid="112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1267">
                                            <p:txEl>
                                              <p:pRg st="4" end="4"/>
                                            </p:txEl>
                                          </p:spTgt>
                                        </p:tgtEl>
                                        <p:attrNameLst>
                                          <p:attrName>style.visibility</p:attrName>
                                        </p:attrNameLst>
                                      </p:cBhvr>
                                      <p:to>
                                        <p:strVal val="visible"/>
                                      </p:to>
                                    </p:set>
                                    <p:animEffect transition="in" filter="strips(downLeft)">
                                      <p:cBhvr>
                                        <p:cTn id="27" dur="500"/>
                                        <p:tgtEl>
                                          <p:spTgt spid="112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1267">
                                            <p:txEl>
                                              <p:pRg st="5" end="5"/>
                                            </p:txEl>
                                          </p:spTgt>
                                        </p:tgtEl>
                                        <p:attrNameLst>
                                          <p:attrName>style.visibility</p:attrName>
                                        </p:attrNameLst>
                                      </p:cBhvr>
                                      <p:to>
                                        <p:strVal val="visible"/>
                                      </p:to>
                                    </p:set>
                                    <p:animEffect transition="in" filter="strips(downLeft)">
                                      <p:cBhvr>
                                        <p:cTn id="32" dur="500"/>
                                        <p:tgtEl>
                                          <p:spTgt spid="1126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1267">
                                            <p:txEl>
                                              <p:pRg st="6" end="6"/>
                                            </p:txEl>
                                          </p:spTgt>
                                        </p:tgtEl>
                                        <p:attrNameLst>
                                          <p:attrName>style.visibility</p:attrName>
                                        </p:attrNameLst>
                                      </p:cBhvr>
                                      <p:to>
                                        <p:strVal val="visible"/>
                                      </p:to>
                                    </p:set>
                                    <p:animEffect transition="in" filter="strips(downLeft)">
                                      <p:cBhvr>
                                        <p:cTn id="37"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pPr eaLnBrk="1" hangingPunct="1"/>
            <a:r>
              <a:rPr lang="en-US" smtClean="0"/>
              <a:t>Transaction #3</a:t>
            </a:r>
          </a:p>
        </p:txBody>
      </p:sp>
      <p:sp>
        <p:nvSpPr>
          <p:cNvPr id="12291" name="Rectangle 3"/>
          <p:cNvSpPr>
            <a:spLocks noGrp="1" noChangeArrowheads="1"/>
          </p:cNvSpPr>
          <p:nvPr>
            <p:ph type="body" idx="1"/>
          </p:nvPr>
        </p:nvSpPr>
        <p:spPr/>
        <p:txBody>
          <a:bodyPr/>
          <a:lstStyle/>
          <a:p>
            <a:pPr eaLnBrk="1" hangingPunct="1"/>
            <a:r>
              <a:rPr lang="en-US" sz="3000" smtClean="0"/>
              <a:t>Neda Money wants to withdraw $10.00 from her savings account.</a:t>
            </a:r>
          </a:p>
          <a:p>
            <a:pPr eaLnBrk="1" hangingPunct="1"/>
            <a:r>
              <a:rPr lang="en-US" sz="3000" smtClean="0"/>
              <a:t>This is her 4th withdrawal this month.</a:t>
            </a:r>
          </a:p>
          <a:p>
            <a:pPr eaLnBrk="1" hangingPunct="1"/>
            <a:r>
              <a:rPr lang="en-US" sz="3000" smtClean="0"/>
              <a:t>Teller 1 – Ace Student will handle this transaction</a:t>
            </a:r>
            <a:r>
              <a:rPr lang="en-US"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anim calcmode="lin" valueType="num">
                                      <p:cBhvr additive="base">
                                        <p:cTn id="19"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pPr eaLnBrk="1" hangingPunct="1"/>
            <a:r>
              <a:rPr lang="en-US" smtClean="0"/>
              <a:t>Cashed Savings Withdrawal Procedures</a:t>
            </a:r>
          </a:p>
        </p:txBody>
      </p:sp>
      <p:sp>
        <p:nvSpPr>
          <p:cNvPr id="13315" name="Rectangle 3"/>
          <p:cNvSpPr>
            <a:spLocks noGrp="1" noChangeArrowheads="1"/>
          </p:cNvSpPr>
          <p:nvPr>
            <p:ph type="body" idx="1"/>
          </p:nvPr>
        </p:nvSpPr>
        <p:spPr/>
        <p:txBody>
          <a:bodyPr/>
          <a:lstStyle/>
          <a:p>
            <a:pPr eaLnBrk="1" hangingPunct="1">
              <a:lnSpc>
                <a:spcPct val="90000"/>
              </a:lnSpc>
            </a:pPr>
            <a:r>
              <a:rPr lang="en-US" sz="2600" smtClean="0"/>
              <a:t>Obtain a completed Savings Withdrawal slip (C030). Note: This is a Debit. </a:t>
            </a:r>
          </a:p>
          <a:p>
            <a:pPr eaLnBrk="1" hangingPunct="1">
              <a:lnSpc>
                <a:spcPct val="90000"/>
              </a:lnSpc>
            </a:pPr>
            <a:r>
              <a:rPr lang="en-US" sz="2600" smtClean="0"/>
              <a:t>Make sure that the slip is marked “Savings Withdrawal”.</a:t>
            </a:r>
          </a:p>
          <a:p>
            <a:pPr eaLnBrk="1" hangingPunct="1">
              <a:lnSpc>
                <a:spcPct val="90000"/>
              </a:lnSpc>
            </a:pPr>
            <a:r>
              <a:rPr lang="en-US" sz="2600" smtClean="0"/>
              <a:t>Verify account number and review ledger to make sure that funds are available and # of withdrawals for the month.</a:t>
            </a:r>
          </a:p>
          <a:p>
            <a:pPr eaLnBrk="1" hangingPunct="1">
              <a:lnSpc>
                <a:spcPct val="90000"/>
              </a:lnSpc>
            </a:pPr>
            <a:r>
              <a:rPr lang="en-US" sz="2600" smtClean="0"/>
              <a:t>Complete (G010) GL Credit and/or Cash Out</a:t>
            </a:r>
          </a:p>
          <a:p>
            <a:pPr eaLnBrk="1" hangingPunct="1">
              <a:lnSpc>
                <a:spcPct val="90000"/>
              </a:lnSpc>
            </a:pPr>
            <a:r>
              <a:rPr lang="en-US" sz="2600" smtClean="0"/>
              <a:t>Cash Out # 5101 “Teller Cash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pPr eaLnBrk="1" hangingPunct="1"/>
            <a:r>
              <a:rPr lang="en-US" smtClean="0"/>
              <a:t>Cashed Savings Withdrawal Procedures</a:t>
            </a:r>
          </a:p>
        </p:txBody>
      </p:sp>
      <p:sp>
        <p:nvSpPr>
          <p:cNvPr id="14339" name="Rectangle 3"/>
          <p:cNvSpPr>
            <a:spLocks noGrp="1" noChangeArrowheads="1"/>
          </p:cNvSpPr>
          <p:nvPr>
            <p:ph type="body" idx="1"/>
          </p:nvPr>
        </p:nvSpPr>
        <p:spPr/>
        <p:txBody>
          <a:bodyPr/>
          <a:lstStyle/>
          <a:p>
            <a:pPr eaLnBrk="1" hangingPunct="1"/>
            <a:r>
              <a:rPr lang="en-US" sz="2600" smtClean="0"/>
              <a:t>Count cash to customer.</a:t>
            </a:r>
          </a:p>
          <a:p>
            <a:pPr eaLnBrk="1" hangingPunct="1"/>
            <a:r>
              <a:rPr lang="en-US" sz="2600" smtClean="0"/>
              <a:t>Document transaction on the Teller Transaction Journal (T010).</a:t>
            </a:r>
          </a:p>
          <a:p>
            <a:pPr eaLnBrk="1" hangingPunct="1"/>
            <a:r>
              <a:rPr lang="en-US" sz="2600" smtClean="0"/>
              <a:t>Transaction: Money, Neda</a:t>
            </a:r>
          </a:p>
          <a:p>
            <a:pPr eaLnBrk="1" hangingPunct="1"/>
            <a:r>
              <a:rPr lang="en-US" sz="2600" smtClean="0"/>
              <a:t>TC = 10 “Cashed savings withdrawal”</a:t>
            </a:r>
          </a:p>
          <a:p>
            <a:pPr eaLnBrk="1" hangingPunct="1"/>
            <a:r>
              <a:rPr lang="en-US" sz="2600" smtClean="0"/>
              <a:t>Debit “Savings” for $10.00</a:t>
            </a:r>
          </a:p>
          <a:p>
            <a:pPr eaLnBrk="1" hangingPunct="1"/>
            <a:r>
              <a:rPr lang="en-US" sz="2600" smtClean="0"/>
              <a:t>Credit “Cash” for $10.00</a:t>
            </a:r>
          </a:p>
          <a:p>
            <a:pPr eaLnBrk="1" hangingPunct="1"/>
            <a:r>
              <a:rPr lang="en-US" sz="2600" smtClean="0"/>
              <a:t>Put GL tickets together and place in teller bin.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4339">
                                            <p:txEl>
                                              <p:pRg st="4" end="4"/>
                                            </p:txEl>
                                          </p:spTgt>
                                        </p:tgtEl>
                                        <p:attrNameLst>
                                          <p:attrName>style.visibility</p:attrName>
                                        </p:attrNameLst>
                                      </p:cBhvr>
                                      <p:to>
                                        <p:strVal val="visible"/>
                                      </p:to>
                                    </p:set>
                                    <p:anim calcmode="lin" valueType="num">
                                      <p:cBhvr additive="base">
                                        <p:cTn id="31" dur="500" fill="hold"/>
                                        <p:tgtEl>
                                          <p:spTgt spid="1433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43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4339">
                                            <p:txEl>
                                              <p:pRg st="5" end="5"/>
                                            </p:txEl>
                                          </p:spTgt>
                                        </p:tgtEl>
                                        <p:attrNameLst>
                                          <p:attrName>style.visibility</p:attrName>
                                        </p:attrNameLst>
                                      </p:cBhvr>
                                      <p:to>
                                        <p:strVal val="visible"/>
                                      </p:to>
                                    </p:set>
                                    <p:anim calcmode="lin" valueType="num">
                                      <p:cBhvr additive="base">
                                        <p:cTn id="37" dur="500" fill="hold"/>
                                        <p:tgtEl>
                                          <p:spTgt spid="14339">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43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4339">
                                            <p:txEl>
                                              <p:pRg st="6" end="6"/>
                                            </p:txEl>
                                          </p:spTgt>
                                        </p:tgtEl>
                                        <p:attrNameLst>
                                          <p:attrName>style.visibility</p:attrName>
                                        </p:attrNameLst>
                                      </p:cBhvr>
                                      <p:to>
                                        <p:strVal val="visible"/>
                                      </p:to>
                                    </p:set>
                                    <p:anim calcmode="lin" valueType="num">
                                      <p:cBhvr additive="base">
                                        <p:cTn id="43" dur="500" fill="hold"/>
                                        <p:tgtEl>
                                          <p:spTgt spid="14339">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433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smtClean="0"/>
              <a:t>Double Entry Accounting System</a:t>
            </a:r>
          </a:p>
        </p:txBody>
      </p:sp>
      <p:sp>
        <p:nvSpPr>
          <p:cNvPr id="48131" name="Rectangle 3"/>
          <p:cNvSpPr>
            <a:spLocks noGrp="1" noChangeArrowheads="1"/>
          </p:cNvSpPr>
          <p:nvPr>
            <p:ph type="body" idx="1"/>
          </p:nvPr>
        </p:nvSpPr>
        <p:spPr/>
        <p:txBody>
          <a:bodyPr/>
          <a:lstStyle/>
          <a:p>
            <a:pPr eaLnBrk="1" hangingPunct="1"/>
            <a:r>
              <a:rPr lang="en-US" sz="2900" smtClean="0"/>
              <a:t>The double entry accounting system is being used for all entries which means </a:t>
            </a:r>
            <a:r>
              <a:rPr lang="en-US" sz="2900" b="1" smtClean="0">
                <a:solidFill>
                  <a:srgbClr val="FF5050"/>
                </a:solidFill>
              </a:rPr>
              <a:t>every transaction set must have a </a:t>
            </a:r>
            <a:r>
              <a:rPr lang="en-US" sz="2900" b="1" u="sng" smtClean="0">
                <a:solidFill>
                  <a:srgbClr val="FF5050"/>
                </a:solidFill>
              </a:rPr>
              <a:t>debit</a:t>
            </a:r>
            <a:r>
              <a:rPr lang="en-US" sz="2900" b="1" smtClean="0">
                <a:solidFill>
                  <a:srgbClr val="FF5050"/>
                </a:solidFill>
              </a:rPr>
              <a:t> and </a:t>
            </a:r>
            <a:r>
              <a:rPr lang="en-US" sz="2900" b="1" u="sng" smtClean="0">
                <a:solidFill>
                  <a:srgbClr val="FF5050"/>
                </a:solidFill>
              </a:rPr>
              <a:t>credit</a:t>
            </a:r>
            <a:r>
              <a:rPr lang="en-US" sz="2900" b="1" smtClean="0">
                <a:solidFill>
                  <a:srgbClr val="FF5050"/>
                </a:solidFill>
              </a:rPr>
              <a:t> which offset one another.</a:t>
            </a:r>
          </a:p>
          <a:p>
            <a:pPr eaLnBrk="1" hangingPunct="1"/>
            <a:r>
              <a:rPr lang="en-US" sz="2900" smtClean="0"/>
              <a:t>The general ledger has five (5) types of accounts.</a:t>
            </a:r>
          </a:p>
          <a:p>
            <a:pPr eaLnBrk="1" hangingPunct="1"/>
            <a:r>
              <a:rPr lang="en-US" sz="2900" smtClean="0"/>
              <a:t>Refer to the “Chart of Accounts” to see what accounts comprise the assets, liabilities, etc.</a:t>
            </a: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box(out)">
                                      <p:cBhvr>
                                        <p:cTn id="7" dur="500"/>
                                        <p:tgtEl>
                                          <p:spTgt spid="48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box(out)">
                                      <p:cBhvr>
                                        <p:cTn id="12" dur="500"/>
                                        <p:tgtEl>
                                          <p:spTgt spid="481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8131">
                                            <p:txEl>
                                              <p:pRg st="2" end="2"/>
                                            </p:txEl>
                                          </p:spTgt>
                                        </p:tgtEl>
                                        <p:attrNameLst>
                                          <p:attrName>style.visibility</p:attrName>
                                        </p:attrNameLst>
                                      </p:cBhvr>
                                      <p:to>
                                        <p:strVal val="visible"/>
                                      </p:to>
                                    </p:set>
                                    <p:animEffect transition="in" filter="box(out)">
                                      <p:cBhvr>
                                        <p:cTn id="17" dur="500"/>
                                        <p:tgtEl>
                                          <p:spTgt spid="481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pPr eaLnBrk="1" hangingPunct="1"/>
            <a:r>
              <a:rPr lang="en-US" smtClean="0"/>
              <a:t>Transaction #4</a:t>
            </a:r>
          </a:p>
        </p:txBody>
      </p:sp>
      <p:sp>
        <p:nvSpPr>
          <p:cNvPr id="15363" name="Rectangle 3"/>
          <p:cNvSpPr>
            <a:spLocks noGrp="1" noChangeArrowheads="1"/>
          </p:cNvSpPr>
          <p:nvPr>
            <p:ph type="body" idx="1"/>
          </p:nvPr>
        </p:nvSpPr>
        <p:spPr/>
        <p:txBody>
          <a:bodyPr/>
          <a:lstStyle/>
          <a:p>
            <a:pPr eaLnBrk="1" hangingPunct="1"/>
            <a:r>
              <a:rPr lang="en-US" sz="3000" smtClean="0"/>
              <a:t>Jack Flash has a $30.00 check from his parents. He would like to deposit $10.00 into his Savings Account and would like the remaining $20.00 back in cash.</a:t>
            </a:r>
          </a:p>
          <a:p>
            <a:pPr eaLnBrk="1" hangingPunct="1"/>
            <a:r>
              <a:rPr lang="en-US" sz="3000" smtClean="0"/>
              <a:t>Teller 2 – Mindy Money will handle the transaction.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wipe(left)">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wipe(left)">
                                      <p:cBhvr>
                                        <p:cTn id="12" dur="500"/>
                                        <p:tgtEl>
                                          <p:spTgt spid="15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lstStyle/>
          <a:p>
            <a:pPr eaLnBrk="1" hangingPunct="1"/>
            <a:r>
              <a:rPr lang="en-US" sz="2500" smtClean="0"/>
              <a:t>Savings Deposit with Check(s) less Cash Procedures.</a:t>
            </a:r>
          </a:p>
        </p:txBody>
      </p:sp>
      <p:sp>
        <p:nvSpPr>
          <p:cNvPr id="16387" name="Rectangle 3"/>
          <p:cNvSpPr>
            <a:spLocks noGrp="1" noChangeArrowheads="1"/>
          </p:cNvSpPr>
          <p:nvPr>
            <p:ph type="body" idx="1"/>
          </p:nvPr>
        </p:nvSpPr>
        <p:spPr/>
        <p:txBody>
          <a:bodyPr/>
          <a:lstStyle/>
          <a:p>
            <a:pPr eaLnBrk="1" hangingPunct="1">
              <a:lnSpc>
                <a:spcPct val="90000"/>
              </a:lnSpc>
            </a:pPr>
            <a:r>
              <a:rPr lang="en-US" sz="3000" smtClean="0"/>
              <a:t>Have customer complete Savings Account Deposit Slip (C020). Note: This is a Credit.</a:t>
            </a:r>
          </a:p>
          <a:p>
            <a:pPr eaLnBrk="1" hangingPunct="1">
              <a:lnSpc>
                <a:spcPct val="90000"/>
              </a:lnSpc>
            </a:pPr>
            <a:r>
              <a:rPr lang="en-US" sz="3000" smtClean="0"/>
              <a:t>Verify that Deposit Slip has been correctly filled out. Make sure that the Deposit slip has been marked “Savings Account”.</a:t>
            </a:r>
          </a:p>
          <a:p>
            <a:pPr eaLnBrk="1" hangingPunct="1">
              <a:lnSpc>
                <a:spcPct val="90000"/>
              </a:lnSpc>
            </a:pPr>
            <a:r>
              <a:rPr lang="en-US" sz="3000" smtClean="0"/>
              <a:t>Take check and verify that it has been filled out correctly.</a:t>
            </a:r>
          </a:p>
          <a:p>
            <a:pPr eaLnBrk="1" hangingPunct="1">
              <a:lnSpc>
                <a:spcPct val="90000"/>
              </a:lnSpc>
            </a:pPr>
            <a:r>
              <a:rPr lang="en-US" sz="3000" smtClean="0"/>
              <a:t>Verify Savings Account Number.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dissolve">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dissolve">
                                      <p:cBhvr>
                                        <p:cTn id="12" dur="500"/>
                                        <p:tgtEl>
                                          <p:spTgt spid="16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dissolve">
                                      <p:cBhvr>
                                        <p:cTn id="17" dur="500"/>
                                        <p:tgtEl>
                                          <p:spTgt spid="16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Effect transition="in" filter="dissolve">
                                      <p:cBhvr>
                                        <p:cTn id="22"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pPr eaLnBrk="1" hangingPunct="1"/>
            <a:r>
              <a:rPr lang="en-US" sz="2500" smtClean="0"/>
              <a:t>Savings Deposit with Check(s) less Cash Procedures</a:t>
            </a:r>
          </a:p>
        </p:txBody>
      </p:sp>
      <p:sp>
        <p:nvSpPr>
          <p:cNvPr id="17411" name="Rectangle 3"/>
          <p:cNvSpPr>
            <a:spLocks noGrp="1" noChangeArrowheads="1"/>
          </p:cNvSpPr>
          <p:nvPr>
            <p:ph type="body" idx="1"/>
          </p:nvPr>
        </p:nvSpPr>
        <p:spPr/>
        <p:txBody>
          <a:bodyPr/>
          <a:lstStyle/>
          <a:p>
            <a:pPr eaLnBrk="1" hangingPunct="1"/>
            <a:r>
              <a:rPr lang="en-US" sz="2600" smtClean="0"/>
              <a:t>Complete (G020) GL Debit and/or Cash In   Note: Replaces check.</a:t>
            </a:r>
          </a:p>
          <a:p>
            <a:pPr eaLnBrk="1" hangingPunct="1"/>
            <a:r>
              <a:rPr lang="en-US" sz="2600" smtClean="0"/>
              <a:t>GL # 5130 “Due from US Bank”</a:t>
            </a:r>
          </a:p>
          <a:p>
            <a:pPr eaLnBrk="1" hangingPunct="1"/>
            <a:r>
              <a:rPr lang="en-US" sz="2600" smtClean="0"/>
              <a:t>Complete (G010) GL Credit and/or Cash Out</a:t>
            </a:r>
          </a:p>
          <a:p>
            <a:pPr eaLnBrk="1" hangingPunct="1"/>
            <a:r>
              <a:rPr lang="en-US" sz="2600" smtClean="0"/>
              <a:t>Cash Out #5102 “Teller Cash #2”</a:t>
            </a:r>
          </a:p>
          <a:p>
            <a:pPr eaLnBrk="1" hangingPunct="1"/>
            <a:r>
              <a:rPr lang="en-US" sz="2600" smtClean="0"/>
              <a:t>Complete a Customer Savings Receipt (R010) and give to customer.</a:t>
            </a:r>
          </a:p>
          <a:p>
            <a:pPr eaLnBrk="1" hangingPunct="1"/>
            <a:r>
              <a:rPr lang="en-US" sz="2600" smtClean="0"/>
              <a:t> Count cash to customer.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arn(outVertical)">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barn(outVertical)">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barn(outVertical)">
                                      <p:cBhvr>
                                        <p:cTn id="17" dur="5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barn(outVertical)">
                                      <p:cBhvr>
                                        <p:cTn id="22" dur="500"/>
                                        <p:tgtEl>
                                          <p:spTgt spid="174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17411">
                                            <p:txEl>
                                              <p:pRg st="4" end="4"/>
                                            </p:txEl>
                                          </p:spTgt>
                                        </p:tgtEl>
                                        <p:attrNameLst>
                                          <p:attrName>style.visibility</p:attrName>
                                        </p:attrNameLst>
                                      </p:cBhvr>
                                      <p:to>
                                        <p:strVal val="visible"/>
                                      </p:to>
                                    </p:set>
                                    <p:animEffect transition="in" filter="barn(outVertical)">
                                      <p:cBhvr>
                                        <p:cTn id="27" dur="500"/>
                                        <p:tgtEl>
                                          <p:spTgt spid="174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grpId="0" nodeType="clickEffect">
                                  <p:stCondLst>
                                    <p:cond delay="0"/>
                                  </p:stCondLst>
                                  <p:childTnLst>
                                    <p:set>
                                      <p:cBhvr>
                                        <p:cTn id="31" dur="1" fill="hold">
                                          <p:stCondLst>
                                            <p:cond delay="0"/>
                                          </p:stCondLst>
                                        </p:cTn>
                                        <p:tgtEl>
                                          <p:spTgt spid="17411">
                                            <p:txEl>
                                              <p:pRg st="5" end="5"/>
                                            </p:txEl>
                                          </p:spTgt>
                                        </p:tgtEl>
                                        <p:attrNameLst>
                                          <p:attrName>style.visibility</p:attrName>
                                        </p:attrNameLst>
                                      </p:cBhvr>
                                      <p:to>
                                        <p:strVal val="visible"/>
                                      </p:to>
                                    </p:set>
                                    <p:animEffect transition="in" filter="barn(outVertical)">
                                      <p:cBhvr>
                                        <p:cTn id="32" dur="5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pPr eaLnBrk="1" hangingPunct="1"/>
            <a:r>
              <a:rPr lang="en-US" sz="2500" smtClean="0"/>
              <a:t>Savings Deposit with Check(s) less Cash Procedures</a:t>
            </a:r>
          </a:p>
        </p:txBody>
      </p:sp>
      <p:sp>
        <p:nvSpPr>
          <p:cNvPr id="18435" name="Rectangle 3"/>
          <p:cNvSpPr>
            <a:spLocks noGrp="1" noChangeArrowheads="1"/>
          </p:cNvSpPr>
          <p:nvPr>
            <p:ph type="body" idx="1"/>
          </p:nvPr>
        </p:nvSpPr>
        <p:spPr/>
        <p:txBody>
          <a:bodyPr/>
          <a:lstStyle/>
          <a:p>
            <a:pPr eaLnBrk="1" hangingPunct="1">
              <a:lnSpc>
                <a:spcPct val="90000"/>
              </a:lnSpc>
            </a:pPr>
            <a:r>
              <a:rPr lang="en-US" sz="3000" smtClean="0"/>
              <a:t>Document transaction on the Teller Transaction Journal (T010).</a:t>
            </a:r>
          </a:p>
          <a:p>
            <a:pPr eaLnBrk="1" hangingPunct="1">
              <a:lnSpc>
                <a:spcPct val="90000"/>
              </a:lnSpc>
            </a:pPr>
            <a:r>
              <a:rPr lang="en-US" sz="3000" smtClean="0"/>
              <a:t>Transaction: Flash, Jack</a:t>
            </a:r>
          </a:p>
          <a:p>
            <a:pPr eaLnBrk="1" hangingPunct="1">
              <a:lnSpc>
                <a:spcPct val="90000"/>
              </a:lnSpc>
            </a:pPr>
            <a:r>
              <a:rPr lang="en-US" sz="3000" smtClean="0"/>
              <a:t>TC = 34 “Savings deposit with check(s) less cash</a:t>
            </a:r>
          </a:p>
          <a:p>
            <a:pPr eaLnBrk="1" hangingPunct="1">
              <a:lnSpc>
                <a:spcPct val="90000"/>
              </a:lnSpc>
            </a:pPr>
            <a:r>
              <a:rPr lang="en-US" sz="3000" smtClean="0"/>
              <a:t>Debit “Due From” for $30.00</a:t>
            </a:r>
          </a:p>
          <a:p>
            <a:pPr eaLnBrk="1" hangingPunct="1">
              <a:lnSpc>
                <a:spcPct val="90000"/>
              </a:lnSpc>
            </a:pPr>
            <a:r>
              <a:rPr lang="en-US" sz="3000" smtClean="0"/>
              <a:t>Credit “Savings” for $10.00</a:t>
            </a:r>
          </a:p>
          <a:p>
            <a:pPr eaLnBrk="1" hangingPunct="1">
              <a:lnSpc>
                <a:spcPct val="90000"/>
              </a:lnSpc>
            </a:pPr>
            <a:r>
              <a:rPr lang="en-US" sz="3000" smtClean="0"/>
              <a:t>Credit “Cash” for $20.00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box(out)">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box(out)">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box(out)">
                                      <p:cBhvr>
                                        <p:cTn id="17" dur="500"/>
                                        <p:tgtEl>
                                          <p:spTgt spid="18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8435">
                                            <p:txEl>
                                              <p:pRg st="3" end="3"/>
                                            </p:txEl>
                                          </p:spTgt>
                                        </p:tgtEl>
                                        <p:attrNameLst>
                                          <p:attrName>style.visibility</p:attrName>
                                        </p:attrNameLst>
                                      </p:cBhvr>
                                      <p:to>
                                        <p:strVal val="visible"/>
                                      </p:to>
                                    </p:set>
                                    <p:animEffect transition="in" filter="box(out)">
                                      <p:cBhvr>
                                        <p:cTn id="22" dur="500"/>
                                        <p:tgtEl>
                                          <p:spTgt spid="184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8435">
                                            <p:txEl>
                                              <p:pRg st="4" end="4"/>
                                            </p:txEl>
                                          </p:spTgt>
                                        </p:tgtEl>
                                        <p:attrNameLst>
                                          <p:attrName>style.visibility</p:attrName>
                                        </p:attrNameLst>
                                      </p:cBhvr>
                                      <p:to>
                                        <p:strVal val="visible"/>
                                      </p:to>
                                    </p:set>
                                    <p:animEffect transition="in" filter="box(out)">
                                      <p:cBhvr>
                                        <p:cTn id="27" dur="500"/>
                                        <p:tgtEl>
                                          <p:spTgt spid="184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8435">
                                            <p:txEl>
                                              <p:pRg st="5" end="5"/>
                                            </p:txEl>
                                          </p:spTgt>
                                        </p:tgtEl>
                                        <p:attrNameLst>
                                          <p:attrName>style.visibility</p:attrName>
                                        </p:attrNameLst>
                                      </p:cBhvr>
                                      <p:to>
                                        <p:strVal val="visible"/>
                                      </p:to>
                                    </p:set>
                                    <p:animEffect transition="in" filter="box(out)">
                                      <p:cBhvr>
                                        <p:cTn id="32" dur="5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lstStyle/>
          <a:p>
            <a:pPr eaLnBrk="1" hangingPunct="1"/>
            <a:r>
              <a:rPr lang="en-US" sz="2500" smtClean="0"/>
              <a:t>Savings Deposit with Check(s) less Cash Procedures</a:t>
            </a:r>
          </a:p>
        </p:txBody>
      </p:sp>
      <p:sp>
        <p:nvSpPr>
          <p:cNvPr id="19459" name="Rectangle 3"/>
          <p:cNvSpPr>
            <a:spLocks noGrp="1" noChangeArrowheads="1"/>
          </p:cNvSpPr>
          <p:nvPr>
            <p:ph type="body" idx="1"/>
          </p:nvPr>
        </p:nvSpPr>
        <p:spPr/>
        <p:txBody>
          <a:bodyPr/>
          <a:lstStyle/>
          <a:p>
            <a:pPr eaLnBrk="1" hangingPunct="1"/>
            <a:r>
              <a:rPr lang="en-US" sz="3000" smtClean="0"/>
              <a:t>Put GL tickets together and place in teller bin.</a:t>
            </a:r>
          </a:p>
          <a:p>
            <a:pPr eaLnBrk="1" hangingPunct="1"/>
            <a:r>
              <a:rPr lang="en-US" sz="3000" smtClean="0"/>
              <a:t>Put check in separate bin to be processed by Teller Supervisor</a:t>
            </a:r>
            <a:r>
              <a:rPr lang="en-US" sz="2000" smtClean="0"/>
              <a:t>.</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pPr eaLnBrk="1" hangingPunct="1"/>
            <a:r>
              <a:rPr lang="en-US" smtClean="0"/>
              <a:t>Transaction #5</a:t>
            </a:r>
          </a:p>
        </p:txBody>
      </p:sp>
      <p:sp>
        <p:nvSpPr>
          <p:cNvPr id="84995" name="Rectangle 3"/>
          <p:cNvSpPr>
            <a:spLocks noGrp="1" noChangeArrowheads="1"/>
          </p:cNvSpPr>
          <p:nvPr>
            <p:ph type="body" idx="1"/>
          </p:nvPr>
        </p:nvSpPr>
        <p:spPr/>
        <p:txBody>
          <a:bodyPr/>
          <a:lstStyle/>
          <a:p>
            <a:pPr eaLnBrk="1" hangingPunct="1"/>
            <a:r>
              <a:rPr lang="en-US" sz="3000" smtClean="0"/>
              <a:t>Neda Money wants to withdraw $10.00 from her savings account.</a:t>
            </a:r>
          </a:p>
          <a:p>
            <a:pPr eaLnBrk="1" hangingPunct="1"/>
            <a:r>
              <a:rPr lang="en-US" sz="3000" smtClean="0"/>
              <a:t>This is her 5th withdrawal this month.</a:t>
            </a:r>
          </a:p>
          <a:p>
            <a:pPr eaLnBrk="1" hangingPunct="1"/>
            <a:r>
              <a:rPr lang="en-US" sz="3000" smtClean="0"/>
              <a:t>Teller 1 – Ace Student will handle this transaction</a:t>
            </a:r>
            <a:r>
              <a:rPr lang="en-US" smtClean="0"/>
              <a:t>.</a:t>
            </a:r>
          </a:p>
          <a:p>
            <a:pPr eaLnBrk="1" hangingPunct="1"/>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 calcmode="lin" valueType="num">
                                      <p:cBhvr additive="base">
                                        <p:cTn id="13" dur="500" fill="hold"/>
                                        <p:tgtEl>
                                          <p:spTgt spid="84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49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4995">
                                            <p:txEl>
                                              <p:pRg st="2" end="2"/>
                                            </p:txEl>
                                          </p:spTgt>
                                        </p:tgtEl>
                                        <p:attrNameLst>
                                          <p:attrName>style.visibility</p:attrName>
                                        </p:attrNameLst>
                                      </p:cBhvr>
                                      <p:to>
                                        <p:strVal val="visible"/>
                                      </p:to>
                                    </p:set>
                                    <p:anim calcmode="lin" valueType="num">
                                      <p:cBhvr additive="base">
                                        <p:cTn id="19" dur="500" fill="hold"/>
                                        <p:tgtEl>
                                          <p:spTgt spid="84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49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lstStyle/>
          <a:p>
            <a:pPr eaLnBrk="1" hangingPunct="1"/>
            <a:r>
              <a:rPr lang="en-US" smtClean="0"/>
              <a:t>Cashed Savings Withdrawal (&gt;5 / month)</a:t>
            </a:r>
          </a:p>
        </p:txBody>
      </p:sp>
      <p:sp>
        <p:nvSpPr>
          <p:cNvPr id="86019" name="Rectangle 3"/>
          <p:cNvSpPr>
            <a:spLocks noGrp="1" noChangeArrowheads="1"/>
          </p:cNvSpPr>
          <p:nvPr>
            <p:ph type="body" idx="1"/>
          </p:nvPr>
        </p:nvSpPr>
        <p:spPr/>
        <p:txBody>
          <a:bodyPr/>
          <a:lstStyle/>
          <a:p>
            <a:pPr eaLnBrk="1" hangingPunct="1">
              <a:lnSpc>
                <a:spcPct val="90000"/>
              </a:lnSpc>
            </a:pPr>
            <a:r>
              <a:rPr lang="en-US" smtClean="0"/>
              <a:t>Obtain a completed Savings Withdrawal slip (C030). Note: This is a Debit. </a:t>
            </a:r>
          </a:p>
          <a:p>
            <a:pPr eaLnBrk="1" hangingPunct="1">
              <a:lnSpc>
                <a:spcPct val="90000"/>
              </a:lnSpc>
            </a:pPr>
            <a:r>
              <a:rPr lang="en-US" smtClean="0"/>
              <a:t>Make sure that the slip is marked “Savings Withdrawal”.</a:t>
            </a:r>
          </a:p>
          <a:p>
            <a:pPr eaLnBrk="1" hangingPunct="1">
              <a:lnSpc>
                <a:spcPct val="90000"/>
              </a:lnSpc>
            </a:pPr>
            <a:r>
              <a:rPr lang="en-US" smtClean="0"/>
              <a:t>Verify account number and review ledger to make sure that funds are available and # of withdrawals for the month.</a:t>
            </a:r>
          </a:p>
          <a:p>
            <a:pPr eaLnBrk="1" hangingPunct="1">
              <a:lnSpc>
                <a:spcPct val="90000"/>
              </a:lnSpc>
            </a:pPr>
            <a:r>
              <a:rPr lang="en-US" smtClean="0"/>
              <a:t>Complete (G010) GL Credit and/or Cash Out</a:t>
            </a:r>
          </a:p>
          <a:p>
            <a:pPr eaLnBrk="1" hangingPunct="1">
              <a:lnSpc>
                <a:spcPct val="90000"/>
              </a:lnSpc>
            </a:pPr>
            <a:r>
              <a:rPr lang="en-US" smtClean="0"/>
              <a:t>Cash Out # 5101 “Teller Cash #1”</a:t>
            </a:r>
          </a:p>
          <a:p>
            <a:pPr eaLnBrk="1" hangingPunct="1">
              <a:lnSpc>
                <a:spcPct val="90000"/>
              </a:lnSpc>
            </a:pPr>
            <a:r>
              <a:rPr lang="en-US" smtClean="0"/>
              <a:t>Complete (G010) GL Credit and/or Cash Out</a:t>
            </a:r>
          </a:p>
          <a:p>
            <a:pPr eaLnBrk="1" hangingPunct="1">
              <a:lnSpc>
                <a:spcPct val="90000"/>
              </a:lnSpc>
            </a:pPr>
            <a:r>
              <a:rPr lang="en-US" smtClean="0"/>
              <a:t>GL Credit # 5430 “ Deposit Fees”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 calcmode="lin" valueType="num">
                                      <p:cBhvr additive="base">
                                        <p:cTn id="13" dur="500" fill="hold"/>
                                        <p:tgtEl>
                                          <p:spTgt spid="86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6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6019">
                                            <p:txEl>
                                              <p:pRg st="2" end="2"/>
                                            </p:txEl>
                                          </p:spTgt>
                                        </p:tgtEl>
                                        <p:attrNameLst>
                                          <p:attrName>style.visibility</p:attrName>
                                        </p:attrNameLst>
                                      </p:cBhvr>
                                      <p:to>
                                        <p:strVal val="visible"/>
                                      </p:to>
                                    </p:set>
                                    <p:anim calcmode="lin" valueType="num">
                                      <p:cBhvr additive="base">
                                        <p:cTn id="19" dur="500" fill="hold"/>
                                        <p:tgtEl>
                                          <p:spTgt spid="860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60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6019">
                                            <p:txEl>
                                              <p:pRg st="3" end="3"/>
                                            </p:txEl>
                                          </p:spTgt>
                                        </p:tgtEl>
                                        <p:attrNameLst>
                                          <p:attrName>style.visibility</p:attrName>
                                        </p:attrNameLst>
                                      </p:cBhvr>
                                      <p:to>
                                        <p:strVal val="visible"/>
                                      </p:to>
                                    </p:set>
                                    <p:anim calcmode="lin" valueType="num">
                                      <p:cBhvr additive="base">
                                        <p:cTn id="25" dur="500" fill="hold"/>
                                        <p:tgtEl>
                                          <p:spTgt spid="860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60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6019">
                                            <p:txEl>
                                              <p:pRg st="4" end="4"/>
                                            </p:txEl>
                                          </p:spTgt>
                                        </p:tgtEl>
                                        <p:attrNameLst>
                                          <p:attrName>style.visibility</p:attrName>
                                        </p:attrNameLst>
                                      </p:cBhvr>
                                      <p:to>
                                        <p:strVal val="visible"/>
                                      </p:to>
                                    </p:set>
                                    <p:anim calcmode="lin" valueType="num">
                                      <p:cBhvr additive="base">
                                        <p:cTn id="31" dur="500" fill="hold"/>
                                        <p:tgtEl>
                                          <p:spTgt spid="860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60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6019">
                                            <p:txEl>
                                              <p:pRg st="5" end="5"/>
                                            </p:txEl>
                                          </p:spTgt>
                                        </p:tgtEl>
                                        <p:attrNameLst>
                                          <p:attrName>style.visibility</p:attrName>
                                        </p:attrNameLst>
                                      </p:cBhvr>
                                      <p:to>
                                        <p:strVal val="visible"/>
                                      </p:to>
                                    </p:set>
                                    <p:anim calcmode="lin" valueType="num">
                                      <p:cBhvr additive="base">
                                        <p:cTn id="37" dur="500" fill="hold"/>
                                        <p:tgtEl>
                                          <p:spTgt spid="860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60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6019">
                                            <p:txEl>
                                              <p:pRg st="6" end="6"/>
                                            </p:txEl>
                                          </p:spTgt>
                                        </p:tgtEl>
                                        <p:attrNameLst>
                                          <p:attrName>style.visibility</p:attrName>
                                        </p:attrNameLst>
                                      </p:cBhvr>
                                      <p:to>
                                        <p:strVal val="visible"/>
                                      </p:to>
                                    </p:set>
                                    <p:anim calcmode="lin" valueType="num">
                                      <p:cBhvr additive="base">
                                        <p:cTn id="43" dur="500" fill="hold"/>
                                        <p:tgtEl>
                                          <p:spTgt spid="860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601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pPr eaLnBrk="1" hangingPunct="1"/>
            <a:r>
              <a:rPr lang="en-US" smtClean="0"/>
              <a:t>Cashed Savings Withdrawal (&gt;5 / cycle)</a:t>
            </a:r>
          </a:p>
        </p:txBody>
      </p:sp>
      <p:sp>
        <p:nvSpPr>
          <p:cNvPr id="87043" name="Rectangle 3"/>
          <p:cNvSpPr>
            <a:spLocks noGrp="1" noChangeArrowheads="1"/>
          </p:cNvSpPr>
          <p:nvPr>
            <p:ph type="body" idx="1"/>
          </p:nvPr>
        </p:nvSpPr>
        <p:spPr/>
        <p:txBody>
          <a:bodyPr/>
          <a:lstStyle/>
          <a:p>
            <a:pPr eaLnBrk="1" hangingPunct="1"/>
            <a:r>
              <a:rPr lang="en-US" sz="2200" smtClean="0"/>
              <a:t>Count cash to customer. Note: Customer will get back $9.75 due to $0.25 fee for withdrawal &gt; 4.</a:t>
            </a:r>
          </a:p>
          <a:p>
            <a:pPr eaLnBrk="1" hangingPunct="1"/>
            <a:r>
              <a:rPr lang="en-US" sz="2200" smtClean="0"/>
              <a:t>Document transaction on the Teller Transaction Journal (T010).</a:t>
            </a:r>
          </a:p>
          <a:p>
            <a:pPr eaLnBrk="1" hangingPunct="1"/>
            <a:r>
              <a:rPr lang="en-US" sz="2200" smtClean="0"/>
              <a:t>Transaction: Money, Neda</a:t>
            </a:r>
          </a:p>
          <a:p>
            <a:pPr eaLnBrk="1" hangingPunct="1"/>
            <a:r>
              <a:rPr lang="en-US" sz="2200" smtClean="0"/>
              <a:t>TC = 10 “Cashed savings withdrawal”</a:t>
            </a:r>
          </a:p>
          <a:p>
            <a:pPr eaLnBrk="1" hangingPunct="1"/>
            <a:r>
              <a:rPr lang="en-US" sz="2200" smtClean="0"/>
              <a:t>Debit “Savings” for $10.00</a:t>
            </a:r>
          </a:p>
          <a:p>
            <a:pPr eaLnBrk="1" hangingPunct="1"/>
            <a:r>
              <a:rPr lang="en-US" sz="2200" smtClean="0"/>
              <a:t>Credit “Cash” for $9.75</a:t>
            </a:r>
          </a:p>
          <a:p>
            <a:pPr eaLnBrk="1" hangingPunct="1"/>
            <a:r>
              <a:rPr lang="en-US" sz="2200" smtClean="0"/>
              <a:t>Credit “GL” for $0.25 </a:t>
            </a:r>
          </a:p>
          <a:p>
            <a:pPr eaLnBrk="1" hangingPunct="1"/>
            <a:r>
              <a:rPr lang="en-US" sz="2200" smtClean="0"/>
              <a:t>Put GL tickets together and place in teller bin.</a:t>
            </a:r>
          </a:p>
          <a:p>
            <a:pPr eaLnBrk="1" hangingPunct="1"/>
            <a:endParaRPr lang="en-US"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 calcmode="lin" valueType="num">
                                      <p:cBhvr additive="base">
                                        <p:cTn id="7" dur="500" fill="hold"/>
                                        <p:tgtEl>
                                          <p:spTgt spid="87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7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7043">
                                            <p:txEl>
                                              <p:pRg st="1" end="1"/>
                                            </p:txEl>
                                          </p:spTgt>
                                        </p:tgtEl>
                                        <p:attrNameLst>
                                          <p:attrName>style.visibility</p:attrName>
                                        </p:attrNameLst>
                                      </p:cBhvr>
                                      <p:to>
                                        <p:strVal val="visible"/>
                                      </p:to>
                                    </p:set>
                                    <p:anim calcmode="lin" valueType="num">
                                      <p:cBhvr additive="base">
                                        <p:cTn id="13" dur="500" fill="hold"/>
                                        <p:tgtEl>
                                          <p:spTgt spid="87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70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7043">
                                            <p:txEl>
                                              <p:pRg st="2" end="2"/>
                                            </p:txEl>
                                          </p:spTgt>
                                        </p:tgtEl>
                                        <p:attrNameLst>
                                          <p:attrName>style.visibility</p:attrName>
                                        </p:attrNameLst>
                                      </p:cBhvr>
                                      <p:to>
                                        <p:strVal val="visible"/>
                                      </p:to>
                                    </p:set>
                                    <p:anim calcmode="lin" valueType="num">
                                      <p:cBhvr additive="base">
                                        <p:cTn id="19" dur="500" fill="hold"/>
                                        <p:tgtEl>
                                          <p:spTgt spid="870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70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7043">
                                            <p:txEl>
                                              <p:pRg st="3" end="3"/>
                                            </p:txEl>
                                          </p:spTgt>
                                        </p:tgtEl>
                                        <p:attrNameLst>
                                          <p:attrName>style.visibility</p:attrName>
                                        </p:attrNameLst>
                                      </p:cBhvr>
                                      <p:to>
                                        <p:strVal val="visible"/>
                                      </p:to>
                                    </p:set>
                                    <p:anim calcmode="lin" valueType="num">
                                      <p:cBhvr additive="base">
                                        <p:cTn id="25" dur="500" fill="hold"/>
                                        <p:tgtEl>
                                          <p:spTgt spid="870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70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7043">
                                            <p:txEl>
                                              <p:pRg st="4" end="4"/>
                                            </p:txEl>
                                          </p:spTgt>
                                        </p:tgtEl>
                                        <p:attrNameLst>
                                          <p:attrName>style.visibility</p:attrName>
                                        </p:attrNameLst>
                                      </p:cBhvr>
                                      <p:to>
                                        <p:strVal val="visible"/>
                                      </p:to>
                                    </p:set>
                                    <p:anim calcmode="lin" valueType="num">
                                      <p:cBhvr additive="base">
                                        <p:cTn id="31" dur="500" fill="hold"/>
                                        <p:tgtEl>
                                          <p:spTgt spid="870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70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7043">
                                            <p:txEl>
                                              <p:pRg st="5" end="5"/>
                                            </p:txEl>
                                          </p:spTgt>
                                        </p:tgtEl>
                                        <p:attrNameLst>
                                          <p:attrName>style.visibility</p:attrName>
                                        </p:attrNameLst>
                                      </p:cBhvr>
                                      <p:to>
                                        <p:strVal val="visible"/>
                                      </p:to>
                                    </p:set>
                                    <p:anim calcmode="lin" valueType="num">
                                      <p:cBhvr additive="base">
                                        <p:cTn id="37" dur="500" fill="hold"/>
                                        <p:tgtEl>
                                          <p:spTgt spid="870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70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7043">
                                            <p:txEl>
                                              <p:pRg st="6" end="6"/>
                                            </p:txEl>
                                          </p:spTgt>
                                        </p:tgtEl>
                                        <p:attrNameLst>
                                          <p:attrName>style.visibility</p:attrName>
                                        </p:attrNameLst>
                                      </p:cBhvr>
                                      <p:to>
                                        <p:strVal val="visible"/>
                                      </p:to>
                                    </p:set>
                                    <p:anim calcmode="lin" valueType="num">
                                      <p:cBhvr additive="base">
                                        <p:cTn id="43" dur="500" fill="hold"/>
                                        <p:tgtEl>
                                          <p:spTgt spid="870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70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7043">
                                            <p:txEl>
                                              <p:pRg st="7" end="7"/>
                                            </p:txEl>
                                          </p:spTgt>
                                        </p:tgtEl>
                                        <p:attrNameLst>
                                          <p:attrName>style.visibility</p:attrName>
                                        </p:attrNameLst>
                                      </p:cBhvr>
                                      <p:to>
                                        <p:strVal val="visible"/>
                                      </p:to>
                                    </p:set>
                                    <p:anim calcmode="lin" valueType="num">
                                      <p:cBhvr additive="base">
                                        <p:cTn id="49" dur="500" fill="hold"/>
                                        <p:tgtEl>
                                          <p:spTgt spid="870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70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pPr eaLnBrk="1" hangingPunct="1"/>
            <a:r>
              <a:rPr lang="en-US" smtClean="0"/>
              <a:t>Transaction #6</a:t>
            </a:r>
          </a:p>
        </p:txBody>
      </p:sp>
      <p:sp>
        <p:nvSpPr>
          <p:cNvPr id="88067" name="Rectangle 3"/>
          <p:cNvSpPr>
            <a:spLocks noGrp="1" noChangeArrowheads="1"/>
          </p:cNvSpPr>
          <p:nvPr>
            <p:ph type="body" idx="1"/>
          </p:nvPr>
        </p:nvSpPr>
        <p:spPr/>
        <p:txBody>
          <a:bodyPr/>
          <a:lstStyle/>
          <a:p>
            <a:pPr eaLnBrk="1" hangingPunct="1"/>
            <a:r>
              <a:rPr lang="en-US" sz="3000" smtClean="0"/>
              <a:t>Veri Needy has a $25.00 long term loan that is 6 days past due.</a:t>
            </a:r>
          </a:p>
          <a:p>
            <a:pPr eaLnBrk="1" hangingPunct="1"/>
            <a:r>
              <a:rPr lang="en-US" sz="3000" smtClean="0"/>
              <a:t>Veri has decided to pay current loan fees.</a:t>
            </a:r>
          </a:p>
          <a:p>
            <a:pPr eaLnBrk="1" hangingPunct="1"/>
            <a:r>
              <a:rPr lang="en-US" sz="3000" smtClean="0"/>
              <a:t>Teller 2 – Mindy Money will handle the transaction.</a:t>
            </a:r>
          </a:p>
          <a:p>
            <a:pPr eaLnBrk="1" hangingPunct="1"/>
            <a:endParaRPr lang="en-US" sz="36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blinds(horizontal)">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blinds(horizontal)">
                                      <p:cBhvr>
                                        <p:cTn id="12" dur="500"/>
                                        <p:tgtEl>
                                          <p:spTgt spid="88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Effect transition="in" filter="blinds(horizontal)">
                                      <p:cBhvr>
                                        <p:cTn id="17" dur="500"/>
                                        <p:tgtEl>
                                          <p:spTgt spid="880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pPr eaLnBrk="1" hangingPunct="1"/>
            <a:r>
              <a:rPr lang="en-US" smtClean="0"/>
              <a:t>Note: Past Due Loans</a:t>
            </a:r>
          </a:p>
        </p:txBody>
      </p:sp>
      <p:sp>
        <p:nvSpPr>
          <p:cNvPr id="89091" name="Rectangle 3"/>
          <p:cNvSpPr>
            <a:spLocks noGrp="1" noChangeArrowheads="1"/>
          </p:cNvSpPr>
          <p:nvPr>
            <p:ph type="body" idx="1"/>
          </p:nvPr>
        </p:nvSpPr>
        <p:spPr/>
        <p:txBody>
          <a:bodyPr/>
          <a:lstStyle/>
          <a:p>
            <a:pPr eaLnBrk="1" hangingPunct="1">
              <a:lnSpc>
                <a:spcPct val="90000"/>
              </a:lnSpc>
            </a:pPr>
            <a:r>
              <a:rPr lang="en-US" sz="2500" smtClean="0"/>
              <a:t>Notification – Short-Term Loans</a:t>
            </a:r>
          </a:p>
          <a:p>
            <a:pPr lvl="1" eaLnBrk="1" hangingPunct="1">
              <a:lnSpc>
                <a:spcPct val="90000"/>
              </a:lnSpc>
            </a:pPr>
            <a:r>
              <a:rPr lang="en-US" sz="2500" smtClean="0"/>
              <a:t>On the third (3</a:t>
            </a:r>
            <a:r>
              <a:rPr lang="en-US" sz="2500" baseline="30000" smtClean="0"/>
              <a:t>rd</a:t>
            </a:r>
            <a:r>
              <a:rPr lang="en-US" sz="2500" smtClean="0"/>
              <a:t>) day of delinquency, a notification letter will be sent to the student through the principal’s office.</a:t>
            </a:r>
          </a:p>
          <a:p>
            <a:pPr lvl="1" eaLnBrk="1" hangingPunct="1">
              <a:lnSpc>
                <a:spcPct val="90000"/>
              </a:lnSpc>
            </a:pPr>
            <a:r>
              <a:rPr lang="en-US" sz="2500" smtClean="0"/>
              <a:t>If unpaid by the fifth (5</a:t>
            </a:r>
            <a:r>
              <a:rPr lang="en-US" sz="2500" baseline="30000" smtClean="0"/>
              <a:t>th</a:t>
            </a:r>
            <a:r>
              <a:rPr lang="en-US" sz="2500" smtClean="0"/>
              <a:t>) school day, a letter will be mailed to the parent or guardian.</a:t>
            </a:r>
          </a:p>
          <a:p>
            <a:pPr lvl="1" eaLnBrk="1" hangingPunct="1">
              <a:lnSpc>
                <a:spcPct val="90000"/>
              </a:lnSpc>
            </a:pPr>
            <a:r>
              <a:rPr lang="en-US" sz="2500" smtClean="0"/>
              <a:t>If action is not taken by the tenth (10</a:t>
            </a:r>
            <a:r>
              <a:rPr lang="en-US" sz="2500" baseline="30000" smtClean="0"/>
              <a:t>th</a:t>
            </a:r>
            <a:r>
              <a:rPr lang="en-US" sz="2500" smtClean="0"/>
              <a:t>) day, the student or organization president should be contacted by the faculty sponsor and invited to the school bank office for consultation.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Effect transition="in" filter="dissolve">
                                      <p:cBhvr>
                                        <p:cTn id="7" dur="500"/>
                                        <p:tgtEl>
                                          <p:spTgt spid="8909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9091">
                                            <p:txEl>
                                              <p:pRg st="1" end="1"/>
                                            </p:txEl>
                                          </p:spTgt>
                                        </p:tgtEl>
                                        <p:attrNameLst>
                                          <p:attrName>style.visibility</p:attrName>
                                        </p:attrNameLst>
                                      </p:cBhvr>
                                      <p:to>
                                        <p:strVal val="visible"/>
                                      </p:to>
                                    </p:set>
                                    <p:animEffect transition="in" filter="dissolve">
                                      <p:cBhvr>
                                        <p:cTn id="10" dur="500"/>
                                        <p:tgtEl>
                                          <p:spTgt spid="8909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9091">
                                            <p:txEl>
                                              <p:pRg st="2" end="2"/>
                                            </p:txEl>
                                          </p:spTgt>
                                        </p:tgtEl>
                                        <p:attrNameLst>
                                          <p:attrName>style.visibility</p:attrName>
                                        </p:attrNameLst>
                                      </p:cBhvr>
                                      <p:to>
                                        <p:strVal val="visible"/>
                                      </p:to>
                                    </p:set>
                                    <p:animEffect transition="in" filter="dissolve">
                                      <p:cBhvr>
                                        <p:cTn id="13" dur="500"/>
                                        <p:tgtEl>
                                          <p:spTgt spid="89091">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9091">
                                            <p:txEl>
                                              <p:pRg st="3" end="3"/>
                                            </p:txEl>
                                          </p:spTgt>
                                        </p:tgtEl>
                                        <p:attrNameLst>
                                          <p:attrName>style.visibility</p:attrName>
                                        </p:attrNameLst>
                                      </p:cBhvr>
                                      <p:to>
                                        <p:strVal val="visible"/>
                                      </p:to>
                                    </p:set>
                                    <p:animEffect transition="in" filter="dissolve">
                                      <p:cBhvr>
                                        <p:cTn id="16" dur="500"/>
                                        <p:tgtEl>
                                          <p:spTgt spid="890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1026"/>
          <p:cNvSpPr>
            <a:spLocks noGrp="1" noChangeArrowheads="1"/>
          </p:cNvSpPr>
          <p:nvPr>
            <p:ph type="title"/>
          </p:nvPr>
        </p:nvSpPr>
        <p:spPr/>
        <p:txBody>
          <a:bodyPr/>
          <a:lstStyle/>
          <a:p>
            <a:pPr eaLnBrk="1" hangingPunct="1"/>
            <a:r>
              <a:rPr lang="en-US" smtClean="0"/>
              <a:t>Debit – Defined</a:t>
            </a:r>
          </a:p>
        </p:txBody>
      </p:sp>
      <p:sp>
        <p:nvSpPr>
          <p:cNvPr id="78851" name="Rectangle 1027"/>
          <p:cNvSpPr>
            <a:spLocks noGrp="1" noChangeArrowheads="1"/>
          </p:cNvSpPr>
          <p:nvPr>
            <p:ph type="body" idx="1"/>
          </p:nvPr>
        </p:nvSpPr>
        <p:spPr/>
        <p:txBody>
          <a:bodyPr/>
          <a:lstStyle/>
          <a:p>
            <a:pPr eaLnBrk="1" hangingPunct="1"/>
            <a:r>
              <a:rPr lang="en-US" sz="2500" smtClean="0"/>
              <a:t>n.The goods or benefit received from a transaction; a bookkeeping entry or posting recording the creation of or addition to an asset or an expense, or the reduction or elimination of a liability, credit valuation account, or item of net worth or revenue; an entry on the left side of an account; the amount so recorded.</a:t>
            </a:r>
          </a:p>
          <a:p>
            <a:pPr eaLnBrk="1" hangingPunct="1"/>
            <a:r>
              <a:rPr lang="en-US" sz="2500" smtClean="0"/>
              <a:t>n. The balance of an asset, expense, or debit valuation account.</a:t>
            </a:r>
          </a:p>
          <a:p>
            <a:pPr eaLnBrk="1" hangingPunct="1"/>
            <a:r>
              <a:rPr lang="en-US" sz="2500" smtClean="0"/>
              <a:t>v. To enter or post a debit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88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88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88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pPr eaLnBrk="1" hangingPunct="1"/>
            <a:r>
              <a:rPr lang="en-US" smtClean="0"/>
              <a:t>Note: Past Due Loans</a:t>
            </a:r>
          </a:p>
        </p:txBody>
      </p:sp>
      <p:sp>
        <p:nvSpPr>
          <p:cNvPr id="90115" name="Rectangle 3"/>
          <p:cNvSpPr>
            <a:spLocks noGrp="1" noChangeArrowheads="1"/>
          </p:cNvSpPr>
          <p:nvPr>
            <p:ph type="body" idx="1"/>
          </p:nvPr>
        </p:nvSpPr>
        <p:spPr/>
        <p:txBody>
          <a:bodyPr/>
          <a:lstStyle/>
          <a:p>
            <a:pPr eaLnBrk="1" hangingPunct="1">
              <a:lnSpc>
                <a:spcPct val="90000"/>
              </a:lnSpc>
            </a:pPr>
            <a:r>
              <a:rPr lang="en-US" sz="2500" smtClean="0"/>
              <a:t>Notification – Long-Term Loans</a:t>
            </a:r>
          </a:p>
          <a:p>
            <a:pPr lvl="1" eaLnBrk="1" hangingPunct="1">
              <a:lnSpc>
                <a:spcPct val="90000"/>
              </a:lnSpc>
            </a:pPr>
            <a:r>
              <a:rPr lang="en-US" sz="2500" smtClean="0"/>
              <a:t>On the fifth (5</a:t>
            </a:r>
            <a:r>
              <a:rPr lang="en-US" sz="2500" baseline="30000" smtClean="0"/>
              <a:t>th</a:t>
            </a:r>
            <a:r>
              <a:rPr lang="en-US" sz="2500" smtClean="0"/>
              <a:t>) day of delinquency, a notification letter will be sent to the student through the principal’s office.</a:t>
            </a:r>
          </a:p>
          <a:p>
            <a:pPr lvl="1" eaLnBrk="1" hangingPunct="1">
              <a:lnSpc>
                <a:spcPct val="90000"/>
              </a:lnSpc>
            </a:pPr>
            <a:r>
              <a:rPr lang="en-US" sz="2500" smtClean="0"/>
              <a:t>If unpaid by the seventh (7</a:t>
            </a:r>
            <a:r>
              <a:rPr lang="en-US" sz="2500" baseline="30000" smtClean="0"/>
              <a:t>th</a:t>
            </a:r>
            <a:r>
              <a:rPr lang="en-US" sz="2500" smtClean="0"/>
              <a:t>) school day, a letter will be mailed to the parent or guardian.</a:t>
            </a:r>
          </a:p>
          <a:p>
            <a:pPr lvl="1" eaLnBrk="1" hangingPunct="1">
              <a:lnSpc>
                <a:spcPct val="90000"/>
              </a:lnSpc>
            </a:pPr>
            <a:r>
              <a:rPr lang="en-US" sz="2500" smtClean="0"/>
              <a:t>If action is not taken by the twelfth (12</a:t>
            </a:r>
            <a:r>
              <a:rPr lang="en-US" sz="2500" baseline="30000" smtClean="0"/>
              <a:t>th</a:t>
            </a:r>
            <a:r>
              <a:rPr lang="en-US" sz="2500" smtClean="0"/>
              <a:t>) day, the student or organization should be contacted by the faculty sponsor and invited to the school bank office for consultation.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barn(inHorizontal)">
                                      <p:cBhvr>
                                        <p:cTn id="7" dur="500"/>
                                        <p:tgtEl>
                                          <p:spTgt spid="90115">
                                            <p:txEl>
                                              <p:pRg st="0" end="0"/>
                                            </p:txEl>
                                          </p:spTgt>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90115">
                                            <p:txEl>
                                              <p:pRg st="1" end="1"/>
                                            </p:txEl>
                                          </p:spTgt>
                                        </p:tgtEl>
                                        <p:attrNameLst>
                                          <p:attrName>style.visibility</p:attrName>
                                        </p:attrNameLst>
                                      </p:cBhvr>
                                      <p:to>
                                        <p:strVal val="visible"/>
                                      </p:to>
                                    </p:set>
                                    <p:animEffect transition="in" filter="barn(inHorizontal)">
                                      <p:cBhvr>
                                        <p:cTn id="10" dur="500"/>
                                        <p:tgtEl>
                                          <p:spTgt spid="90115">
                                            <p:txEl>
                                              <p:pRg st="1" end="1"/>
                                            </p:txEl>
                                          </p:spTgt>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90115">
                                            <p:txEl>
                                              <p:pRg st="2" end="2"/>
                                            </p:txEl>
                                          </p:spTgt>
                                        </p:tgtEl>
                                        <p:attrNameLst>
                                          <p:attrName>style.visibility</p:attrName>
                                        </p:attrNameLst>
                                      </p:cBhvr>
                                      <p:to>
                                        <p:strVal val="visible"/>
                                      </p:to>
                                    </p:set>
                                    <p:animEffect transition="in" filter="barn(inHorizontal)">
                                      <p:cBhvr>
                                        <p:cTn id="13" dur="500"/>
                                        <p:tgtEl>
                                          <p:spTgt spid="90115">
                                            <p:txEl>
                                              <p:pRg st="2" end="2"/>
                                            </p:txEl>
                                          </p:spTgt>
                                        </p:tgtEl>
                                      </p:cBhvr>
                                    </p:animEffect>
                                  </p:childTnLst>
                                </p:cTn>
                              </p:par>
                              <p:par>
                                <p:cTn id="14" presetID="16" presetClass="entr" presetSubtype="26" fill="hold" grpId="0" nodeType="withEffect">
                                  <p:stCondLst>
                                    <p:cond delay="0"/>
                                  </p:stCondLst>
                                  <p:childTnLst>
                                    <p:set>
                                      <p:cBhvr>
                                        <p:cTn id="15" dur="1" fill="hold">
                                          <p:stCondLst>
                                            <p:cond delay="0"/>
                                          </p:stCondLst>
                                        </p:cTn>
                                        <p:tgtEl>
                                          <p:spTgt spid="90115">
                                            <p:txEl>
                                              <p:pRg st="3" end="3"/>
                                            </p:txEl>
                                          </p:spTgt>
                                        </p:tgtEl>
                                        <p:attrNameLst>
                                          <p:attrName>style.visibility</p:attrName>
                                        </p:attrNameLst>
                                      </p:cBhvr>
                                      <p:to>
                                        <p:strVal val="visible"/>
                                      </p:to>
                                    </p:set>
                                    <p:animEffect transition="in" filter="barn(inHorizontal)">
                                      <p:cBhvr>
                                        <p:cTn id="16" dur="5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1026"/>
          <p:cNvSpPr>
            <a:spLocks noGrp="1" noChangeArrowheads="1"/>
          </p:cNvSpPr>
          <p:nvPr>
            <p:ph type="title"/>
          </p:nvPr>
        </p:nvSpPr>
        <p:spPr/>
        <p:txBody>
          <a:bodyPr/>
          <a:lstStyle/>
          <a:p>
            <a:pPr eaLnBrk="1" hangingPunct="1"/>
            <a:r>
              <a:rPr lang="en-US" smtClean="0"/>
              <a:t>Note: Past Due Loans</a:t>
            </a:r>
          </a:p>
        </p:txBody>
      </p:sp>
      <p:sp>
        <p:nvSpPr>
          <p:cNvPr id="91139" name="Rectangle 1027"/>
          <p:cNvSpPr>
            <a:spLocks noGrp="1" noChangeArrowheads="1"/>
          </p:cNvSpPr>
          <p:nvPr>
            <p:ph type="body" idx="1"/>
          </p:nvPr>
        </p:nvSpPr>
        <p:spPr/>
        <p:txBody>
          <a:bodyPr/>
          <a:lstStyle/>
          <a:p>
            <a:pPr eaLnBrk="1" hangingPunct="1"/>
            <a:r>
              <a:rPr lang="en-US" sz="2500" smtClean="0"/>
              <a:t>Late Charges</a:t>
            </a:r>
          </a:p>
          <a:p>
            <a:pPr lvl="1" eaLnBrk="1" hangingPunct="1"/>
            <a:r>
              <a:rPr lang="en-US" sz="2500" smtClean="0"/>
              <a:t>Short-Term Loans</a:t>
            </a:r>
          </a:p>
          <a:p>
            <a:pPr lvl="2" eaLnBrk="1" hangingPunct="1"/>
            <a:r>
              <a:rPr lang="en-US" sz="2500" smtClean="0"/>
              <a:t>For every day past due, a student or organization will be assesses $0.25 plus any applicable charges.</a:t>
            </a:r>
          </a:p>
          <a:p>
            <a:pPr lvl="1" eaLnBrk="1" hangingPunct="1"/>
            <a:r>
              <a:rPr lang="en-US" sz="2500" smtClean="0"/>
              <a:t>Long-Term Loans</a:t>
            </a:r>
          </a:p>
          <a:p>
            <a:pPr lvl="2" eaLnBrk="1" hangingPunct="1"/>
            <a:r>
              <a:rPr lang="en-US" sz="2500" smtClean="0"/>
              <a:t>For every day past due, a student or organization will be assesses $0.50 plus any applicable charges.</a:t>
            </a:r>
          </a:p>
          <a:p>
            <a:pPr lvl="2" eaLnBrk="1" hangingPunct="1">
              <a:buFontTx/>
              <a:buNone/>
            </a:pPr>
            <a:endParaRPr lang="en-US" sz="2500" smtClean="0"/>
          </a:p>
          <a:p>
            <a:pPr lvl="2" eaLnBrk="1" hangingPunct="1"/>
            <a:endParaRPr lang="en-US" sz="25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wipe(up)">
                                      <p:cBhvr>
                                        <p:cTn id="7" dur="500"/>
                                        <p:tgtEl>
                                          <p:spTgt spid="91139">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1139">
                                            <p:txEl>
                                              <p:pRg st="1" end="1"/>
                                            </p:txEl>
                                          </p:spTgt>
                                        </p:tgtEl>
                                        <p:attrNameLst>
                                          <p:attrName>style.visibility</p:attrName>
                                        </p:attrNameLst>
                                      </p:cBhvr>
                                      <p:to>
                                        <p:strVal val="visible"/>
                                      </p:to>
                                    </p:set>
                                    <p:animEffect transition="in" filter="wipe(up)">
                                      <p:cBhvr>
                                        <p:cTn id="10" dur="500"/>
                                        <p:tgtEl>
                                          <p:spTgt spid="91139">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1139">
                                            <p:txEl>
                                              <p:pRg st="2" end="2"/>
                                            </p:txEl>
                                          </p:spTgt>
                                        </p:tgtEl>
                                        <p:attrNameLst>
                                          <p:attrName>style.visibility</p:attrName>
                                        </p:attrNameLst>
                                      </p:cBhvr>
                                      <p:to>
                                        <p:strVal val="visible"/>
                                      </p:to>
                                    </p:set>
                                    <p:animEffect transition="in" filter="wipe(up)">
                                      <p:cBhvr>
                                        <p:cTn id="13" dur="500"/>
                                        <p:tgtEl>
                                          <p:spTgt spid="91139">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91139">
                                            <p:txEl>
                                              <p:pRg st="3" end="3"/>
                                            </p:txEl>
                                          </p:spTgt>
                                        </p:tgtEl>
                                        <p:attrNameLst>
                                          <p:attrName>style.visibility</p:attrName>
                                        </p:attrNameLst>
                                      </p:cBhvr>
                                      <p:to>
                                        <p:strVal val="visible"/>
                                      </p:to>
                                    </p:set>
                                    <p:animEffect transition="in" filter="wipe(up)">
                                      <p:cBhvr>
                                        <p:cTn id="16" dur="500"/>
                                        <p:tgtEl>
                                          <p:spTgt spid="91139">
                                            <p:txEl>
                                              <p:pRg st="3" end="3"/>
                                            </p:txEl>
                                          </p:spTgt>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1139">
                                            <p:txEl>
                                              <p:pRg st="4" end="4"/>
                                            </p:txEl>
                                          </p:spTgt>
                                        </p:tgtEl>
                                        <p:attrNameLst>
                                          <p:attrName>style.visibility</p:attrName>
                                        </p:attrNameLst>
                                      </p:cBhvr>
                                      <p:to>
                                        <p:strVal val="visible"/>
                                      </p:to>
                                    </p:set>
                                    <p:animEffect transition="in" filter="wipe(up)">
                                      <p:cBhvr>
                                        <p:cTn id="19" dur="500"/>
                                        <p:tgtEl>
                                          <p:spTgt spid="911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2"/>
          <p:cNvSpPr>
            <a:spLocks noGrp="1" noChangeArrowheads="1"/>
          </p:cNvSpPr>
          <p:nvPr>
            <p:ph type="title"/>
          </p:nvPr>
        </p:nvSpPr>
        <p:spPr/>
        <p:txBody>
          <a:bodyPr/>
          <a:lstStyle/>
          <a:p>
            <a:pPr eaLnBrk="1" hangingPunct="1"/>
            <a:r>
              <a:rPr lang="en-US" smtClean="0"/>
              <a:t>Loan Payment (past due fee)</a:t>
            </a:r>
          </a:p>
        </p:txBody>
      </p:sp>
      <p:sp>
        <p:nvSpPr>
          <p:cNvPr id="92163" name="Rectangle 3"/>
          <p:cNvSpPr>
            <a:spLocks noGrp="1" noChangeArrowheads="1"/>
          </p:cNvSpPr>
          <p:nvPr>
            <p:ph type="body" idx="1"/>
          </p:nvPr>
        </p:nvSpPr>
        <p:spPr/>
        <p:txBody>
          <a:bodyPr/>
          <a:lstStyle/>
          <a:p>
            <a:pPr eaLnBrk="1" hangingPunct="1">
              <a:lnSpc>
                <a:spcPct val="90000"/>
              </a:lnSpc>
            </a:pPr>
            <a:r>
              <a:rPr lang="en-US" sz="2500" smtClean="0"/>
              <a:t>Calculate the past due fees.</a:t>
            </a:r>
          </a:p>
          <a:p>
            <a:pPr lvl="1" eaLnBrk="1" hangingPunct="1">
              <a:lnSpc>
                <a:spcPct val="90000"/>
              </a:lnSpc>
            </a:pPr>
            <a:r>
              <a:rPr lang="en-US" sz="2500" smtClean="0"/>
              <a:t>Days past due(6) x $0.50 = $3.00</a:t>
            </a:r>
          </a:p>
          <a:p>
            <a:pPr lvl="1" eaLnBrk="1" hangingPunct="1">
              <a:lnSpc>
                <a:spcPct val="90000"/>
              </a:lnSpc>
            </a:pPr>
            <a:r>
              <a:rPr lang="en-US" sz="2500" smtClean="0"/>
              <a:t>Note: Can only charge past due fees for days bank is open for business.</a:t>
            </a:r>
          </a:p>
          <a:p>
            <a:pPr eaLnBrk="1" hangingPunct="1">
              <a:lnSpc>
                <a:spcPct val="90000"/>
              </a:lnSpc>
            </a:pPr>
            <a:r>
              <a:rPr lang="en-US" sz="2500" smtClean="0"/>
              <a:t>Complete (G020) GL Debit and/or Cash In</a:t>
            </a:r>
          </a:p>
          <a:p>
            <a:pPr eaLnBrk="1" hangingPunct="1">
              <a:lnSpc>
                <a:spcPct val="90000"/>
              </a:lnSpc>
            </a:pPr>
            <a:r>
              <a:rPr lang="en-US" sz="2500" smtClean="0"/>
              <a:t>Cash In #5102 “Teller Cash #2”</a:t>
            </a:r>
          </a:p>
          <a:p>
            <a:pPr eaLnBrk="1" hangingPunct="1">
              <a:lnSpc>
                <a:spcPct val="90000"/>
              </a:lnSpc>
            </a:pPr>
            <a:r>
              <a:rPr lang="en-US" sz="2500" smtClean="0"/>
              <a:t>Complete (G010) GL Credit and/or Cash Out</a:t>
            </a:r>
          </a:p>
          <a:p>
            <a:pPr eaLnBrk="1" hangingPunct="1">
              <a:lnSpc>
                <a:spcPct val="90000"/>
              </a:lnSpc>
            </a:pPr>
            <a:r>
              <a:rPr lang="en-US" sz="2500" smtClean="0"/>
              <a:t>GL #5420 “Loan Fees”</a:t>
            </a:r>
          </a:p>
          <a:p>
            <a:pPr eaLnBrk="1" hangingPunct="1">
              <a:lnSpc>
                <a:spcPct val="90000"/>
              </a:lnSpc>
            </a:pPr>
            <a:r>
              <a:rPr lang="en-US" sz="2500" smtClean="0"/>
              <a:t>Complete a Customer Loan Receipt (R010) and give to customer.</a:t>
            </a:r>
          </a:p>
          <a:p>
            <a:pPr eaLnBrk="1" hangingPunct="1">
              <a:lnSpc>
                <a:spcPct val="90000"/>
              </a:lnSpc>
            </a:pPr>
            <a:endParaRPr lang="en-US" sz="2500" smtClean="0"/>
          </a:p>
          <a:p>
            <a:pPr eaLnBrk="1" hangingPunct="1">
              <a:lnSpc>
                <a:spcPct val="90000"/>
              </a:lnSpc>
            </a:pPr>
            <a:endParaRPr lang="en-US" sz="25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blinds(horizontal)">
                                      <p:cBhvr>
                                        <p:cTn id="7" dur="500"/>
                                        <p:tgtEl>
                                          <p:spTgt spid="9216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163">
                                            <p:txEl>
                                              <p:pRg st="1" end="1"/>
                                            </p:txEl>
                                          </p:spTgt>
                                        </p:tgtEl>
                                        <p:attrNameLst>
                                          <p:attrName>style.visibility</p:attrName>
                                        </p:attrNameLst>
                                      </p:cBhvr>
                                      <p:to>
                                        <p:strVal val="visible"/>
                                      </p:to>
                                    </p:set>
                                    <p:animEffect transition="in" filter="blinds(horizontal)">
                                      <p:cBhvr>
                                        <p:cTn id="10" dur="500"/>
                                        <p:tgtEl>
                                          <p:spTgt spid="9216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2163">
                                            <p:txEl>
                                              <p:pRg st="2" end="2"/>
                                            </p:txEl>
                                          </p:spTgt>
                                        </p:tgtEl>
                                        <p:attrNameLst>
                                          <p:attrName>style.visibility</p:attrName>
                                        </p:attrNameLst>
                                      </p:cBhvr>
                                      <p:to>
                                        <p:strVal val="visible"/>
                                      </p:to>
                                    </p:set>
                                    <p:animEffect transition="in" filter="blinds(horizontal)">
                                      <p:cBhvr>
                                        <p:cTn id="13" dur="500"/>
                                        <p:tgtEl>
                                          <p:spTgt spid="9216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2163">
                                            <p:txEl>
                                              <p:pRg st="3" end="3"/>
                                            </p:txEl>
                                          </p:spTgt>
                                        </p:tgtEl>
                                        <p:attrNameLst>
                                          <p:attrName>style.visibility</p:attrName>
                                        </p:attrNameLst>
                                      </p:cBhvr>
                                      <p:to>
                                        <p:strVal val="visible"/>
                                      </p:to>
                                    </p:set>
                                    <p:animEffect transition="in" filter="blinds(horizontal)">
                                      <p:cBhvr>
                                        <p:cTn id="18" dur="500"/>
                                        <p:tgtEl>
                                          <p:spTgt spid="9216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2163">
                                            <p:txEl>
                                              <p:pRg st="4" end="4"/>
                                            </p:txEl>
                                          </p:spTgt>
                                        </p:tgtEl>
                                        <p:attrNameLst>
                                          <p:attrName>style.visibility</p:attrName>
                                        </p:attrNameLst>
                                      </p:cBhvr>
                                      <p:to>
                                        <p:strVal val="visible"/>
                                      </p:to>
                                    </p:set>
                                    <p:animEffect transition="in" filter="blinds(horizontal)">
                                      <p:cBhvr>
                                        <p:cTn id="23" dur="500"/>
                                        <p:tgtEl>
                                          <p:spTgt spid="9216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92163">
                                            <p:txEl>
                                              <p:pRg st="5" end="5"/>
                                            </p:txEl>
                                          </p:spTgt>
                                        </p:tgtEl>
                                        <p:attrNameLst>
                                          <p:attrName>style.visibility</p:attrName>
                                        </p:attrNameLst>
                                      </p:cBhvr>
                                      <p:to>
                                        <p:strVal val="visible"/>
                                      </p:to>
                                    </p:set>
                                    <p:animEffect transition="in" filter="blinds(horizontal)">
                                      <p:cBhvr>
                                        <p:cTn id="28" dur="500"/>
                                        <p:tgtEl>
                                          <p:spTgt spid="9216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92163">
                                            <p:txEl>
                                              <p:pRg st="6" end="6"/>
                                            </p:txEl>
                                          </p:spTgt>
                                        </p:tgtEl>
                                        <p:attrNameLst>
                                          <p:attrName>style.visibility</p:attrName>
                                        </p:attrNameLst>
                                      </p:cBhvr>
                                      <p:to>
                                        <p:strVal val="visible"/>
                                      </p:to>
                                    </p:set>
                                    <p:animEffect transition="in" filter="blinds(horizontal)">
                                      <p:cBhvr>
                                        <p:cTn id="33" dur="500"/>
                                        <p:tgtEl>
                                          <p:spTgt spid="9216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92163">
                                            <p:txEl>
                                              <p:pRg st="7" end="7"/>
                                            </p:txEl>
                                          </p:spTgt>
                                        </p:tgtEl>
                                        <p:attrNameLst>
                                          <p:attrName>style.visibility</p:attrName>
                                        </p:attrNameLst>
                                      </p:cBhvr>
                                      <p:to>
                                        <p:strVal val="visible"/>
                                      </p:to>
                                    </p:set>
                                    <p:animEffect transition="in" filter="blinds(horizontal)">
                                      <p:cBhvr>
                                        <p:cTn id="38" dur="500"/>
                                        <p:tgtEl>
                                          <p:spTgt spid="921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1026"/>
          <p:cNvSpPr>
            <a:spLocks noGrp="1" noChangeArrowheads="1"/>
          </p:cNvSpPr>
          <p:nvPr>
            <p:ph type="title"/>
          </p:nvPr>
        </p:nvSpPr>
        <p:spPr/>
        <p:txBody>
          <a:bodyPr/>
          <a:lstStyle/>
          <a:p>
            <a:pPr eaLnBrk="1" hangingPunct="1"/>
            <a:r>
              <a:rPr lang="en-US" smtClean="0"/>
              <a:t>Loan Payment (past due fee)</a:t>
            </a:r>
          </a:p>
        </p:txBody>
      </p:sp>
      <p:sp>
        <p:nvSpPr>
          <p:cNvPr id="56324" name="Rectangle 1027"/>
          <p:cNvSpPr>
            <a:spLocks noGrp="1" noChangeArrowheads="1"/>
          </p:cNvSpPr>
          <p:nvPr>
            <p:ph type="body" idx="1"/>
          </p:nvPr>
        </p:nvSpPr>
        <p:spPr/>
        <p:txBody>
          <a:bodyPr/>
          <a:lstStyle/>
          <a:p>
            <a:pPr eaLnBrk="1" hangingPunct="1"/>
            <a:r>
              <a:rPr lang="en-US" sz="2600" smtClean="0"/>
              <a:t>Document transaction on the Teller Transaction Journal (T010).</a:t>
            </a:r>
          </a:p>
          <a:p>
            <a:pPr eaLnBrk="1" hangingPunct="1"/>
            <a:r>
              <a:rPr lang="en-US" sz="2600" smtClean="0"/>
              <a:t>Transaction: Needy, Veri</a:t>
            </a:r>
          </a:p>
          <a:p>
            <a:pPr eaLnBrk="1" hangingPunct="1"/>
            <a:r>
              <a:rPr lang="en-US" sz="2600" smtClean="0"/>
              <a:t>TC = 99 “Transaction not listed”</a:t>
            </a:r>
          </a:p>
          <a:p>
            <a:pPr eaLnBrk="1" hangingPunct="1"/>
            <a:r>
              <a:rPr lang="en-US" sz="2600" smtClean="0"/>
              <a:t>Debit “Cash” for $3.00</a:t>
            </a:r>
          </a:p>
          <a:p>
            <a:pPr eaLnBrk="1" hangingPunct="1"/>
            <a:r>
              <a:rPr lang="en-US" sz="2600" smtClean="0"/>
              <a:t>Credit “GL” for $3.00 </a:t>
            </a:r>
          </a:p>
          <a:p>
            <a:pPr eaLnBrk="1" hangingPunct="1"/>
            <a:r>
              <a:rPr lang="en-US" sz="2600" smtClean="0"/>
              <a:t>Put GL tickets together and place in teller bin</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pPr eaLnBrk="1" hangingPunct="1"/>
            <a:r>
              <a:rPr lang="en-US" smtClean="0"/>
              <a:t>Teller 1 – Ace Student</a:t>
            </a:r>
          </a:p>
        </p:txBody>
      </p:sp>
      <p:sp>
        <p:nvSpPr>
          <p:cNvPr id="25603" name="Rectangle 3"/>
          <p:cNvSpPr>
            <a:spLocks noGrp="1" noChangeArrowheads="1"/>
          </p:cNvSpPr>
          <p:nvPr>
            <p:ph type="body" idx="1"/>
          </p:nvPr>
        </p:nvSpPr>
        <p:spPr/>
        <p:txBody>
          <a:bodyPr/>
          <a:lstStyle/>
          <a:p>
            <a:pPr eaLnBrk="1" hangingPunct="1">
              <a:lnSpc>
                <a:spcPct val="90000"/>
              </a:lnSpc>
            </a:pPr>
            <a:r>
              <a:rPr lang="en-US" sz="2600" smtClean="0"/>
              <a:t>Preliminary cash count of drawer results in a cash balance of $10.25.</a:t>
            </a:r>
          </a:p>
          <a:p>
            <a:pPr eaLnBrk="1" hangingPunct="1">
              <a:lnSpc>
                <a:spcPct val="90000"/>
              </a:lnSpc>
            </a:pPr>
            <a:r>
              <a:rPr lang="en-US" sz="2600" smtClean="0"/>
              <a:t>Ace Student needs to replenish his drawer to $50.00.</a:t>
            </a:r>
          </a:p>
          <a:p>
            <a:pPr eaLnBrk="1" hangingPunct="1">
              <a:lnSpc>
                <a:spcPct val="90000"/>
              </a:lnSpc>
            </a:pPr>
            <a:r>
              <a:rPr lang="en-US" sz="2600" smtClean="0"/>
              <a:t>Needs to purchase $39.75 from vault.</a:t>
            </a:r>
          </a:p>
          <a:p>
            <a:pPr eaLnBrk="1" hangingPunct="1">
              <a:lnSpc>
                <a:spcPct val="90000"/>
              </a:lnSpc>
            </a:pPr>
            <a:r>
              <a:rPr lang="en-US" sz="2600" smtClean="0"/>
              <a:t>Complete (G020) GL Debit or Cash In</a:t>
            </a:r>
          </a:p>
          <a:p>
            <a:pPr eaLnBrk="1" hangingPunct="1">
              <a:lnSpc>
                <a:spcPct val="90000"/>
              </a:lnSpc>
            </a:pPr>
            <a:r>
              <a:rPr lang="en-US" sz="2600" smtClean="0"/>
              <a:t>Cash In # 5101 “Teller Cash #1”</a:t>
            </a:r>
          </a:p>
          <a:p>
            <a:pPr eaLnBrk="1" hangingPunct="1">
              <a:lnSpc>
                <a:spcPct val="90000"/>
              </a:lnSpc>
            </a:pPr>
            <a:r>
              <a:rPr lang="en-US" sz="2600" smtClean="0"/>
              <a:t>Complete (G010) GL Credit and/or Cash Out</a:t>
            </a:r>
          </a:p>
          <a:p>
            <a:pPr eaLnBrk="1" hangingPunct="1">
              <a:lnSpc>
                <a:spcPct val="90000"/>
              </a:lnSpc>
            </a:pPr>
            <a:r>
              <a:rPr lang="en-US" sz="2600" smtClean="0"/>
              <a:t>GL Credit # 5100 “ Vault Cash”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3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256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3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256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3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2560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25603">
                                            <p:txEl>
                                              <p:pRg st="3" end="3"/>
                                            </p:txEl>
                                          </p:spTgt>
                                        </p:tgtEl>
                                        <p:attrNameLst>
                                          <p:attrName>style.visibility</p:attrName>
                                        </p:attrNameLst>
                                      </p:cBhvr>
                                      <p:to>
                                        <p:strVal val="visible"/>
                                      </p:to>
                                    </p:set>
                                    <p:anim calcmode="lin" valueType="num">
                                      <p:cBhvr additive="base">
                                        <p:cTn id="25" dur="3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2560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25603">
                                            <p:txEl>
                                              <p:pRg st="4" end="4"/>
                                            </p:txEl>
                                          </p:spTgt>
                                        </p:tgtEl>
                                        <p:attrNameLst>
                                          <p:attrName>style.visibility</p:attrName>
                                        </p:attrNameLst>
                                      </p:cBhvr>
                                      <p:to>
                                        <p:strVal val="visible"/>
                                      </p:to>
                                    </p:set>
                                    <p:anim calcmode="lin" valueType="num">
                                      <p:cBhvr additive="base">
                                        <p:cTn id="31" dur="3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2560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iterate type="wd">
                                    <p:tmPct val="100000"/>
                                  </p:iterate>
                                  <p:childTnLst>
                                    <p:set>
                                      <p:cBhvr>
                                        <p:cTn id="36" dur="1" fill="hold">
                                          <p:stCondLst>
                                            <p:cond delay="0"/>
                                          </p:stCondLst>
                                        </p:cTn>
                                        <p:tgtEl>
                                          <p:spTgt spid="25603">
                                            <p:txEl>
                                              <p:pRg st="5" end="5"/>
                                            </p:txEl>
                                          </p:spTgt>
                                        </p:tgtEl>
                                        <p:attrNameLst>
                                          <p:attrName>style.visibility</p:attrName>
                                        </p:attrNameLst>
                                      </p:cBhvr>
                                      <p:to>
                                        <p:strVal val="visible"/>
                                      </p:to>
                                    </p:set>
                                    <p:anim calcmode="lin" valueType="num">
                                      <p:cBhvr additive="base">
                                        <p:cTn id="37" dur="3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2560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iterate type="wd">
                                    <p:tmPct val="100000"/>
                                  </p:iterate>
                                  <p:childTnLst>
                                    <p:set>
                                      <p:cBhvr>
                                        <p:cTn id="42" dur="1" fill="hold">
                                          <p:stCondLst>
                                            <p:cond delay="0"/>
                                          </p:stCondLst>
                                        </p:cTn>
                                        <p:tgtEl>
                                          <p:spTgt spid="25603">
                                            <p:txEl>
                                              <p:pRg st="6" end="6"/>
                                            </p:txEl>
                                          </p:spTgt>
                                        </p:tgtEl>
                                        <p:attrNameLst>
                                          <p:attrName>style.visibility</p:attrName>
                                        </p:attrNameLst>
                                      </p:cBhvr>
                                      <p:to>
                                        <p:strVal val="visible"/>
                                      </p:to>
                                    </p:set>
                                    <p:anim calcmode="lin" valueType="num">
                                      <p:cBhvr additive="base">
                                        <p:cTn id="43" dur="3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2560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1026"/>
          <p:cNvSpPr>
            <a:spLocks noGrp="1" noChangeArrowheads="1"/>
          </p:cNvSpPr>
          <p:nvPr>
            <p:ph type="title"/>
          </p:nvPr>
        </p:nvSpPr>
        <p:spPr/>
        <p:txBody>
          <a:bodyPr/>
          <a:lstStyle/>
          <a:p>
            <a:pPr eaLnBrk="1" hangingPunct="1"/>
            <a:r>
              <a:rPr lang="en-US" smtClean="0"/>
              <a:t>Teller 1 – Ace Student</a:t>
            </a:r>
          </a:p>
        </p:txBody>
      </p:sp>
      <p:sp>
        <p:nvSpPr>
          <p:cNvPr id="58372" name="Rectangle 1027"/>
          <p:cNvSpPr>
            <a:spLocks noGrp="1" noChangeArrowheads="1"/>
          </p:cNvSpPr>
          <p:nvPr>
            <p:ph type="body" idx="1"/>
          </p:nvPr>
        </p:nvSpPr>
        <p:spPr/>
        <p:txBody>
          <a:bodyPr/>
          <a:lstStyle/>
          <a:p>
            <a:pPr eaLnBrk="1" hangingPunct="1"/>
            <a:r>
              <a:rPr lang="en-US" sz="2600" smtClean="0"/>
              <a:t>Document transaction on the Teller Transaction Journal (T010).</a:t>
            </a:r>
          </a:p>
          <a:p>
            <a:pPr eaLnBrk="1" hangingPunct="1"/>
            <a:r>
              <a:rPr lang="en-US" sz="2600" smtClean="0"/>
              <a:t>Transaction: Teller Buy</a:t>
            </a:r>
          </a:p>
          <a:p>
            <a:pPr eaLnBrk="1" hangingPunct="1"/>
            <a:r>
              <a:rPr lang="en-US" sz="2600" smtClean="0"/>
              <a:t>TC = 74 “Teller-buy cash from vault”</a:t>
            </a:r>
          </a:p>
          <a:p>
            <a:pPr eaLnBrk="1" hangingPunct="1"/>
            <a:r>
              <a:rPr lang="en-US" sz="2600" smtClean="0"/>
              <a:t>Debit “Cash” for $39.75</a:t>
            </a:r>
          </a:p>
          <a:p>
            <a:pPr eaLnBrk="1" hangingPunct="1"/>
            <a:r>
              <a:rPr lang="en-US" sz="2600" smtClean="0"/>
              <a:t>Credit “Vault Cash” for $39.75 </a:t>
            </a:r>
          </a:p>
          <a:p>
            <a:pPr eaLnBrk="1" hangingPunct="1"/>
            <a:r>
              <a:rPr lang="en-US" sz="2600" smtClean="0"/>
              <a:t>Put GL tickets together and place in teller bin</a:t>
            </a:r>
          </a:p>
          <a:p>
            <a:pPr eaLnBrk="1" hangingPunct="1"/>
            <a:endParaRPr lang="en-US" smtClean="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US" smtClean="0"/>
              <a:t>Teller 2 – Mindy Money</a:t>
            </a:r>
          </a:p>
        </p:txBody>
      </p:sp>
      <p:sp>
        <p:nvSpPr>
          <p:cNvPr id="26627" name="Rectangle 3"/>
          <p:cNvSpPr>
            <a:spLocks noGrp="1" noChangeArrowheads="1"/>
          </p:cNvSpPr>
          <p:nvPr>
            <p:ph type="body" idx="1"/>
          </p:nvPr>
        </p:nvSpPr>
        <p:spPr/>
        <p:txBody>
          <a:bodyPr/>
          <a:lstStyle/>
          <a:p>
            <a:pPr eaLnBrk="1" hangingPunct="1">
              <a:lnSpc>
                <a:spcPct val="90000"/>
              </a:lnSpc>
            </a:pPr>
            <a:r>
              <a:rPr lang="en-US" sz="2600" smtClean="0"/>
              <a:t>Preliminary cash count of drawer results in a cash balance of $48.00.</a:t>
            </a:r>
          </a:p>
          <a:p>
            <a:pPr eaLnBrk="1" hangingPunct="1">
              <a:lnSpc>
                <a:spcPct val="90000"/>
              </a:lnSpc>
            </a:pPr>
            <a:r>
              <a:rPr lang="en-US" sz="2600" smtClean="0"/>
              <a:t>Ace Student needs to replenish her drawer to $50.00.</a:t>
            </a:r>
          </a:p>
          <a:p>
            <a:pPr eaLnBrk="1" hangingPunct="1">
              <a:lnSpc>
                <a:spcPct val="90000"/>
              </a:lnSpc>
            </a:pPr>
            <a:r>
              <a:rPr lang="en-US" sz="2600" smtClean="0"/>
              <a:t>Needs to purchase $2.00 from vault.</a:t>
            </a:r>
          </a:p>
          <a:p>
            <a:pPr eaLnBrk="1" hangingPunct="1">
              <a:lnSpc>
                <a:spcPct val="90000"/>
              </a:lnSpc>
            </a:pPr>
            <a:r>
              <a:rPr lang="en-US" sz="2600" smtClean="0"/>
              <a:t>Complete (G020) GL Debit and/or Cash In</a:t>
            </a:r>
          </a:p>
          <a:p>
            <a:pPr eaLnBrk="1" hangingPunct="1">
              <a:lnSpc>
                <a:spcPct val="90000"/>
              </a:lnSpc>
            </a:pPr>
            <a:r>
              <a:rPr lang="en-US" sz="2600" smtClean="0"/>
              <a:t>Cash In # 5102 “Teller Cash #2”</a:t>
            </a:r>
          </a:p>
          <a:p>
            <a:pPr eaLnBrk="1" hangingPunct="1">
              <a:lnSpc>
                <a:spcPct val="90000"/>
              </a:lnSpc>
            </a:pPr>
            <a:r>
              <a:rPr lang="en-US" sz="2600" smtClean="0"/>
              <a:t>Complete (G010) GL Credit and/or Cash Out</a:t>
            </a:r>
          </a:p>
          <a:p>
            <a:pPr eaLnBrk="1" hangingPunct="1">
              <a:lnSpc>
                <a:spcPct val="90000"/>
              </a:lnSpc>
            </a:pPr>
            <a:r>
              <a:rPr lang="en-US" sz="2600" smtClean="0"/>
              <a:t>GL Credit # 5100 “ Vault Cash”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 calcmode="lin" valueType="num">
                                      <p:cBhvr additive="base">
                                        <p:cTn id="37" dur="500" fill="hold"/>
                                        <p:tgtEl>
                                          <p:spTgt spid="2662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6627">
                                            <p:txEl>
                                              <p:pRg st="6" end="6"/>
                                            </p:txEl>
                                          </p:spTgt>
                                        </p:tgtEl>
                                        <p:attrNameLst>
                                          <p:attrName>style.visibility</p:attrName>
                                        </p:attrNameLst>
                                      </p:cBhvr>
                                      <p:to>
                                        <p:strVal val="visible"/>
                                      </p:to>
                                    </p:set>
                                    <p:anim calcmode="lin" valueType="num">
                                      <p:cBhvr additive="base">
                                        <p:cTn id="43" dur="500" fill="hold"/>
                                        <p:tgtEl>
                                          <p:spTgt spid="2662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1026"/>
          <p:cNvSpPr>
            <a:spLocks noGrp="1" noChangeArrowheads="1"/>
          </p:cNvSpPr>
          <p:nvPr>
            <p:ph type="title"/>
          </p:nvPr>
        </p:nvSpPr>
        <p:spPr/>
        <p:txBody>
          <a:bodyPr/>
          <a:lstStyle/>
          <a:p>
            <a:pPr eaLnBrk="1" hangingPunct="1"/>
            <a:r>
              <a:rPr lang="en-US" smtClean="0"/>
              <a:t>Teller 2 – Mindy Money</a:t>
            </a:r>
          </a:p>
        </p:txBody>
      </p:sp>
      <p:sp>
        <p:nvSpPr>
          <p:cNvPr id="60420" name="Rectangle 1027"/>
          <p:cNvSpPr>
            <a:spLocks noGrp="1" noChangeArrowheads="1"/>
          </p:cNvSpPr>
          <p:nvPr>
            <p:ph type="body" idx="1"/>
          </p:nvPr>
        </p:nvSpPr>
        <p:spPr/>
        <p:txBody>
          <a:bodyPr/>
          <a:lstStyle/>
          <a:p>
            <a:pPr eaLnBrk="1" hangingPunct="1"/>
            <a:r>
              <a:rPr lang="en-US" sz="2600" smtClean="0"/>
              <a:t>Document transaction on the Teller Transaction Journal (T010).</a:t>
            </a:r>
          </a:p>
          <a:p>
            <a:pPr eaLnBrk="1" hangingPunct="1"/>
            <a:r>
              <a:rPr lang="en-US" sz="2600" smtClean="0"/>
              <a:t>Transaction: Teller Buy</a:t>
            </a:r>
          </a:p>
          <a:p>
            <a:pPr eaLnBrk="1" hangingPunct="1"/>
            <a:r>
              <a:rPr lang="en-US" sz="2600" smtClean="0"/>
              <a:t>TC = 74 “Teller-buy cash from vault”</a:t>
            </a:r>
          </a:p>
          <a:p>
            <a:pPr eaLnBrk="1" hangingPunct="1"/>
            <a:r>
              <a:rPr lang="en-US" sz="2600" smtClean="0"/>
              <a:t>Debit “Cash” for $2.00</a:t>
            </a:r>
          </a:p>
          <a:p>
            <a:pPr eaLnBrk="1" hangingPunct="1"/>
            <a:r>
              <a:rPr lang="en-US" sz="2600" smtClean="0"/>
              <a:t>Credit “Vault Cash” for $2.00 </a:t>
            </a:r>
          </a:p>
          <a:p>
            <a:pPr eaLnBrk="1" hangingPunct="1"/>
            <a:r>
              <a:rPr lang="en-US" sz="2600" smtClean="0"/>
              <a:t>Put GL tickets together and place in teller bin</a:t>
            </a:r>
            <a:endParaRPr lang="en-US" smtClean="0"/>
          </a:p>
          <a:p>
            <a:pPr eaLnBrk="1" hangingPunct="1"/>
            <a:endParaRPr lang="en-US" smtClean="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3" name="Rectangle 2"/>
          <p:cNvSpPr>
            <a:spLocks noGrp="1" noChangeArrowheads="1"/>
          </p:cNvSpPr>
          <p:nvPr>
            <p:ph type="title"/>
          </p:nvPr>
        </p:nvSpPr>
        <p:spPr/>
        <p:txBody>
          <a:bodyPr/>
          <a:lstStyle/>
          <a:p>
            <a:pPr eaLnBrk="1" hangingPunct="1"/>
            <a:r>
              <a:rPr lang="en-US" smtClean="0"/>
              <a:t>Teller – End of Day</a:t>
            </a:r>
          </a:p>
        </p:txBody>
      </p:sp>
      <p:sp>
        <p:nvSpPr>
          <p:cNvPr id="20483" name="Rectangle 3"/>
          <p:cNvSpPr>
            <a:spLocks noGrp="1" noChangeArrowheads="1"/>
          </p:cNvSpPr>
          <p:nvPr>
            <p:ph type="body" idx="1"/>
          </p:nvPr>
        </p:nvSpPr>
        <p:spPr/>
        <p:txBody>
          <a:bodyPr/>
          <a:lstStyle/>
          <a:p>
            <a:pPr eaLnBrk="1" hangingPunct="1"/>
            <a:r>
              <a:rPr lang="en-US" sz="2600" smtClean="0"/>
              <a:t>Balance the Daily Transaction Log (T010).</a:t>
            </a:r>
          </a:p>
          <a:p>
            <a:pPr eaLnBrk="1" hangingPunct="1"/>
            <a:r>
              <a:rPr lang="en-US" sz="2600" smtClean="0"/>
              <a:t>Total each Debit column and each Credit Column,</a:t>
            </a:r>
          </a:p>
          <a:p>
            <a:pPr eaLnBrk="1" hangingPunct="1"/>
            <a:r>
              <a:rPr lang="en-US" sz="2600" smtClean="0"/>
              <a:t>When all column totals have been obtained, add each Debit column total to obtain the Grand Total of Debits. Do the same for the Credits.</a:t>
            </a:r>
          </a:p>
          <a:p>
            <a:pPr eaLnBrk="1" hangingPunct="1"/>
            <a:r>
              <a:rPr lang="en-US" sz="2600" b="1" smtClean="0">
                <a:solidFill>
                  <a:srgbClr val="FF5050"/>
                </a:solidFill>
              </a:rPr>
              <a:t>The Grand Total of Debits and the Grand Total for Credit MUST EQUAL!</a:t>
            </a:r>
          </a:p>
          <a:p>
            <a:pPr eaLnBrk="1" hangingPunct="1"/>
            <a:r>
              <a:rPr lang="en-US" sz="2600" b="1" smtClean="0">
                <a:solidFill>
                  <a:srgbClr val="FF5050"/>
                </a:solidFill>
              </a:rPr>
              <a:t>Any difference must be located!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pPr eaLnBrk="1" hangingPunct="1"/>
            <a:r>
              <a:rPr lang="en-US" smtClean="0"/>
              <a:t>Teller – End of Day</a:t>
            </a:r>
          </a:p>
        </p:txBody>
      </p:sp>
      <p:sp>
        <p:nvSpPr>
          <p:cNvPr id="21507" name="Rectangle 3"/>
          <p:cNvSpPr>
            <a:spLocks noGrp="1" noChangeArrowheads="1"/>
          </p:cNvSpPr>
          <p:nvPr>
            <p:ph type="body" idx="1"/>
          </p:nvPr>
        </p:nvSpPr>
        <p:spPr/>
        <p:txBody>
          <a:bodyPr/>
          <a:lstStyle/>
          <a:p>
            <a:pPr eaLnBrk="1" hangingPunct="1"/>
            <a:r>
              <a:rPr lang="en-US" sz="3000" smtClean="0"/>
              <a:t>The Debit “Cash” and the Credit “Cash” total must be transferred from the Daily Transaction Log (T010) to the Teller Balance Sheet (T020).</a:t>
            </a:r>
          </a:p>
          <a:p>
            <a:pPr eaLnBrk="1" hangingPunct="1"/>
            <a:r>
              <a:rPr lang="en-US" sz="3000" smtClean="0"/>
              <a:t>Calculate the “NEW” Ending Cash total by adding the Debit Cash totals and subtracting the Credit Cash totals from the “Beginning Cash” amount.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ox(out)">
                                      <p:cBhvr>
                                        <p:cTn id="7" dur="5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ox(out)">
                                      <p:cBhvr>
                                        <p:cTn id="12" dur="500"/>
                                        <p:tgtEl>
                                          <p:spTgt spid="215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1026"/>
          <p:cNvSpPr>
            <a:spLocks noGrp="1" noChangeArrowheads="1"/>
          </p:cNvSpPr>
          <p:nvPr>
            <p:ph type="title"/>
          </p:nvPr>
        </p:nvSpPr>
        <p:spPr/>
        <p:txBody>
          <a:bodyPr/>
          <a:lstStyle/>
          <a:p>
            <a:pPr eaLnBrk="1" hangingPunct="1"/>
            <a:r>
              <a:rPr lang="en-US" smtClean="0"/>
              <a:t>Credit - Defined</a:t>
            </a:r>
          </a:p>
        </p:txBody>
      </p:sp>
      <p:sp>
        <p:nvSpPr>
          <p:cNvPr id="80899" name="Rectangle 1027"/>
          <p:cNvSpPr>
            <a:spLocks noGrp="1" noChangeArrowheads="1"/>
          </p:cNvSpPr>
          <p:nvPr>
            <p:ph type="body" idx="1"/>
          </p:nvPr>
        </p:nvSpPr>
        <p:spPr/>
        <p:txBody>
          <a:bodyPr/>
          <a:lstStyle/>
          <a:p>
            <a:pPr eaLnBrk="1" hangingPunct="1"/>
            <a:r>
              <a:rPr lang="en-US" sz="2500" smtClean="0"/>
              <a:t>n. A bookkeeping entry recording the reduction or elimination of an asset or an expense, or the creation of or addition to a liability or item of net worth or revenue; an entry on the right side of an account; the amount so recorded.</a:t>
            </a:r>
          </a:p>
          <a:p>
            <a:pPr eaLnBrk="1" hangingPunct="1"/>
            <a:r>
              <a:rPr lang="en-US" sz="2500" smtClean="0"/>
              <a:t>n. The balance of a liability, net worth, revenue, or valuation account.</a:t>
            </a:r>
          </a:p>
          <a:p>
            <a:pPr eaLnBrk="1" hangingPunct="1"/>
            <a:r>
              <a:rPr lang="en-US" sz="2500" smtClean="0"/>
              <a:t>v. To record a credit by a bookkeeping entry.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8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08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08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2"/>
          <p:cNvSpPr>
            <a:spLocks noGrp="1" noChangeArrowheads="1"/>
          </p:cNvSpPr>
          <p:nvPr>
            <p:ph type="title"/>
          </p:nvPr>
        </p:nvSpPr>
        <p:spPr/>
        <p:txBody>
          <a:bodyPr/>
          <a:lstStyle/>
          <a:p>
            <a:pPr eaLnBrk="1" hangingPunct="1"/>
            <a:r>
              <a:rPr lang="en-US" smtClean="0"/>
              <a:t>Teller – End of Day</a:t>
            </a:r>
          </a:p>
        </p:txBody>
      </p:sp>
      <p:sp>
        <p:nvSpPr>
          <p:cNvPr id="22531" name="Rectangle 3"/>
          <p:cNvSpPr>
            <a:spLocks noGrp="1" noChangeArrowheads="1"/>
          </p:cNvSpPr>
          <p:nvPr>
            <p:ph type="body" idx="1"/>
          </p:nvPr>
        </p:nvSpPr>
        <p:spPr/>
        <p:txBody>
          <a:bodyPr/>
          <a:lstStyle/>
          <a:p>
            <a:pPr eaLnBrk="1" hangingPunct="1">
              <a:lnSpc>
                <a:spcPct val="90000"/>
              </a:lnSpc>
            </a:pPr>
            <a:r>
              <a:rPr lang="en-US" smtClean="0"/>
              <a:t>Physically count the cash in drawer.</a:t>
            </a:r>
          </a:p>
          <a:p>
            <a:pPr eaLnBrk="1" hangingPunct="1">
              <a:lnSpc>
                <a:spcPct val="90000"/>
              </a:lnSpc>
            </a:pPr>
            <a:r>
              <a:rPr lang="en-US" smtClean="0"/>
              <a:t>Log currency amount by denomination on the Teller Balance Sheet (T020).</a:t>
            </a:r>
          </a:p>
          <a:p>
            <a:pPr eaLnBrk="1" hangingPunct="1">
              <a:lnSpc>
                <a:spcPct val="90000"/>
              </a:lnSpc>
            </a:pPr>
            <a:r>
              <a:rPr lang="en-US" smtClean="0"/>
              <a:t>The currency total should equal the “Ending Cash”.</a:t>
            </a:r>
          </a:p>
          <a:p>
            <a:pPr eaLnBrk="1" hangingPunct="1">
              <a:lnSpc>
                <a:spcPct val="90000"/>
              </a:lnSpc>
            </a:pPr>
            <a:r>
              <a:rPr lang="en-US" smtClean="0"/>
              <a:t>Any difference must be located!</a:t>
            </a:r>
          </a:p>
          <a:p>
            <a:pPr eaLnBrk="1" hangingPunct="1">
              <a:lnSpc>
                <a:spcPct val="90000"/>
              </a:lnSpc>
            </a:pPr>
            <a:r>
              <a:rPr lang="en-US" smtClean="0"/>
              <a:t>Obtain new Teller Balance Sheet (T020) and fill in “Beginning Balance” and place in bag with cash to be stored in vault.</a:t>
            </a:r>
          </a:p>
          <a:p>
            <a:pPr eaLnBrk="1" hangingPunct="1">
              <a:lnSpc>
                <a:spcPct val="90000"/>
              </a:lnSpc>
            </a:pPr>
            <a:r>
              <a:rPr lang="en-US" smtClean="0"/>
              <a:t>Give Daily Transaction Log (T010), Teller Balance Sheet (T020), Work, Checks, and Cash with New Teller Balance Sheet to Teller Supervisor for final approval.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2531">
                                            <p:txEl>
                                              <p:pRg st="4" end="4"/>
                                            </p:txEl>
                                          </p:spTgt>
                                        </p:tgtEl>
                                        <p:attrNameLst>
                                          <p:attrName>style.visibility</p:attrName>
                                        </p:attrNameLst>
                                      </p:cBhvr>
                                      <p:to>
                                        <p:strVal val="visible"/>
                                      </p:to>
                                    </p:set>
                                    <p:anim calcmode="lin" valueType="num">
                                      <p:cBhvr additive="base">
                                        <p:cTn id="31" dur="500" fill="hold"/>
                                        <p:tgtEl>
                                          <p:spTgt spid="2253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25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 calcmode="lin" valueType="num">
                                      <p:cBhvr additive="base">
                                        <p:cTn id="37" dur="500" fill="hold"/>
                                        <p:tgtEl>
                                          <p:spTgt spid="22531">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253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pPr eaLnBrk="1" hangingPunct="1"/>
            <a:r>
              <a:rPr lang="en-US" smtClean="0"/>
              <a:t>Teller Supervisor</a:t>
            </a:r>
          </a:p>
        </p:txBody>
      </p:sp>
      <p:sp>
        <p:nvSpPr>
          <p:cNvPr id="23555" name="Rectangle 3"/>
          <p:cNvSpPr>
            <a:spLocks noGrp="1" noChangeArrowheads="1"/>
          </p:cNvSpPr>
          <p:nvPr>
            <p:ph type="body" idx="1"/>
          </p:nvPr>
        </p:nvSpPr>
        <p:spPr/>
        <p:txBody>
          <a:bodyPr/>
          <a:lstStyle/>
          <a:p>
            <a:pPr eaLnBrk="1" hangingPunct="1">
              <a:lnSpc>
                <a:spcPct val="90000"/>
              </a:lnSpc>
            </a:pPr>
            <a:r>
              <a:rPr lang="en-US" sz="2600" smtClean="0"/>
              <a:t>Note: If the Teller Supervisor is also acting as a Teller the two responsibilities are to remain separate.</a:t>
            </a:r>
          </a:p>
          <a:p>
            <a:pPr eaLnBrk="1" hangingPunct="1">
              <a:lnSpc>
                <a:spcPct val="90000"/>
              </a:lnSpc>
            </a:pPr>
            <a:r>
              <a:rPr lang="en-US" sz="2600" smtClean="0"/>
              <a:t>Before shift starts the Teller Supervisor will need to physically count the Vault Cash to insure proper balance indicated on the GL Vault Transaction Log (G040).</a:t>
            </a:r>
          </a:p>
          <a:p>
            <a:pPr eaLnBrk="1" hangingPunct="1">
              <a:lnSpc>
                <a:spcPct val="90000"/>
              </a:lnSpc>
            </a:pPr>
            <a:r>
              <a:rPr lang="en-US" sz="2600" smtClean="0"/>
              <a:t>During the shift the Teller Supervisor will need to log all Debits and/or Credits to the GL Vault Transaction Log (G040).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wipe(left)">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wipe(left)">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wipe(left)">
                                      <p:cBhvr>
                                        <p:cTn id="17"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p:txBody>
          <a:bodyPr/>
          <a:lstStyle/>
          <a:p>
            <a:pPr eaLnBrk="1" hangingPunct="1"/>
            <a:r>
              <a:rPr lang="en-US" smtClean="0"/>
              <a:t>Teller Supervisor</a:t>
            </a:r>
          </a:p>
        </p:txBody>
      </p:sp>
      <p:sp>
        <p:nvSpPr>
          <p:cNvPr id="24579" name="Rectangle 3"/>
          <p:cNvSpPr>
            <a:spLocks noGrp="1" noChangeArrowheads="1"/>
          </p:cNvSpPr>
          <p:nvPr>
            <p:ph type="body" idx="1"/>
          </p:nvPr>
        </p:nvSpPr>
        <p:spPr/>
        <p:txBody>
          <a:bodyPr/>
          <a:lstStyle/>
          <a:p>
            <a:pPr eaLnBrk="1" hangingPunct="1">
              <a:lnSpc>
                <a:spcPct val="90000"/>
              </a:lnSpc>
            </a:pPr>
            <a:r>
              <a:rPr lang="en-US" sz="2600" b="1" smtClean="0">
                <a:solidFill>
                  <a:srgbClr val="FF5050"/>
                </a:solidFill>
              </a:rPr>
              <a:t>Responsible for insuring that the Teller Balance Sheet (T020) and Daily Transaction Log (T010) are balanced for each Teller. </a:t>
            </a:r>
          </a:p>
          <a:p>
            <a:pPr eaLnBrk="1" hangingPunct="1">
              <a:lnSpc>
                <a:spcPct val="90000"/>
              </a:lnSpc>
            </a:pPr>
            <a:r>
              <a:rPr lang="en-US" sz="2600" b="1" smtClean="0">
                <a:solidFill>
                  <a:srgbClr val="FF5050"/>
                </a:solidFill>
              </a:rPr>
              <a:t>Check that the work for all transactions are provided (Debits have an offsetting Credit).</a:t>
            </a:r>
            <a:r>
              <a:rPr lang="en-US" sz="2600" smtClean="0"/>
              <a:t> </a:t>
            </a:r>
          </a:p>
          <a:p>
            <a:pPr eaLnBrk="1" hangingPunct="1">
              <a:lnSpc>
                <a:spcPct val="90000"/>
              </a:lnSpc>
            </a:pPr>
            <a:r>
              <a:rPr lang="en-US" sz="2600" b="1" smtClean="0">
                <a:solidFill>
                  <a:srgbClr val="FF5050"/>
                </a:solidFill>
              </a:rPr>
              <a:t>Any difference must be located!</a:t>
            </a:r>
          </a:p>
          <a:p>
            <a:pPr eaLnBrk="1" hangingPunct="1">
              <a:lnSpc>
                <a:spcPct val="90000"/>
              </a:lnSpc>
            </a:pPr>
            <a:r>
              <a:rPr lang="en-US" sz="2600" smtClean="0"/>
              <a:t>Once balanced place in folder to be handed off to Operations Support on the next business day.</a:t>
            </a:r>
          </a:p>
          <a:p>
            <a:pPr eaLnBrk="1" hangingPunct="1">
              <a:lnSpc>
                <a:spcPct val="90000"/>
              </a:lnSpc>
            </a:pPr>
            <a:r>
              <a:rPr lang="en-US" sz="2600" smtClean="0"/>
              <a:t>Gather all local checks and run an adding machine tape to obtain a total.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dissolve">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dissolve">
                                      <p:cBhvr>
                                        <p:cTn id="12" dur="500"/>
                                        <p:tgtEl>
                                          <p:spTgt spid="245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Effect transition="in" filter="dissolve">
                                      <p:cBhvr>
                                        <p:cTn id="17" dur="500"/>
                                        <p:tgtEl>
                                          <p:spTgt spid="245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4579">
                                            <p:txEl>
                                              <p:pRg st="3" end="3"/>
                                            </p:txEl>
                                          </p:spTgt>
                                        </p:tgtEl>
                                        <p:attrNameLst>
                                          <p:attrName>style.visibility</p:attrName>
                                        </p:attrNameLst>
                                      </p:cBhvr>
                                      <p:to>
                                        <p:strVal val="visible"/>
                                      </p:to>
                                    </p:set>
                                    <p:animEffect transition="in" filter="dissolve">
                                      <p:cBhvr>
                                        <p:cTn id="22" dur="500"/>
                                        <p:tgtEl>
                                          <p:spTgt spid="245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4579">
                                            <p:txEl>
                                              <p:pRg st="4" end="4"/>
                                            </p:txEl>
                                          </p:spTgt>
                                        </p:tgtEl>
                                        <p:attrNameLst>
                                          <p:attrName>style.visibility</p:attrName>
                                        </p:attrNameLst>
                                      </p:cBhvr>
                                      <p:to>
                                        <p:strVal val="visible"/>
                                      </p:to>
                                    </p:set>
                                    <p:animEffect transition="in" filter="dissolve">
                                      <p:cBhvr>
                                        <p:cTn id="27"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pPr eaLnBrk="1" hangingPunct="1"/>
            <a:r>
              <a:rPr lang="en-US" smtClean="0"/>
              <a:t>Teller Supervisor</a:t>
            </a:r>
          </a:p>
        </p:txBody>
      </p:sp>
      <p:sp>
        <p:nvSpPr>
          <p:cNvPr id="27651" name="Rectangle 3"/>
          <p:cNvSpPr>
            <a:spLocks noGrp="1" noChangeArrowheads="1"/>
          </p:cNvSpPr>
          <p:nvPr>
            <p:ph type="body" idx="1"/>
          </p:nvPr>
        </p:nvSpPr>
        <p:spPr/>
        <p:txBody>
          <a:bodyPr/>
          <a:lstStyle/>
          <a:p>
            <a:pPr eaLnBrk="1" hangingPunct="1">
              <a:lnSpc>
                <a:spcPct val="90000"/>
              </a:lnSpc>
            </a:pPr>
            <a:r>
              <a:rPr lang="en-US" sz="2600" smtClean="0"/>
              <a:t>The total must equal the summary of the “Due From” debit column from each teller’s Daily Transaction Log (T010).</a:t>
            </a:r>
          </a:p>
          <a:p>
            <a:pPr eaLnBrk="1" hangingPunct="1">
              <a:lnSpc>
                <a:spcPct val="90000"/>
              </a:lnSpc>
            </a:pPr>
            <a:r>
              <a:rPr lang="en-US" sz="2600" smtClean="0"/>
              <a:t>Once balanced, the local checks need to be set aside with the adding machine tape in order for the final shift Teller Supervisor to add to their local checks.</a:t>
            </a:r>
          </a:p>
          <a:p>
            <a:pPr eaLnBrk="1" hangingPunct="1">
              <a:lnSpc>
                <a:spcPct val="90000"/>
              </a:lnSpc>
            </a:pPr>
            <a:r>
              <a:rPr lang="en-US" sz="2600" smtClean="0"/>
              <a:t>The local checks processed will become part of the Jacket Junction’s deposit to their U.S. Bank account.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barn(outVertical)">
                                      <p:cBhvr>
                                        <p:cTn id="7" dur="5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barn(outVertical)">
                                      <p:cBhvr>
                                        <p:cTn id="12" dur="5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barn(outVertical)">
                                      <p:cBhvr>
                                        <p:cTn id="17" dur="5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1026"/>
          <p:cNvSpPr>
            <a:spLocks noGrp="1" noChangeArrowheads="1"/>
          </p:cNvSpPr>
          <p:nvPr>
            <p:ph type="title"/>
          </p:nvPr>
        </p:nvSpPr>
        <p:spPr/>
        <p:txBody>
          <a:bodyPr/>
          <a:lstStyle/>
          <a:p>
            <a:pPr eaLnBrk="1" hangingPunct="1"/>
            <a:r>
              <a:rPr lang="en-US" smtClean="0"/>
              <a:t>Teller Supervisor – End of Day/Example</a:t>
            </a:r>
          </a:p>
        </p:txBody>
      </p:sp>
      <p:sp>
        <p:nvSpPr>
          <p:cNvPr id="67588" name="Rectangle 1027"/>
          <p:cNvSpPr>
            <a:spLocks noGrp="1" noChangeArrowheads="1"/>
          </p:cNvSpPr>
          <p:nvPr>
            <p:ph type="body" idx="1"/>
          </p:nvPr>
        </p:nvSpPr>
        <p:spPr/>
        <p:txBody>
          <a:bodyPr/>
          <a:lstStyle/>
          <a:p>
            <a:pPr eaLnBrk="1" hangingPunct="1"/>
            <a:r>
              <a:rPr lang="en-US" smtClean="0"/>
              <a:t>Given that there were no transactions during the 2</a:t>
            </a:r>
            <a:r>
              <a:rPr lang="en-US" baseline="30000" smtClean="0"/>
              <a:t>nd</a:t>
            </a:r>
            <a:r>
              <a:rPr lang="en-US" smtClean="0"/>
              <a:t> lunch shift.</a:t>
            </a:r>
          </a:p>
          <a:p>
            <a:pPr eaLnBrk="1" hangingPunct="1"/>
            <a:r>
              <a:rPr lang="en-US" smtClean="0"/>
              <a:t>Need to complete a deposit slip to deposit the checks. A total of $50.00</a:t>
            </a:r>
          </a:p>
          <a:p>
            <a:pPr eaLnBrk="1" hangingPunct="1"/>
            <a:r>
              <a:rPr lang="en-US" smtClean="0"/>
              <a:t>Note: No entries need to be made since they were made during the tellers T010.</a:t>
            </a:r>
          </a:p>
          <a:p>
            <a:pPr eaLnBrk="1" hangingPunct="1"/>
            <a:r>
              <a:rPr lang="en-US" smtClean="0"/>
              <a:t>A cash count of the vault indicates that there is a balance of $158.25.</a:t>
            </a:r>
          </a:p>
          <a:p>
            <a:pPr eaLnBrk="1" hangingPunct="1"/>
            <a:r>
              <a:rPr lang="en-US" smtClean="0"/>
              <a:t>The school bank needs to purchase (i.e. make a withdrawal) $41.75 from their U.S. Bank account.</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ChangeArrowheads="1"/>
          </p:cNvSpPr>
          <p:nvPr>
            <p:ph type="title"/>
          </p:nvPr>
        </p:nvSpPr>
        <p:spPr/>
        <p:txBody>
          <a:bodyPr/>
          <a:lstStyle/>
          <a:p>
            <a:pPr eaLnBrk="1" hangingPunct="1"/>
            <a:r>
              <a:rPr lang="en-US" smtClean="0"/>
              <a:t>Teller Supervisor – End of Day/Example</a:t>
            </a:r>
          </a:p>
        </p:txBody>
      </p:sp>
      <p:sp>
        <p:nvSpPr>
          <p:cNvPr id="68612" name="Rectangle 3"/>
          <p:cNvSpPr>
            <a:spLocks noGrp="1" noChangeArrowheads="1"/>
          </p:cNvSpPr>
          <p:nvPr>
            <p:ph type="body" idx="1"/>
          </p:nvPr>
        </p:nvSpPr>
        <p:spPr/>
        <p:txBody>
          <a:bodyPr/>
          <a:lstStyle/>
          <a:p>
            <a:pPr eaLnBrk="1" hangingPunct="1"/>
            <a:r>
              <a:rPr lang="en-US" smtClean="0"/>
              <a:t>The teller supervisor will need to complete a bank check for the amount with a note stating how they want the money back (denomination).</a:t>
            </a:r>
          </a:p>
          <a:p>
            <a:pPr eaLnBrk="1" hangingPunct="1"/>
            <a:r>
              <a:rPr lang="en-US" smtClean="0"/>
              <a:t>This is your change order. </a:t>
            </a:r>
          </a:p>
          <a:p>
            <a:pPr eaLnBrk="1" hangingPunct="1"/>
            <a:r>
              <a:rPr lang="en-US" smtClean="0"/>
              <a:t>Always do this with a check; not cash.</a:t>
            </a:r>
          </a:p>
          <a:p>
            <a:pPr eaLnBrk="1" hangingPunct="1"/>
            <a:r>
              <a:rPr lang="en-US" smtClean="0"/>
              <a:t>Note: The faculty sponsor will need to sign the check as well. (Duel signature account).</a:t>
            </a:r>
          </a:p>
          <a:p>
            <a:pPr eaLnBrk="1" hangingPunct="1"/>
            <a:r>
              <a:rPr lang="en-US" smtClean="0"/>
              <a:t>The posting of the withdrawal will take place on the next business day once you have the cash in hand. </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ChangeArrowheads="1"/>
          </p:cNvSpPr>
          <p:nvPr>
            <p:ph type="title"/>
          </p:nvPr>
        </p:nvSpPr>
        <p:spPr/>
        <p:txBody>
          <a:bodyPr/>
          <a:lstStyle/>
          <a:p>
            <a:pPr eaLnBrk="1" hangingPunct="1"/>
            <a:r>
              <a:rPr lang="en-US" smtClean="0"/>
              <a:t>Teller Supervisor – End of Day/Example</a:t>
            </a:r>
          </a:p>
        </p:txBody>
      </p:sp>
      <p:sp>
        <p:nvSpPr>
          <p:cNvPr id="69636" name="Rectangle 3"/>
          <p:cNvSpPr>
            <a:spLocks noGrp="1" noChangeArrowheads="1"/>
          </p:cNvSpPr>
          <p:nvPr>
            <p:ph type="body" idx="1"/>
          </p:nvPr>
        </p:nvSpPr>
        <p:spPr/>
        <p:txBody>
          <a:bodyPr/>
          <a:lstStyle/>
          <a:p>
            <a:pPr eaLnBrk="1" hangingPunct="1"/>
            <a:r>
              <a:rPr lang="en-US" sz="2700" smtClean="0"/>
              <a:t>Complete (G020) GL Debit or Cash In</a:t>
            </a:r>
          </a:p>
          <a:p>
            <a:pPr eaLnBrk="1" hangingPunct="1"/>
            <a:r>
              <a:rPr lang="en-US" sz="2700" smtClean="0"/>
              <a:t>Cash In “Vault Cash”</a:t>
            </a:r>
          </a:p>
          <a:p>
            <a:pPr eaLnBrk="1" hangingPunct="1"/>
            <a:r>
              <a:rPr lang="en-US" sz="2700" smtClean="0"/>
              <a:t>Complete (G010) GL Credit or Cash Out</a:t>
            </a:r>
          </a:p>
          <a:p>
            <a:pPr eaLnBrk="1" hangingPunct="1"/>
            <a:r>
              <a:rPr lang="en-US" sz="2700" smtClean="0"/>
              <a:t>GL #5130 “Due From”</a:t>
            </a:r>
          </a:p>
          <a:p>
            <a:pPr eaLnBrk="1" hangingPunct="1"/>
            <a:r>
              <a:rPr lang="en-US" sz="2700" smtClean="0"/>
              <a:t>Document transaction on the Teller Supervisor Transaction Journal (T010). </a:t>
            </a:r>
          </a:p>
          <a:p>
            <a:pPr eaLnBrk="1" hangingPunct="1"/>
            <a:r>
              <a:rPr lang="en-US" sz="2700" smtClean="0"/>
              <a:t>Transaction: Withdrawal</a:t>
            </a:r>
          </a:p>
          <a:p>
            <a:pPr eaLnBrk="1" hangingPunct="1"/>
            <a:r>
              <a:rPr lang="en-US" sz="2700" smtClean="0"/>
              <a:t>TC = 99 “Transaction not listed”</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p:txBody>
          <a:bodyPr/>
          <a:lstStyle/>
          <a:p>
            <a:pPr eaLnBrk="1" hangingPunct="1"/>
            <a:r>
              <a:rPr lang="en-US" smtClean="0"/>
              <a:t>Teller Supervisor – End of Day/Example</a:t>
            </a:r>
          </a:p>
        </p:txBody>
      </p:sp>
      <p:sp>
        <p:nvSpPr>
          <p:cNvPr id="70660" name="Rectangle 3"/>
          <p:cNvSpPr>
            <a:spLocks noGrp="1" noChangeArrowheads="1"/>
          </p:cNvSpPr>
          <p:nvPr>
            <p:ph type="body" idx="1"/>
          </p:nvPr>
        </p:nvSpPr>
        <p:spPr/>
        <p:txBody>
          <a:bodyPr/>
          <a:lstStyle/>
          <a:p>
            <a:pPr eaLnBrk="1" hangingPunct="1"/>
            <a:r>
              <a:rPr lang="en-US" sz="2600" smtClean="0"/>
              <a:t>Debit “Cash” for $41.75</a:t>
            </a:r>
          </a:p>
          <a:p>
            <a:pPr eaLnBrk="1" hangingPunct="1"/>
            <a:r>
              <a:rPr lang="en-US" sz="2600" smtClean="0"/>
              <a:t>Credit “Due From” for $41.75 </a:t>
            </a:r>
          </a:p>
          <a:p>
            <a:pPr eaLnBrk="1" hangingPunct="1"/>
            <a:r>
              <a:rPr lang="en-US" sz="2600" smtClean="0"/>
              <a:t>Put GL tickets together and place in teller supervisor bin.</a:t>
            </a:r>
          </a:p>
          <a:p>
            <a:pPr eaLnBrk="1" hangingPunct="1"/>
            <a:r>
              <a:rPr lang="en-US" sz="2600" smtClean="0"/>
              <a:t>The deposit slip with due from checks and the check for the money order will be put in the deposit bag and transferred to US Bank for processing.</a:t>
            </a:r>
            <a:endParaRPr lang="en-US" smtClean="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ChangeArrowheads="1"/>
          </p:cNvSpPr>
          <p:nvPr>
            <p:ph type="title"/>
          </p:nvPr>
        </p:nvSpPr>
        <p:spPr/>
        <p:txBody>
          <a:bodyPr/>
          <a:lstStyle/>
          <a:p>
            <a:pPr eaLnBrk="1" hangingPunct="1"/>
            <a:r>
              <a:rPr lang="en-US" smtClean="0"/>
              <a:t>Teller Supervisor – End of Day/Example</a:t>
            </a:r>
          </a:p>
        </p:txBody>
      </p:sp>
      <p:sp>
        <p:nvSpPr>
          <p:cNvPr id="71684" name="Rectangle 3"/>
          <p:cNvSpPr>
            <a:spLocks noGrp="1" noChangeArrowheads="1"/>
          </p:cNvSpPr>
          <p:nvPr>
            <p:ph type="body" idx="1"/>
          </p:nvPr>
        </p:nvSpPr>
        <p:spPr/>
        <p:txBody>
          <a:bodyPr/>
          <a:lstStyle/>
          <a:p>
            <a:pPr eaLnBrk="1" hangingPunct="1"/>
            <a:r>
              <a:rPr lang="en-US" sz="2700" smtClean="0"/>
              <a:t>Note: The posting of deposit of excess cash will take place on the same business day.</a:t>
            </a:r>
          </a:p>
          <a:p>
            <a:pPr eaLnBrk="1" hangingPunct="1"/>
            <a:r>
              <a:rPr lang="en-US" sz="2700" smtClean="0"/>
              <a:t>Complete (G020) GL Debit or Cash In</a:t>
            </a:r>
          </a:p>
          <a:p>
            <a:pPr eaLnBrk="1" hangingPunct="1"/>
            <a:r>
              <a:rPr lang="en-US" sz="2700" smtClean="0"/>
              <a:t>GL #5130 “Due From”</a:t>
            </a:r>
          </a:p>
          <a:p>
            <a:pPr eaLnBrk="1" hangingPunct="1"/>
            <a:r>
              <a:rPr lang="en-US" sz="2700" smtClean="0"/>
              <a:t>Complete (G010) GL Credit or Cash Out</a:t>
            </a:r>
          </a:p>
          <a:p>
            <a:pPr eaLnBrk="1" hangingPunct="1"/>
            <a:r>
              <a:rPr lang="en-US" sz="2700" smtClean="0"/>
              <a:t>Cash Out #5100 “Vault Cash”</a:t>
            </a:r>
          </a:p>
          <a:p>
            <a:pPr eaLnBrk="1" hangingPunct="1"/>
            <a:r>
              <a:rPr lang="en-US" sz="2700" smtClean="0"/>
              <a:t>Document transaction on the Teller Supervisor Transaction Journal (T010). </a:t>
            </a:r>
          </a:p>
          <a:p>
            <a:pPr eaLnBrk="1" hangingPunct="1"/>
            <a:endParaRPr lang="en-US" smtClean="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2"/>
          <p:cNvSpPr>
            <a:spLocks noGrp="1" noChangeArrowheads="1"/>
          </p:cNvSpPr>
          <p:nvPr>
            <p:ph type="title"/>
          </p:nvPr>
        </p:nvSpPr>
        <p:spPr/>
        <p:txBody>
          <a:bodyPr/>
          <a:lstStyle/>
          <a:p>
            <a:pPr eaLnBrk="1" hangingPunct="1"/>
            <a:r>
              <a:rPr lang="en-US" smtClean="0"/>
              <a:t>Teller Supervisor – End of Day/Example</a:t>
            </a:r>
          </a:p>
        </p:txBody>
      </p:sp>
      <p:sp>
        <p:nvSpPr>
          <p:cNvPr id="72708" name="Rectangle 3"/>
          <p:cNvSpPr>
            <a:spLocks noGrp="1" noChangeArrowheads="1"/>
          </p:cNvSpPr>
          <p:nvPr>
            <p:ph type="body" idx="1"/>
          </p:nvPr>
        </p:nvSpPr>
        <p:spPr/>
        <p:txBody>
          <a:bodyPr/>
          <a:lstStyle/>
          <a:p>
            <a:pPr eaLnBrk="1" hangingPunct="1"/>
            <a:r>
              <a:rPr lang="en-US" sz="3000" smtClean="0"/>
              <a:t>Transaction: Deposit excess $</a:t>
            </a:r>
          </a:p>
          <a:p>
            <a:pPr eaLnBrk="1" hangingPunct="1"/>
            <a:r>
              <a:rPr lang="en-US" sz="3000" smtClean="0"/>
              <a:t>TC = 99 “Transaction not listed”</a:t>
            </a:r>
          </a:p>
          <a:p>
            <a:pPr eaLnBrk="1" hangingPunct="1"/>
            <a:r>
              <a:rPr lang="en-US" sz="3000" smtClean="0"/>
              <a:t>Debit “Due From” for $xx.xx</a:t>
            </a:r>
          </a:p>
          <a:p>
            <a:pPr eaLnBrk="1" hangingPunct="1"/>
            <a:r>
              <a:rPr lang="en-US" sz="3000" smtClean="0"/>
              <a:t>Credit “Vault Cash” for $xx.xx </a:t>
            </a:r>
          </a:p>
          <a:p>
            <a:pPr eaLnBrk="1" hangingPunct="1"/>
            <a:r>
              <a:rPr lang="en-US" sz="3000" smtClean="0"/>
              <a:t>Put GL tickets together and place in teller supervisor bin.</a:t>
            </a:r>
          </a:p>
          <a:p>
            <a:pPr eaLnBrk="1" hangingPunct="1"/>
            <a:endParaRPr lang="en-US" sz="2700" smtClean="0"/>
          </a:p>
          <a:p>
            <a:pPr eaLnBrk="1" hangingPunct="1"/>
            <a:endParaRPr lang="en-US" smtClean="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pPr eaLnBrk="1" hangingPunct="1"/>
            <a:r>
              <a:rPr lang="en-US" smtClean="0"/>
              <a:t>Debit vs. Credit</a:t>
            </a:r>
          </a:p>
        </p:txBody>
      </p:sp>
      <p:graphicFrame>
        <p:nvGraphicFramePr>
          <p:cNvPr id="106496" name="Object 1024"/>
          <p:cNvGraphicFramePr>
            <a:graphicFrameLocks noChangeAspect="1"/>
          </p:cNvGraphicFramePr>
          <p:nvPr>
            <p:ph type="tbl" idx="1"/>
          </p:nvPr>
        </p:nvGraphicFramePr>
        <p:xfrm>
          <a:off x="685800" y="1600200"/>
          <a:ext cx="7772400" cy="6629400"/>
        </p:xfrm>
        <a:graphic>
          <a:graphicData uri="http://schemas.openxmlformats.org/presentationml/2006/ole">
            <p:oleObj spid="_x0000_s2050" name="Document" r:id="rId3" imgW="8159040" imgH="577224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6496"/>
                                        </p:tgtEl>
                                        <p:attrNameLst>
                                          <p:attrName>style.visibility</p:attrName>
                                        </p:attrNameLst>
                                      </p:cBhvr>
                                      <p:to>
                                        <p:strVal val="visible"/>
                                      </p:to>
                                    </p:set>
                                    <p:animEffect transition="in" filter="dissolve">
                                      <p:cBhvr>
                                        <p:cTn id="7" dur="500"/>
                                        <p:tgtEl>
                                          <p:spTgt spid="106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1026"/>
          <p:cNvSpPr txBox="1">
            <a:spLocks noChangeArrowheads="1"/>
          </p:cNvSpPr>
          <p:nvPr/>
        </p:nvSpPr>
        <p:spPr bwMode="auto">
          <a:xfrm>
            <a:off x="1050925" y="1847850"/>
            <a:ext cx="7178675" cy="579438"/>
          </a:xfrm>
          <a:prstGeom prst="rect">
            <a:avLst/>
          </a:prstGeom>
          <a:noFill/>
          <a:ln w="9525">
            <a:noFill/>
            <a:miter lim="800000"/>
            <a:headEnd/>
            <a:tailEnd/>
          </a:ln>
        </p:spPr>
        <p:txBody>
          <a:bodyPr>
            <a:spAutoFit/>
          </a:bodyPr>
          <a:lstStyle/>
          <a:p>
            <a:endParaRPr lang="en-US"/>
          </a:p>
        </p:txBody>
      </p:sp>
      <p:sp>
        <p:nvSpPr>
          <p:cNvPr id="73732" name="Text Box 1027"/>
          <p:cNvSpPr txBox="1">
            <a:spLocks noChangeArrowheads="1"/>
          </p:cNvSpPr>
          <p:nvPr/>
        </p:nvSpPr>
        <p:spPr bwMode="auto">
          <a:xfrm>
            <a:off x="609600" y="2133600"/>
            <a:ext cx="7543800" cy="1006475"/>
          </a:xfrm>
          <a:prstGeom prst="rect">
            <a:avLst/>
          </a:prstGeom>
          <a:noFill/>
          <a:ln w="9525">
            <a:noFill/>
            <a:miter lim="800000"/>
            <a:headEnd/>
            <a:tailEnd/>
          </a:ln>
        </p:spPr>
        <p:txBody>
          <a:bodyPr>
            <a:spAutoFit/>
          </a:bodyPr>
          <a:lstStyle/>
          <a:p>
            <a:pPr algn="ctr">
              <a:spcBef>
                <a:spcPct val="50000"/>
              </a:spcBef>
              <a:buFontTx/>
              <a:buNone/>
            </a:pPr>
            <a:r>
              <a:rPr lang="en-US" sz="6000"/>
              <a:t>QUESTIONS????</a:t>
            </a:r>
          </a:p>
        </p:txBody>
      </p:sp>
      <p:pic>
        <p:nvPicPr>
          <p:cNvPr id="73733" name="Picture 1028" descr="bd06098_"/>
          <p:cNvPicPr>
            <a:picLocks noChangeAspect="1" noChangeArrowheads="1"/>
          </p:cNvPicPr>
          <p:nvPr/>
        </p:nvPicPr>
        <p:blipFill>
          <a:blip r:embed="rId2" cstate="print"/>
          <a:srcRect/>
          <a:stretch>
            <a:fillRect/>
          </a:stretch>
        </p:blipFill>
        <p:spPr bwMode="auto">
          <a:xfrm>
            <a:off x="3276600" y="3124200"/>
            <a:ext cx="2286000" cy="2509838"/>
          </a:xfrm>
          <a:prstGeom prst="rect">
            <a:avLst/>
          </a:prstGeom>
          <a:noFill/>
          <a:ln w="9525">
            <a:noFill/>
            <a:miter lim="800000"/>
            <a:headEnd/>
            <a:tailEnd/>
          </a:ln>
        </p:spPr>
      </p:pic>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5" name="Rectangle 2"/>
          <p:cNvSpPr>
            <a:spLocks noGrp="1" noChangeArrowheads="1"/>
          </p:cNvSpPr>
          <p:nvPr>
            <p:ph type="title"/>
          </p:nvPr>
        </p:nvSpPr>
        <p:spPr/>
        <p:txBody>
          <a:bodyPr/>
          <a:lstStyle/>
          <a:p>
            <a:pPr eaLnBrk="1" hangingPunct="1"/>
            <a:r>
              <a:rPr lang="en-US" sz="2500" smtClean="0"/>
              <a:t>B. Operations Support – Posting Procedures – General Ledger</a:t>
            </a:r>
          </a:p>
        </p:txBody>
      </p:sp>
      <p:sp>
        <p:nvSpPr>
          <p:cNvPr id="29699" name="Rectangle 3"/>
          <p:cNvSpPr>
            <a:spLocks noGrp="1" noChangeArrowheads="1"/>
          </p:cNvSpPr>
          <p:nvPr>
            <p:ph type="body" idx="1"/>
          </p:nvPr>
        </p:nvSpPr>
        <p:spPr/>
        <p:txBody>
          <a:bodyPr/>
          <a:lstStyle/>
          <a:p>
            <a:pPr eaLnBrk="1" hangingPunct="1">
              <a:lnSpc>
                <a:spcPct val="90000"/>
              </a:lnSpc>
            </a:pPr>
            <a:r>
              <a:rPr lang="en-US" sz="3000" smtClean="0"/>
              <a:t>B1 - Consolidate</a:t>
            </a:r>
          </a:p>
          <a:p>
            <a:pPr eaLnBrk="1" hangingPunct="1">
              <a:lnSpc>
                <a:spcPct val="90000"/>
              </a:lnSpc>
            </a:pPr>
            <a:r>
              <a:rPr lang="en-US" sz="3000" smtClean="0"/>
              <a:t>Gather all Daily Transaction Logs (T010) from the previous business day.</a:t>
            </a:r>
          </a:p>
          <a:p>
            <a:pPr eaLnBrk="1" hangingPunct="1">
              <a:lnSpc>
                <a:spcPct val="90000"/>
              </a:lnSpc>
            </a:pPr>
            <a:r>
              <a:rPr lang="en-US" sz="3000" smtClean="0"/>
              <a:t>Transfer the individual teller totals to the “Consolidated Transaction Log”. Note – this is the same form (T010) used by tellers, however, it should be clearly labeled as “Consolidated”.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3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2969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3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2969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3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29699">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p:txBody>
          <a:bodyPr/>
          <a:lstStyle/>
          <a:p>
            <a:pPr eaLnBrk="1" hangingPunct="1"/>
            <a:r>
              <a:rPr lang="en-US" sz="2500" smtClean="0"/>
              <a:t>Operations Support – Posting Procedures – General Ledger</a:t>
            </a:r>
          </a:p>
        </p:txBody>
      </p:sp>
      <p:sp>
        <p:nvSpPr>
          <p:cNvPr id="30723" name="Rectangle 3"/>
          <p:cNvSpPr>
            <a:spLocks noGrp="1" noChangeArrowheads="1"/>
          </p:cNvSpPr>
          <p:nvPr>
            <p:ph type="body" idx="1"/>
          </p:nvPr>
        </p:nvSpPr>
        <p:spPr/>
        <p:txBody>
          <a:bodyPr/>
          <a:lstStyle/>
          <a:p>
            <a:pPr eaLnBrk="1" hangingPunct="1">
              <a:lnSpc>
                <a:spcPct val="90000"/>
              </a:lnSpc>
            </a:pPr>
            <a:r>
              <a:rPr lang="en-US" sz="3000" smtClean="0"/>
              <a:t>B2 – Prepare General Ledger Entries</a:t>
            </a:r>
          </a:p>
          <a:p>
            <a:pPr eaLnBrk="1" hangingPunct="1">
              <a:lnSpc>
                <a:spcPct val="90000"/>
              </a:lnSpc>
            </a:pPr>
            <a:r>
              <a:rPr lang="en-US" sz="3000" smtClean="0"/>
              <a:t>Once all individual totals have been transferred, add each debit column to obtain a total by type..</a:t>
            </a:r>
          </a:p>
          <a:p>
            <a:pPr eaLnBrk="1" hangingPunct="1">
              <a:lnSpc>
                <a:spcPct val="90000"/>
              </a:lnSpc>
            </a:pPr>
            <a:r>
              <a:rPr lang="en-US" sz="3000" smtClean="0"/>
              <a:t>Repeat the previous step for the credits.</a:t>
            </a:r>
          </a:p>
          <a:p>
            <a:pPr eaLnBrk="1" hangingPunct="1">
              <a:lnSpc>
                <a:spcPct val="90000"/>
              </a:lnSpc>
            </a:pPr>
            <a:r>
              <a:rPr lang="en-US" sz="3000" smtClean="0"/>
              <a:t>Complete the Grand Total Debits and Grand Total Credits.</a:t>
            </a:r>
          </a:p>
          <a:p>
            <a:pPr eaLnBrk="1" hangingPunct="1">
              <a:lnSpc>
                <a:spcPct val="90000"/>
              </a:lnSpc>
            </a:pPr>
            <a:r>
              <a:rPr lang="en-US" sz="3000" b="1" smtClean="0">
                <a:solidFill>
                  <a:srgbClr val="FF5050"/>
                </a:solidFill>
              </a:rPr>
              <a:t>The must EQUAL before going further!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23">
                                            <p:txEl>
                                              <p:pRg st="3" end="3"/>
                                            </p:txEl>
                                          </p:spTgt>
                                        </p:tgtEl>
                                        <p:attrNameLst>
                                          <p:attrName>style.visibility</p:attrName>
                                        </p:attrNameLst>
                                      </p:cBhvr>
                                      <p:to>
                                        <p:strVal val="visible"/>
                                      </p:to>
                                    </p:set>
                                    <p:anim calcmode="lin" valueType="num">
                                      <p:cBhvr additive="base">
                                        <p:cTn id="25" dur="500" fill="hold"/>
                                        <p:tgtEl>
                                          <p:spTgt spid="307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2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23">
                                            <p:txEl>
                                              <p:pRg st="4" end="4"/>
                                            </p:txEl>
                                          </p:spTgt>
                                        </p:tgtEl>
                                        <p:attrNameLst>
                                          <p:attrName>style.visibility</p:attrName>
                                        </p:attrNameLst>
                                      </p:cBhvr>
                                      <p:to>
                                        <p:strVal val="visible"/>
                                      </p:to>
                                    </p:set>
                                    <p:anim calcmode="lin" valueType="num">
                                      <p:cBhvr additive="base">
                                        <p:cTn id="31" dur="500" fill="hold"/>
                                        <p:tgtEl>
                                          <p:spTgt spid="3072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72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3" name="Rectangle 2"/>
          <p:cNvSpPr>
            <a:spLocks noGrp="1" noChangeArrowheads="1"/>
          </p:cNvSpPr>
          <p:nvPr>
            <p:ph type="title"/>
          </p:nvPr>
        </p:nvSpPr>
        <p:spPr/>
        <p:txBody>
          <a:bodyPr/>
          <a:lstStyle/>
          <a:p>
            <a:pPr eaLnBrk="1" hangingPunct="1"/>
            <a:r>
              <a:rPr lang="en-US" sz="2500" smtClean="0"/>
              <a:t>Operations Support – Posting Procedures – General Ledger</a:t>
            </a:r>
          </a:p>
        </p:txBody>
      </p:sp>
      <p:sp>
        <p:nvSpPr>
          <p:cNvPr id="31747" name="Rectangle 3"/>
          <p:cNvSpPr>
            <a:spLocks noGrp="1" noChangeArrowheads="1"/>
          </p:cNvSpPr>
          <p:nvPr>
            <p:ph type="body" idx="1"/>
          </p:nvPr>
        </p:nvSpPr>
        <p:spPr/>
        <p:txBody>
          <a:bodyPr/>
          <a:lstStyle/>
          <a:p>
            <a:pPr eaLnBrk="1" hangingPunct="1">
              <a:lnSpc>
                <a:spcPct val="90000"/>
              </a:lnSpc>
            </a:pPr>
            <a:r>
              <a:rPr lang="en-US" sz="2600" smtClean="0"/>
              <a:t>B3 – Post to Ledger Sheets</a:t>
            </a:r>
          </a:p>
          <a:p>
            <a:pPr eaLnBrk="1" hangingPunct="1">
              <a:lnSpc>
                <a:spcPct val="90000"/>
              </a:lnSpc>
            </a:pPr>
            <a:r>
              <a:rPr lang="en-US" sz="2600" smtClean="0"/>
              <a:t>Use the “Consolidated Transaction Log” (T010) to post debit and credit totals to the respective general ledger accounts.</a:t>
            </a:r>
          </a:p>
          <a:p>
            <a:pPr eaLnBrk="1" hangingPunct="1">
              <a:lnSpc>
                <a:spcPct val="90000"/>
              </a:lnSpc>
            </a:pPr>
            <a:r>
              <a:rPr lang="en-US" sz="2600" smtClean="0"/>
              <a:t>The “Cash” columns must be posted to their respective general ledger teller cash account.</a:t>
            </a:r>
          </a:p>
          <a:p>
            <a:pPr eaLnBrk="1" hangingPunct="1">
              <a:lnSpc>
                <a:spcPct val="90000"/>
              </a:lnSpc>
            </a:pPr>
            <a:r>
              <a:rPr lang="en-US" sz="2600" smtClean="0"/>
              <a:t>Post both debits and credits to the ledger sheets at the same time.</a:t>
            </a:r>
          </a:p>
          <a:p>
            <a:pPr eaLnBrk="1" hangingPunct="1">
              <a:lnSpc>
                <a:spcPct val="90000"/>
              </a:lnSpc>
            </a:pPr>
            <a:r>
              <a:rPr lang="en-US" sz="2600" smtClean="0"/>
              <a:t>Place a small check mark next to each item to indicate it has been posted.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17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17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17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7" name="Rectangle 2"/>
          <p:cNvSpPr>
            <a:spLocks noGrp="1" noChangeArrowheads="1"/>
          </p:cNvSpPr>
          <p:nvPr>
            <p:ph type="title"/>
          </p:nvPr>
        </p:nvSpPr>
        <p:spPr/>
        <p:txBody>
          <a:bodyPr/>
          <a:lstStyle/>
          <a:p>
            <a:pPr eaLnBrk="1" hangingPunct="1"/>
            <a:r>
              <a:rPr lang="en-US" sz="2500" smtClean="0"/>
              <a:t>Operations Support – Posting Procedures – General Ledger</a:t>
            </a:r>
          </a:p>
        </p:txBody>
      </p:sp>
      <p:sp>
        <p:nvSpPr>
          <p:cNvPr id="32771" name="Rectangle 3"/>
          <p:cNvSpPr>
            <a:spLocks noGrp="1" noChangeArrowheads="1"/>
          </p:cNvSpPr>
          <p:nvPr>
            <p:ph type="body" idx="1"/>
          </p:nvPr>
        </p:nvSpPr>
        <p:spPr/>
        <p:txBody>
          <a:bodyPr/>
          <a:lstStyle/>
          <a:p>
            <a:pPr eaLnBrk="1" hangingPunct="1">
              <a:lnSpc>
                <a:spcPct val="90000"/>
              </a:lnSpc>
            </a:pPr>
            <a:r>
              <a:rPr lang="en-US" sz="2500" smtClean="0"/>
              <a:t>Post the remaining column totals to the vault cash, savings, loans and due from.</a:t>
            </a:r>
          </a:p>
          <a:p>
            <a:pPr eaLnBrk="1" hangingPunct="1">
              <a:lnSpc>
                <a:spcPct val="90000"/>
              </a:lnSpc>
            </a:pPr>
            <a:r>
              <a:rPr lang="en-US" sz="2500" smtClean="0"/>
              <a:t>B4 – Daily Statement of Condition</a:t>
            </a:r>
          </a:p>
          <a:p>
            <a:pPr eaLnBrk="1" hangingPunct="1">
              <a:lnSpc>
                <a:spcPct val="90000"/>
              </a:lnSpc>
            </a:pPr>
            <a:r>
              <a:rPr lang="en-US" sz="2500" smtClean="0"/>
              <a:t>After all consolidated columns have been posted to their respective general ledger control sheets, transfer account balances to the Statement of Condition. </a:t>
            </a:r>
          </a:p>
          <a:p>
            <a:pPr eaLnBrk="1" hangingPunct="1">
              <a:lnSpc>
                <a:spcPct val="90000"/>
              </a:lnSpc>
            </a:pPr>
            <a:r>
              <a:rPr lang="en-US" sz="2500" b="1" smtClean="0">
                <a:solidFill>
                  <a:srgbClr val="FF5050"/>
                </a:solidFill>
              </a:rPr>
              <a:t>Total assets must equal total liabilities plus equity.</a:t>
            </a:r>
          </a:p>
          <a:p>
            <a:pPr eaLnBrk="1" hangingPunct="1">
              <a:lnSpc>
                <a:spcPct val="90000"/>
              </a:lnSpc>
            </a:pPr>
            <a:r>
              <a:rPr lang="en-US" sz="2500" b="1" smtClean="0">
                <a:solidFill>
                  <a:srgbClr val="FF5050"/>
                </a:solidFill>
              </a:rPr>
              <a:t>If they do not, research must be done immediately to locate and correct the problem.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ox(out)">
                                      <p:cBhvr>
                                        <p:cTn id="7" dur="500"/>
                                        <p:tgtEl>
                                          <p:spTgt spid="32771">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box(out)">
                                      <p:cBhvr>
                                        <p:cTn id="12" dur="500"/>
                                        <p:tgtEl>
                                          <p:spTgt spid="32771">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box(out)">
                                      <p:cBhvr>
                                        <p:cTn id="17" dur="500"/>
                                        <p:tgtEl>
                                          <p:spTgt spid="3277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AMERA.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box(out)">
                                      <p:cBhvr>
                                        <p:cTn id="22" dur="500"/>
                                        <p:tgtEl>
                                          <p:spTgt spid="32771">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AMERA.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2771">
                                            <p:txEl>
                                              <p:pRg st="4" end="4"/>
                                            </p:txEl>
                                          </p:spTgt>
                                        </p:tgtEl>
                                        <p:attrNameLst>
                                          <p:attrName>style.visibility</p:attrName>
                                        </p:attrNameLst>
                                      </p:cBhvr>
                                      <p:to>
                                        <p:strVal val="visible"/>
                                      </p:to>
                                    </p:set>
                                    <p:animEffect transition="in" filter="box(out)">
                                      <p:cBhvr>
                                        <p:cTn id="27" dur="500"/>
                                        <p:tgtEl>
                                          <p:spTgt spid="32771">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1" name="Rectangle 2"/>
          <p:cNvSpPr>
            <a:spLocks noGrp="1" noChangeArrowheads="1"/>
          </p:cNvSpPr>
          <p:nvPr>
            <p:ph type="title"/>
          </p:nvPr>
        </p:nvSpPr>
        <p:spPr/>
        <p:txBody>
          <a:bodyPr/>
          <a:lstStyle/>
          <a:p>
            <a:pPr eaLnBrk="1" hangingPunct="1"/>
            <a:r>
              <a:rPr lang="en-US" sz="2500" smtClean="0"/>
              <a:t>C. Operations Support – Posting Procedures – Individual Applications</a:t>
            </a:r>
          </a:p>
        </p:txBody>
      </p:sp>
      <p:sp>
        <p:nvSpPr>
          <p:cNvPr id="33795" name="Rectangle 3"/>
          <p:cNvSpPr>
            <a:spLocks noGrp="1" noChangeArrowheads="1"/>
          </p:cNvSpPr>
          <p:nvPr>
            <p:ph type="body" idx="1"/>
          </p:nvPr>
        </p:nvSpPr>
        <p:spPr/>
        <p:txBody>
          <a:bodyPr/>
          <a:lstStyle/>
          <a:p>
            <a:pPr eaLnBrk="1" hangingPunct="1">
              <a:lnSpc>
                <a:spcPct val="90000"/>
              </a:lnSpc>
            </a:pPr>
            <a:r>
              <a:rPr lang="en-US" sz="3000" smtClean="0"/>
              <a:t>C1 – Sort Transaction Items</a:t>
            </a:r>
          </a:p>
          <a:p>
            <a:pPr eaLnBrk="1" hangingPunct="1">
              <a:lnSpc>
                <a:spcPct val="90000"/>
              </a:lnSpc>
            </a:pPr>
            <a:r>
              <a:rPr lang="en-US" sz="3000" smtClean="0"/>
              <a:t>All transactions generated during the banking hours of the previous day’s business must be separated and sorted into debit and credits for each application.</a:t>
            </a:r>
          </a:p>
          <a:p>
            <a:pPr eaLnBrk="1" hangingPunct="1">
              <a:lnSpc>
                <a:spcPct val="90000"/>
              </a:lnSpc>
            </a:pPr>
            <a:r>
              <a:rPr lang="en-US" sz="3000" smtClean="0"/>
              <a:t>Run separate debit/credit adding machine tapes on each application.</a:t>
            </a:r>
          </a:p>
          <a:p>
            <a:pPr eaLnBrk="1" hangingPunct="1">
              <a:lnSpc>
                <a:spcPct val="90000"/>
              </a:lnSpc>
            </a:pPr>
            <a:r>
              <a:rPr lang="en-US" sz="3000" smtClean="0"/>
              <a:t>Date and label each tape as completed</a:t>
            </a:r>
            <a:r>
              <a:rPr lang="en-US"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3795">
                                            <p:txEl>
                                              <p:pRg st="1" end="1"/>
                                            </p:txEl>
                                          </p:spTgt>
                                        </p:tgtEl>
                                        <p:attrNameLst>
                                          <p:attrName>style.visibility</p:attrName>
                                        </p:attrNameLst>
                                      </p:cBhvr>
                                      <p:to>
                                        <p:strVal val="visible"/>
                                      </p:to>
                                    </p:set>
                                    <p:anim calcmode="lin" valueType="num">
                                      <p:cBhvr additive="base">
                                        <p:cTn id="13" dur="500" fill="hold"/>
                                        <p:tgtEl>
                                          <p:spTgt spid="3379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37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ARBRAKE.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3795">
                                            <p:txEl>
                                              <p:pRg st="2" end="2"/>
                                            </p:txEl>
                                          </p:spTgt>
                                        </p:tgtEl>
                                        <p:attrNameLst>
                                          <p:attrName>style.visibility</p:attrName>
                                        </p:attrNameLst>
                                      </p:cBhvr>
                                      <p:to>
                                        <p:strVal val="visible"/>
                                      </p:to>
                                    </p:set>
                                    <p:anim calcmode="lin" valueType="num">
                                      <p:cBhvr additive="base">
                                        <p:cTn id="19" dur="500" fill="hold"/>
                                        <p:tgtEl>
                                          <p:spTgt spid="337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37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3795">
                                            <p:txEl>
                                              <p:pRg st="3" end="3"/>
                                            </p:txEl>
                                          </p:spTgt>
                                        </p:tgtEl>
                                        <p:attrNameLst>
                                          <p:attrName>style.visibility</p:attrName>
                                        </p:attrNameLst>
                                      </p:cBhvr>
                                      <p:to>
                                        <p:strVal val="visible"/>
                                      </p:to>
                                    </p:set>
                                    <p:anim calcmode="lin" valueType="num">
                                      <p:cBhvr additive="base">
                                        <p:cTn id="25" dur="500" fill="hold"/>
                                        <p:tgtEl>
                                          <p:spTgt spid="3379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37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4819" name="Rectangle 3"/>
          <p:cNvSpPr>
            <a:spLocks noGrp="1" noChangeArrowheads="1"/>
          </p:cNvSpPr>
          <p:nvPr>
            <p:ph type="body" idx="1"/>
          </p:nvPr>
        </p:nvSpPr>
        <p:spPr/>
        <p:txBody>
          <a:bodyPr/>
          <a:lstStyle/>
          <a:p>
            <a:pPr eaLnBrk="1" hangingPunct="1">
              <a:lnSpc>
                <a:spcPct val="90000"/>
              </a:lnSpc>
            </a:pPr>
            <a:r>
              <a:rPr lang="en-US" sz="3000" smtClean="0"/>
              <a:t>Transfer tape totals to the respective columns of the Proof of Deposit form (P010).</a:t>
            </a:r>
          </a:p>
          <a:p>
            <a:pPr eaLnBrk="1" hangingPunct="1">
              <a:lnSpc>
                <a:spcPct val="90000"/>
              </a:lnSpc>
            </a:pPr>
            <a:r>
              <a:rPr lang="en-US" sz="3000" smtClean="0"/>
              <a:t>When all totals have been recorded, add the debit and credit columns respectively.</a:t>
            </a:r>
          </a:p>
          <a:p>
            <a:pPr eaLnBrk="1" hangingPunct="1">
              <a:lnSpc>
                <a:spcPct val="90000"/>
              </a:lnSpc>
            </a:pPr>
            <a:r>
              <a:rPr lang="en-US" sz="3000" b="1" smtClean="0">
                <a:solidFill>
                  <a:srgbClr val="FF5050"/>
                </a:solidFill>
              </a:rPr>
              <a:t>The total debits and total credits MUST BALANCE! You cannot proceed until they balance.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wipe(left)">
                                      <p:cBhvr>
                                        <p:cTn id="7" dur="5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wipe(left)">
                                      <p:cBhvr>
                                        <p:cTn id="12" dur="5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wipe(left)">
                                      <p:cBhvr>
                                        <p:cTn id="17"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5843" name="Rectangle 3"/>
          <p:cNvSpPr>
            <a:spLocks noGrp="1" noChangeArrowheads="1"/>
          </p:cNvSpPr>
          <p:nvPr>
            <p:ph type="body" idx="1"/>
          </p:nvPr>
        </p:nvSpPr>
        <p:spPr/>
        <p:txBody>
          <a:bodyPr/>
          <a:lstStyle/>
          <a:p>
            <a:pPr eaLnBrk="1" hangingPunct="1">
              <a:lnSpc>
                <a:spcPct val="90000"/>
              </a:lnSpc>
            </a:pPr>
            <a:r>
              <a:rPr lang="en-US" sz="3000" smtClean="0"/>
              <a:t>C2 – Savings Account – Post Transactions</a:t>
            </a:r>
          </a:p>
          <a:p>
            <a:pPr eaLnBrk="1" hangingPunct="1">
              <a:lnSpc>
                <a:spcPct val="90000"/>
              </a:lnSpc>
            </a:pPr>
            <a:r>
              <a:rPr lang="en-US" sz="3000" smtClean="0"/>
              <a:t>Each customer will have a Savings Ledger Card (S010).</a:t>
            </a:r>
          </a:p>
          <a:p>
            <a:pPr eaLnBrk="1" hangingPunct="1">
              <a:lnSpc>
                <a:spcPct val="90000"/>
              </a:lnSpc>
            </a:pPr>
            <a:r>
              <a:rPr lang="en-US" sz="3000" smtClean="0"/>
              <a:t>Sort the debits and credits into either account # or name sequence depending on the how the order of the ledger sheets are maintained.</a:t>
            </a:r>
          </a:p>
          <a:p>
            <a:pPr eaLnBrk="1" hangingPunct="1">
              <a:lnSpc>
                <a:spcPct val="90000"/>
              </a:lnSpc>
            </a:pPr>
            <a:r>
              <a:rPr lang="en-US" sz="3000" smtClean="0"/>
              <a:t>Post the debit and/or credit in respective columns provided on the ledger card.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dissolve">
                                      <p:cBhvr>
                                        <p:cTn id="7" dur="500"/>
                                        <p:tgtEl>
                                          <p:spTgt spid="35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5843">
                                            <p:txEl>
                                              <p:pRg st="1" end="1"/>
                                            </p:txEl>
                                          </p:spTgt>
                                        </p:tgtEl>
                                        <p:attrNameLst>
                                          <p:attrName>style.visibility</p:attrName>
                                        </p:attrNameLst>
                                      </p:cBhvr>
                                      <p:to>
                                        <p:strVal val="visible"/>
                                      </p:to>
                                    </p:set>
                                    <p:animEffect transition="in" filter="dissolve">
                                      <p:cBhvr>
                                        <p:cTn id="12" dur="500"/>
                                        <p:tgtEl>
                                          <p:spTgt spid="358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Effect transition="in" filter="dissolve">
                                      <p:cBhvr>
                                        <p:cTn id="17" dur="500"/>
                                        <p:tgtEl>
                                          <p:spTgt spid="358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5843">
                                            <p:txEl>
                                              <p:pRg st="3" end="3"/>
                                            </p:txEl>
                                          </p:spTgt>
                                        </p:tgtEl>
                                        <p:attrNameLst>
                                          <p:attrName>style.visibility</p:attrName>
                                        </p:attrNameLst>
                                      </p:cBhvr>
                                      <p:to>
                                        <p:strVal val="visible"/>
                                      </p:to>
                                    </p:set>
                                    <p:animEffect transition="in" filter="dissolve">
                                      <p:cBhvr>
                                        <p:cTn id="22" dur="500"/>
                                        <p:tgtEl>
                                          <p:spTgt spid="358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3"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6867" name="Rectangle 3"/>
          <p:cNvSpPr>
            <a:spLocks noGrp="1" noChangeArrowheads="1"/>
          </p:cNvSpPr>
          <p:nvPr>
            <p:ph type="body" idx="1"/>
          </p:nvPr>
        </p:nvSpPr>
        <p:spPr/>
        <p:txBody>
          <a:bodyPr/>
          <a:lstStyle/>
          <a:p>
            <a:pPr eaLnBrk="1" hangingPunct="1">
              <a:lnSpc>
                <a:spcPct val="90000"/>
              </a:lnSpc>
            </a:pPr>
            <a:r>
              <a:rPr lang="en-US" sz="3000" smtClean="0"/>
              <a:t>Once all transactions have been posted and a new current balance has been obtained, calculate the accrued interest.</a:t>
            </a:r>
          </a:p>
          <a:p>
            <a:pPr eaLnBrk="1" hangingPunct="1">
              <a:lnSpc>
                <a:spcPct val="90000"/>
              </a:lnSpc>
            </a:pPr>
            <a:r>
              <a:rPr lang="en-US" sz="3000" smtClean="0"/>
              <a:t>Interest is accrued daily and compounded (added to savings account balances) at the end of each cycle. To facilitate the interest calculation at cycle end, calculate the accrued interest each time there is a balance change through out the cycle.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barn(outVertical)">
                                      <p:cBhvr>
                                        <p:cTn id="7" dur="500"/>
                                        <p:tgtEl>
                                          <p:spTgt spid="36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barn(outVertical)">
                                      <p:cBhvr>
                                        <p:cTn id="12" dur="500"/>
                                        <p:tgtEl>
                                          <p:spTgt spid="368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7891" name="Rectangle 3"/>
          <p:cNvSpPr>
            <a:spLocks noGrp="1" noChangeArrowheads="1"/>
          </p:cNvSpPr>
          <p:nvPr>
            <p:ph type="body" idx="1"/>
          </p:nvPr>
        </p:nvSpPr>
        <p:spPr/>
        <p:txBody>
          <a:bodyPr/>
          <a:lstStyle/>
          <a:p>
            <a:pPr eaLnBrk="1" hangingPunct="1">
              <a:lnSpc>
                <a:spcPct val="90000"/>
              </a:lnSpc>
            </a:pPr>
            <a:r>
              <a:rPr lang="en-US" sz="2600" smtClean="0"/>
              <a:t>On each balance change, calculate the accrued interest on the balance sheet BEFORE the transaction causing the change.</a:t>
            </a:r>
          </a:p>
          <a:p>
            <a:pPr eaLnBrk="1" hangingPunct="1">
              <a:lnSpc>
                <a:spcPct val="90000"/>
              </a:lnSpc>
            </a:pPr>
            <a:r>
              <a:rPr lang="en-US" sz="2600" smtClean="0"/>
              <a:t>Determine the # of days the previous balance had remained unchanged.</a:t>
            </a:r>
          </a:p>
          <a:p>
            <a:pPr eaLnBrk="1" hangingPunct="1">
              <a:lnSpc>
                <a:spcPct val="90000"/>
              </a:lnSpc>
            </a:pPr>
            <a:r>
              <a:rPr lang="en-US" sz="2600" smtClean="0"/>
              <a:t>At end of cycle, add the total number of days accrued. This must equal the # of days in the cycle.</a:t>
            </a:r>
          </a:p>
          <a:p>
            <a:pPr eaLnBrk="1" hangingPunct="1">
              <a:lnSpc>
                <a:spcPct val="90000"/>
              </a:lnSpc>
            </a:pPr>
            <a:r>
              <a:rPr lang="en-US" sz="2600" smtClean="0"/>
              <a:t>Add all accrued interest figures. Round to the nearest cent and add to current balance.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3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3789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3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3789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3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3789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300" fill="hold"/>
                                        <p:tgtEl>
                                          <p:spTgt spid="37891">
                                            <p:txEl>
                                              <p:pRg st="3" end="3"/>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37891">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US" smtClean="0"/>
              <a:t>Debit vs. Credit</a:t>
            </a:r>
          </a:p>
        </p:txBody>
      </p:sp>
      <p:sp>
        <p:nvSpPr>
          <p:cNvPr id="51203" name="Rectangle 3"/>
          <p:cNvSpPr>
            <a:spLocks noGrp="1" noChangeArrowheads="1"/>
          </p:cNvSpPr>
          <p:nvPr>
            <p:ph type="body" idx="1"/>
          </p:nvPr>
        </p:nvSpPr>
        <p:spPr/>
        <p:txBody>
          <a:bodyPr/>
          <a:lstStyle/>
          <a:p>
            <a:pPr eaLnBrk="1" hangingPunct="1">
              <a:lnSpc>
                <a:spcPct val="90000"/>
              </a:lnSpc>
            </a:pPr>
            <a:r>
              <a:rPr lang="en-US" sz="2700" b="1" smtClean="0">
                <a:solidFill>
                  <a:srgbClr val="FF5050"/>
                </a:solidFill>
              </a:rPr>
              <a:t>In order for the general ledger to be in balance, the total of all normal debit balance must equal the total of all normal credit balances.</a:t>
            </a:r>
          </a:p>
          <a:p>
            <a:pPr eaLnBrk="1" hangingPunct="1">
              <a:lnSpc>
                <a:spcPct val="90000"/>
              </a:lnSpc>
            </a:pPr>
            <a:r>
              <a:rPr lang="en-US" sz="2900" smtClean="0"/>
              <a:t>While every transaction set must have a least one debit and at least one credit, the actual transaction may have any combination of debits and credits as long as the equal in total. Multiple debits can equal one credit or vice versa.</a:t>
            </a:r>
            <a:endParaRPr lang="en-US" sz="27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8915" name="Rectangle 3"/>
          <p:cNvSpPr>
            <a:spLocks noGrp="1" noChangeArrowheads="1"/>
          </p:cNvSpPr>
          <p:nvPr>
            <p:ph type="body" idx="1"/>
          </p:nvPr>
        </p:nvSpPr>
        <p:spPr/>
        <p:txBody>
          <a:bodyPr/>
          <a:lstStyle/>
          <a:p>
            <a:pPr eaLnBrk="1" hangingPunct="1"/>
            <a:r>
              <a:rPr lang="en-US" sz="3000" smtClean="0"/>
              <a:t>Add interest paid from each ledger sheet.</a:t>
            </a:r>
          </a:p>
          <a:p>
            <a:pPr eaLnBrk="1" hangingPunct="1"/>
            <a:r>
              <a:rPr lang="en-US" sz="3000" smtClean="0"/>
              <a:t>Compare calculated interest to interest accrued cycle to date.</a:t>
            </a:r>
          </a:p>
          <a:p>
            <a:pPr eaLnBrk="1" hangingPunct="1"/>
            <a:r>
              <a:rPr lang="en-US" sz="3000" smtClean="0"/>
              <a:t>Make final entry to correspond with calculated amount.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39939" name="Rectangle 3"/>
          <p:cNvSpPr>
            <a:spLocks noGrp="1" noChangeArrowheads="1"/>
          </p:cNvSpPr>
          <p:nvPr>
            <p:ph type="body" idx="1"/>
          </p:nvPr>
        </p:nvSpPr>
        <p:spPr/>
        <p:txBody>
          <a:bodyPr/>
          <a:lstStyle/>
          <a:p>
            <a:pPr eaLnBrk="1" hangingPunct="1">
              <a:lnSpc>
                <a:spcPct val="90000"/>
              </a:lnSpc>
            </a:pPr>
            <a:r>
              <a:rPr lang="en-US" sz="2600" smtClean="0"/>
              <a:t>C3 – Loans – Post Transactions (assuming existing customer with a current Ledger Card)</a:t>
            </a:r>
          </a:p>
          <a:p>
            <a:pPr eaLnBrk="1" hangingPunct="1">
              <a:lnSpc>
                <a:spcPct val="90000"/>
              </a:lnSpc>
            </a:pPr>
            <a:r>
              <a:rPr lang="en-US" sz="2600" smtClean="0"/>
              <a:t>Payments</a:t>
            </a:r>
          </a:p>
          <a:p>
            <a:pPr eaLnBrk="1" hangingPunct="1">
              <a:lnSpc>
                <a:spcPct val="90000"/>
              </a:lnSpc>
            </a:pPr>
            <a:r>
              <a:rPr lang="en-US" sz="2600" smtClean="0"/>
              <a:t>Locate the customer ledger card on which the payment is being made.</a:t>
            </a:r>
          </a:p>
          <a:p>
            <a:pPr eaLnBrk="1" hangingPunct="1">
              <a:lnSpc>
                <a:spcPct val="90000"/>
              </a:lnSpc>
            </a:pPr>
            <a:r>
              <a:rPr lang="en-US" sz="2600" smtClean="0"/>
              <a:t>Record the transaction date, loan number and the payment amount in their respective columns.</a:t>
            </a:r>
          </a:p>
          <a:p>
            <a:pPr eaLnBrk="1" hangingPunct="1">
              <a:lnSpc>
                <a:spcPct val="90000"/>
              </a:lnSpc>
            </a:pPr>
            <a:r>
              <a:rPr lang="en-US" sz="2600" smtClean="0"/>
              <a:t>Reduce the respective current loan balance by the amount of the payment.</a:t>
            </a:r>
          </a:p>
          <a:p>
            <a:pPr eaLnBrk="1" hangingPunct="1">
              <a:lnSpc>
                <a:spcPct val="90000"/>
              </a:lnSpc>
            </a:pPr>
            <a:r>
              <a:rPr lang="en-US" sz="2600" smtClean="0"/>
              <a:t>Tag the customer sheet as having activity.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9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9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99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9"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40963" name="Rectangle 3"/>
          <p:cNvSpPr>
            <a:spLocks noGrp="1" noChangeArrowheads="1"/>
          </p:cNvSpPr>
          <p:nvPr>
            <p:ph type="body" idx="1"/>
          </p:nvPr>
        </p:nvSpPr>
        <p:spPr/>
        <p:txBody>
          <a:bodyPr/>
          <a:lstStyle/>
          <a:p>
            <a:pPr eaLnBrk="1" hangingPunct="1"/>
            <a:r>
              <a:rPr lang="en-US" sz="3000" smtClean="0"/>
              <a:t>C4 – US Bank Deposit / Withdrawal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ox(out)">
                                      <p:cBhvr>
                                        <p:cTn id="7" dur="500"/>
                                        <p:tgtEl>
                                          <p:spTgt spid="4096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3"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41987" name="Rectangle 3"/>
          <p:cNvSpPr>
            <a:spLocks noGrp="1" noChangeArrowheads="1"/>
          </p:cNvSpPr>
          <p:nvPr>
            <p:ph type="body" idx="1"/>
          </p:nvPr>
        </p:nvSpPr>
        <p:spPr/>
        <p:txBody>
          <a:bodyPr/>
          <a:lstStyle/>
          <a:p>
            <a:pPr eaLnBrk="1" hangingPunct="1"/>
            <a:r>
              <a:rPr lang="en-US" sz="3000" smtClean="0"/>
              <a:t>C5 – Savings Trial Balance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7"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43011" name="Rectangle 3"/>
          <p:cNvSpPr>
            <a:spLocks noGrp="1" noChangeArrowheads="1"/>
          </p:cNvSpPr>
          <p:nvPr>
            <p:ph type="body" idx="1"/>
          </p:nvPr>
        </p:nvSpPr>
        <p:spPr/>
        <p:txBody>
          <a:bodyPr/>
          <a:lstStyle/>
          <a:p>
            <a:pPr eaLnBrk="1" hangingPunct="1"/>
            <a:r>
              <a:rPr lang="en-US" sz="2600" smtClean="0"/>
              <a:t>C6 – Loan Trail Balance</a:t>
            </a:r>
          </a:p>
          <a:p>
            <a:pPr eaLnBrk="1" hangingPunct="1"/>
            <a:r>
              <a:rPr lang="en-US" sz="2600" smtClean="0"/>
              <a:t>Go through the customer ledger cards until one is reached that was tagged as having activity.</a:t>
            </a:r>
          </a:p>
          <a:p>
            <a:pPr eaLnBrk="1" hangingPunct="1"/>
            <a:r>
              <a:rPr lang="en-US" sz="2600" smtClean="0"/>
              <a:t>Retrieve the respective loan #.</a:t>
            </a:r>
          </a:p>
          <a:p>
            <a:pPr eaLnBrk="1" hangingPunct="1"/>
            <a:r>
              <a:rPr lang="en-US" sz="2600" smtClean="0"/>
              <a:t>Update the principal balance and date last paid for payment transactions.</a:t>
            </a:r>
          </a:p>
          <a:p>
            <a:pPr eaLnBrk="1" hangingPunct="1"/>
            <a:r>
              <a:rPr lang="en-US" sz="2600" smtClean="0"/>
              <a:t>If a new loan, create new record providing the requested information.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wipe(left)">
                                      <p:cBhvr>
                                        <p:cTn id="7" dur="500"/>
                                        <p:tgtEl>
                                          <p:spTgt spid="430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wipe(left)">
                                      <p:cBhvr>
                                        <p:cTn id="12" dur="500"/>
                                        <p:tgtEl>
                                          <p:spTgt spid="430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wipe(left)">
                                      <p:cBhvr>
                                        <p:cTn id="17" dur="500"/>
                                        <p:tgtEl>
                                          <p:spTgt spid="430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3011">
                                            <p:txEl>
                                              <p:pRg st="3" end="3"/>
                                            </p:txEl>
                                          </p:spTgt>
                                        </p:tgtEl>
                                        <p:attrNameLst>
                                          <p:attrName>style.visibility</p:attrName>
                                        </p:attrNameLst>
                                      </p:cBhvr>
                                      <p:to>
                                        <p:strVal val="visible"/>
                                      </p:to>
                                    </p:set>
                                    <p:animEffect transition="in" filter="wipe(left)">
                                      <p:cBhvr>
                                        <p:cTn id="22" dur="500"/>
                                        <p:tgtEl>
                                          <p:spTgt spid="430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Effect transition="in" filter="wipe(left)">
                                      <p:cBhvr>
                                        <p:cTn id="27"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p:txBody>
          <a:bodyPr/>
          <a:lstStyle/>
          <a:p>
            <a:pPr eaLnBrk="1" hangingPunct="1"/>
            <a:r>
              <a:rPr lang="en-US" sz="2500" smtClean="0"/>
              <a:t>Operations Support – Posting Procedures – Individual Applications</a:t>
            </a:r>
          </a:p>
        </p:txBody>
      </p:sp>
      <p:sp>
        <p:nvSpPr>
          <p:cNvPr id="44035" name="Rectangle 3"/>
          <p:cNvSpPr>
            <a:spLocks noGrp="1" noChangeArrowheads="1"/>
          </p:cNvSpPr>
          <p:nvPr>
            <p:ph type="body" idx="1"/>
          </p:nvPr>
        </p:nvSpPr>
        <p:spPr/>
        <p:txBody>
          <a:bodyPr/>
          <a:lstStyle/>
          <a:p>
            <a:pPr eaLnBrk="1" hangingPunct="1"/>
            <a:r>
              <a:rPr lang="en-US" sz="3000" smtClean="0"/>
              <a:t>Once transactions have been posted, Compare the Short – term and Long – term aggregate balances to the Daily Statement of Condition.</a:t>
            </a:r>
          </a:p>
          <a:p>
            <a:pPr eaLnBrk="1" hangingPunct="1"/>
            <a:r>
              <a:rPr lang="en-US" sz="3000" smtClean="0"/>
              <a:t>The balances must EQUAL!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dissolve">
                                      <p:cBhvr>
                                        <p:cTn id="7" dur="500"/>
                                        <p:tgtEl>
                                          <p:spTgt spid="44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Effect transition="in" filter="dissolve">
                                      <p:cBhvr>
                                        <p:cTn id="12" dur="500"/>
                                        <p:tgtEl>
                                          <p:spTgt spid="440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pPr eaLnBrk="1" hangingPunct="1"/>
            <a:r>
              <a:rPr lang="en-US" smtClean="0"/>
              <a:t>Tickets</a:t>
            </a:r>
          </a:p>
        </p:txBody>
      </p:sp>
      <p:sp>
        <p:nvSpPr>
          <p:cNvPr id="61443" name="Rectangle 3"/>
          <p:cNvSpPr>
            <a:spLocks noGrp="1" noChangeArrowheads="1"/>
          </p:cNvSpPr>
          <p:nvPr>
            <p:ph type="body" sz="half" idx="1"/>
          </p:nvPr>
        </p:nvSpPr>
        <p:spPr/>
        <p:txBody>
          <a:bodyPr/>
          <a:lstStyle/>
          <a:p>
            <a:pPr eaLnBrk="1" hangingPunct="1"/>
            <a:r>
              <a:rPr lang="en-US" sz="2500" smtClean="0"/>
              <a:t>DEBIT</a:t>
            </a:r>
          </a:p>
          <a:p>
            <a:pPr lvl="1" eaLnBrk="1" hangingPunct="1"/>
            <a:r>
              <a:rPr lang="en-US" sz="2500" smtClean="0"/>
              <a:t>G020 - Cash In</a:t>
            </a:r>
          </a:p>
          <a:p>
            <a:pPr lvl="1" eaLnBrk="1" hangingPunct="1"/>
            <a:endParaRPr lang="en-US" sz="2500" smtClean="0"/>
          </a:p>
          <a:p>
            <a:pPr lvl="1" eaLnBrk="1" hangingPunct="1"/>
            <a:r>
              <a:rPr lang="en-US" sz="2500" smtClean="0"/>
              <a:t>C030 - Savings Withdrawal</a:t>
            </a:r>
          </a:p>
          <a:p>
            <a:pPr lvl="1" eaLnBrk="1" hangingPunct="1">
              <a:buFontTx/>
              <a:buNone/>
            </a:pPr>
            <a:endParaRPr lang="en-US" sz="2500" smtClean="0"/>
          </a:p>
          <a:p>
            <a:pPr lvl="1" eaLnBrk="1" hangingPunct="1"/>
            <a:r>
              <a:rPr lang="en-US" sz="2500" smtClean="0"/>
              <a:t>L020 - Loan Disbursement</a:t>
            </a:r>
            <a:endParaRPr lang="en-US" sz="1800" smtClean="0"/>
          </a:p>
        </p:txBody>
      </p:sp>
      <p:sp>
        <p:nvSpPr>
          <p:cNvPr id="61444" name="Rectangle 4"/>
          <p:cNvSpPr>
            <a:spLocks noGrp="1" noChangeArrowheads="1"/>
          </p:cNvSpPr>
          <p:nvPr>
            <p:ph type="body" sz="half" idx="2"/>
          </p:nvPr>
        </p:nvSpPr>
        <p:spPr/>
        <p:txBody>
          <a:bodyPr/>
          <a:lstStyle/>
          <a:p>
            <a:pPr eaLnBrk="1" hangingPunct="1"/>
            <a:r>
              <a:rPr lang="en-US" sz="2500" smtClean="0"/>
              <a:t>CREDIT	</a:t>
            </a:r>
          </a:p>
          <a:p>
            <a:pPr lvl="1" eaLnBrk="1" hangingPunct="1"/>
            <a:r>
              <a:rPr lang="en-US" sz="2500" smtClean="0"/>
              <a:t>G010 - Cash Out</a:t>
            </a:r>
          </a:p>
          <a:p>
            <a:pPr lvl="1" eaLnBrk="1" hangingPunct="1"/>
            <a:endParaRPr lang="en-US" sz="2500" smtClean="0"/>
          </a:p>
          <a:p>
            <a:pPr lvl="1" eaLnBrk="1" hangingPunct="1"/>
            <a:r>
              <a:rPr lang="en-US" sz="2500" smtClean="0"/>
              <a:t>C020 - Savings Deposit	</a:t>
            </a:r>
          </a:p>
          <a:p>
            <a:pPr lvl="1" eaLnBrk="1" hangingPunct="1">
              <a:buFontTx/>
              <a:buNone/>
            </a:pPr>
            <a:endParaRPr lang="en-US" sz="2500" smtClean="0"/>
          </a:p>
          <a:p>
            <a:pPr lvl="1" eaLnBrk="1" hangingPunct="1"/>
            <a:r>
              <a:rPr lang="en-US" sz="2500" smtClean="0"/>
              <a:t>L030 - Loan Payment</a:t>
            </a:r>
          </a:p>
        </p:txBody>
      </p:sp>
      <p:sp>
        <p:nvSpPr>
          <p:cNvPr id="11270" name="Line 9"/>
          <p:cNvSpPr>
            <a:spLocks noChangeShapeType="1"/>
          </p:cNvSpPr>
          <p:nvPr/>
        </p:nvSpPr>
        <p:spPr bwMode="auto">
          <a:xfrm>
            <a:off x="3657600" y="2743200"/>
            <a:ext cx="1371600" cy="381000"/>
          </a:xfrm>
          <a:prstGeom prst="line">
            <a:avLst/>
          </a:prstGeom>
          <a:noFill/>
          <a:ln w="9525">
            <a:noFill/>
            <a:round/>
            <a:headEnd type="triangle" w="med" len="med"/>
            <a:tailEnd type="triangle" w="med" len="me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anim calcmode="lin" valueType="num">
                                      <p:cBhvr additive="base">
                                        <p:cTn id="11" dur="500" fill="hold"/>
                                        <p:tgtEl>
                                          <p:spTgt spid="6144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14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1443">
                                            <p:txEl>
                                              <p:pRg st="3" end="3"/>
                                            </p:txEl>
                                          </p:spTgt>
                                        </p:tgtEl>
                                        <p:attrNameLst>
                                          <p:attrName>style.visibility</p:attrName>
                                        </p:attrNameLst>
                                      </p:cBhvr>
                                      <p:to>
                                        <p:strVal val="visible"/>
                                      </p:to>
                                    </p:set>
                                    <p:anim calcmode="lin" valueType="num">
                                      <p:cBhvr additive="base">
                                        <p:cTn id="15" dur="500" fill="hold"/>
                                        <p:tgtEl>
                                          <p:spTgt spid="61443">
                                            <p:txEl>
                                              <p:pRg st="3" end="3"/>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61443">
                                            <p:txEl>
                                              <p:pRg st="3" end="3"/>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443">
                                            <p:txEl>
                                              <p:pRg st="5" end="5"/>
                                            </p:txEl>
                                          </p:spTgt>
                                        </p:tgtEl>
                                        <p:attrNameLst>
                                          <p:attrName>style.visibility</p:attrName>
                                        </p:attrNameLst>
                                      </p:cBhvr>
                                      <p:to>
                                        <p:strVal val="visible"/>
                                      </p:to>
                                    </p:set>
                                    <p:anim calcmode="lin" valueType="num">
                                      <p:cBhvr additive="base">
                                        <p:cTn id="19" dur="500" fill="hold"/>
                                        <p:tgtEl>
                                          <p:spTgt spid="61443">
                                            <p:txEl>
                                              <p:pRg st="5" end="5"/>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14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1444">
                                            <p:txEl>
                                              <p:pRg st="0" end="0"/>
                                            </p:txEl>
                                          </p:spTgt>
                                        </p:tgtEl>
                                        <p:attrNameLst>
                                          <p:attrName>style.visibility</p:attrName>
                                        </p:attrNameLst>
                                      </p:cBhvr>
                                      <p:to>
                                        <p:strVal val="visible"/>
                                      </p:to>
                                    </p:set>
                                    <p:animEffect transition="in" filter="wipe(left)">
                                      <p:cBhvr>
                                        <p:cTn id="25" dur="500"/>
                                        <p:tgtEl>
                                          <p:spTgt spid="61444">
                                            <p:txEl>
                                              <p:pRg st="0" end="0"/>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1444">
                                            <p:txEl>
                                              <p:pRg st="1" end="1"/>
                                            </p:txEl>
                                          </p:spTgt>
                                        </p:tgtEl>
                                        <p:attrNameLst>
                                          <p:attrName>style.visibility</p:attrName>
                                        </p:attrNameLst>
                                      </p:cBhvr>
                                      <p:to>
                                        <p:strVal val="visible"/>
                                      </p:to>
                                    </p:set>
                                    <p:animEffect transition="in" filter="wipe(left)">
                                      <p:cBhvr>
                                        <p:cTn id="28" dur="500"/>
                                        <p:tgtEl>
                                          <p:spTgt spid="61444">
                                            <p:txEl>
                                              <p:pRg st="1" end="1"/>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1444">
                                            <p:txEl>
                                              <p:pRg st="3" end="3"/>
                                            </p:txEl>
                                          </p:spTgt>
                                        </p:tgtEl>
                                        <p:attrNameLst>
                                          <p:attrName>style.visibility</p:attrName>
                                        </p:attrNameLst>
                                      </p:cBhvr>
                                      <p:to>
                                        <p:strVal val="visible"/>
                                      </p:to>
                                    </p:set>
                                    <p:animEffect transition="in" filter="wipe(left)">
                                      <p:cBhvr>
                                        <p:cTn id="31" dur="500"/>
                                        <p:tgtEl>
                                          <p:spTgt spid="61444">
                                            <p:txEl>
                                              <p:pRg st="3" end="3"/>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1444">
                                            <p:txEl>
                                              <p:pRg st="5" end="5"/>
                                            </p:txEl>
                                          </p:spTgt>
                                        </p:tgtEl>
                                        <p:attrNameLst>
                                          <p:attrName>style.visibility</p:attrName>
                                        </p:attrNameLst>
                                      </p:cBhvr>
                                      <p:to>
                                        <p:strVal val="visible"/>
                                      </p:to>
                                    </p:set>
                                    <p:animEffect transition="in" filter="wipe(left)">
                                      <p:cBhvr>
                                        <p:cTn id="34" dur="500"/>
                                        <p:tgtEl>
                                          <p:spTgt spid="6144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P spid="61444" grpId="0" build="p" autoUpdateAnimBg="0"/>
    </p:bldLst>
  </p:timing>
</p:sld>
</file>

<file path=ppt/theme/theme1.xml><?xml version="1.0" encoding="utf-8"?>
<a:theme xmlns:a="http://schemas.openxmlformats.org/drawingml/2006/main" name="Five Star Template">
  <a:themeElements>
    <a:clrScheme name="Five Sta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ive Star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2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200" b="0" i="0" u="none" strike="noStrike" cap="none" normalizeH="0" baseline="0" smtClean="0">
            <a:ln>
              <a:noFill/>
            </a:ln>
            <a:solidFill>
              <a:schemeClr val="tx1"/>
            </a:solidFill>
            <a:effectLst/>
            <a:latin typeface="Times New Roman" charset="0"/>
          </a:defRPr>
        </a:defPPr>
      </a:lstStyle>
    </a:lnDef>
  </a:objectDefaults>
  <a:extraClrSchemeLst>
    <a:extraClrScheme>
      <a:clrScheme name="Five Sta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ive Star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ive Star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ve Star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ive Star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ive Star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ive Star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ive Star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ive Star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ive Star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ive Star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ive Star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G:\Users\aa05339\ppwork\Five Star Template.ppt</Template>
  <TotalTime>1023</TotalTime>
  <Words>4267</Words>
  <Application>Microsoft Office PowerPoint</Application>
  <PresentationFormat>On-screen Show (4:3)</PresentationFormat>
  <Paragraphs>530</Paragraphs>
  <Slides>85</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85</vt:i4>
      </vt:variant>
    </vt:vector>
  </HeadingPairs>
  <TitlesOfParts>
    <vt:vector size="91" baseType="lpstr">
      <vt:lpstr>Times New Roman</vt:lpstr>
      <vt:lpstr>Arial</vt:lpstr>
      <vt:lpstr>Times</vt:lpstr>
      <vt:lpstr>Five Star Template</vt:lpstr>
      <vt:lpstr>Microsoft Clip Gallery</vt:lpstr>
      <vt:lpstr>Microsoft Word Document</vt:lpstr>
      <vt:lpstr>FUTURE</vt:lpstr>
      <vt:lpstr>Basic Accounting Equation</vt:lpstr>
      <vt:lpstr>Basic Accounting Equation</vt:lpstr>
      <vt:lpstr>Double Entry Accounting System</vt:lpstr>
      <vt:lpstr>Debit – Defined</vt:lpstr>
      <vt:lpstr>Credit - Defined</vt:lpstr>
      <vt:lpstr>Debit vs. Credit</vt:lpstr>
      <vt:lpstr>Debit vs. Credit</vt:lpstr>
      <vt:lpstr>Tickets</vt:lpstr>
      <vt:lpstr>Tickets</vt:lpstr>
      <vt:lpstr>Tickets</vt:lpstr>
      <vt:lpstr>Tickets</vt:lpstr>
      <vt:lpstr>Tickets</vt:lpstr>
      <vt:lpstr>Tickets</vt:lpstr>
      <vt:lpstr>Tickets</vt:lpstr>
      <vt:lpstr>Tickets</vt:lpstr>
      <vt:lpstr>Tickets</vt:lpstr>
      <vt:lpstr>Tickets</vt:lpstr>
      <vt:lpstr>Tickets</vt:lpstr>
      <vt:lpstr>Transaction Codes (TC)</vt:lpstr>
      <vt:lpstr>Chart of Transaction Codes / Accounts</vt:lpstr>
      <vt:lpstr>Example A</vt:lpstr>
      <vt:lpstr>Example A</vt:lpstr>
      <vt:lpstr>Example B</vt:lpstr>
      <vt:lpstr>Example B</vt:lpstr>
      <vt:lpstr>Example B</vt:lpstr>
      <vt:lpstr>Final Note - Debit / Credit</vt:lpstr>
      <vt:lpstr>Flow Chart</vt:lpstr>
      <vt:lpstr>A. Tellers – Beginning of Day</vt:lpstr>
      <vt:lpstr>Transaction #1</vt:lpstr>
      <vt:lpstr>Check Cashing Procedures</vt:lpstr>
      <vt:lpstr>Note on Cashed Check and GL Ticket G020</vt:lpstr>
      <vt:lpstr>Check Cashing Procedures</vt:lpstr>
      <vt:lpstr>Transaction 2</vt:lpstr>
      <vt:lpstr>Savings Deposit Procedures - Cash</vt:lpstr>
      <vt:lpstr>Savings Deposit Procedures - Cash</vt:lpstr>
      <vt:lpstr>Transaction #3</vt:lpstr>
      <vt:lpstr>Cashed Savings Withdrawal Procedures</vt:lpstr>
      <vt:lpstr>Cashed Savings Withdrawal Procedures</vt:lpstr>
      <vt:lpstr>Transaction #4</vt:lpstr>
      <vt:lpstr>Savings Deposit with Check(s) less Cash Procedures.</vt:lpstr>
      <vt:lpstr>Savings Deposit with Check(s) less Cash Procedures</vt:lpstr>
      <vt:lpstr>Savings Deposit with Check(s) less Cash Procedures</vt:lpstr>
      <vt:lpstr>Savings Deposit with Check(s) less Cash Procedures</vt:lpstr>
      <vt:lpstr>Transaction #5</vt:lpstr>
      <vt:lpstr>Cashed Savings Withdrawal (&gt;5 / month)</vt:lpstr>
      <vt:lpstr>Cashed Savings Withdrawal (&gt;5 / cycle)</vt:lpstr>
      <vt:lpstr>Transaction #6</vt:lpstr>
      <vt:lpstr>Note: Past Due Loans</vt:lpstr>
      <vt:lpstr>Note: Past Due Loans</vt:lpstr>
      <vt:lpstr>Note: Past Due Loans</vt:lpstr>
      <vt:lpstr>Loan Payment (past due fee)</vt:lpstr>
      <vt:lpstr>Loan Payment (past due fee)</vt:lpstr>
      <vt:lpstr>Teller 1 – Ace Student</vt:lpstr>
      <vt:lpstr>Teller 1 – Ace Student</vt:lpstr>
      <vt:lpstr>Teller 2 – Mindy Money</vt:lpstr>
      <vt:lpstr>Teller 2 – Mindy Money</vt:lpstr>
      <vt:lpstr>Teller – End of Day</vt:lpstr>
      <vt:lpstr>Teller – End of Day</vt:lpstr>
      <vt:lpstr>Teller – End of Day</vt:lpstr>
      <vt:lpstr>Teller Supervisor</vt:lpstr>
      <vt:lpstr>Teller Supervisor</vt:lpstr>
      <vt:lpstr>Teller Supervisor</vt:lpstr>
      <vt:lpstr>Teller Supervisor – End of Day/Example</vt:lpstr>
      <vt:lpstr>Teller Supervisor – End of Day/Example</vt:lpstr>
      <vt:lpstr>Teller Supervisor – End of Day/Example</vt:lpstr>
      <vt:lpstr>Teller Supervisor – End of Day/Example</vt:lpstr>
      <vt:lpstr>Teller Supervisor – End of Day/Example</vt:lpstr>
      <vt:lpstr>Teller Supervisor – End of Day/Example</vt:lpstr>
      <vt:lpstr>Slide 70</vt:lpstr>
      <vt:lpstr>B. Operations Support – Posting Procedures – General Ledger</vt:lpstr>
      <vt:lpstr>Operations Support – Posting Procedures – General Ledger</vt:lpstr>
      <vt:lpstr>Operations Support – Posting Procedures – General Ledger</vt:lpstr>
      <vt:lpstr>Operations Support – Posting Procedures – General Ledger</vt:lpstr>
      <vt:lpstr>C. 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lpstr>Operations Support – Posting Procedures – Individual Applications</vt:lpstr>
    </vt:vector>
  </TitlesOfParts>
  <Company>Howardini Productions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dc:title>
  <dc:creator>Gary Howard</dc:creator>
  <cp:lastModifiedBy>kbentele</cp:lastModifiedBy>
  <cp:revision>13</cp:revision>
  <cp:lastPrinted>2004-02-18T17:27:41Z</cp:lastPrinted>
  <dcterms:created xsi:type="dcterms:W3CDTF">2004-02-07T02:06:36Z</dcterms:created>
  <dcterms:modified xsi:type="dcterms:W3CDTF">2013-03-24T22:38:05Z</dcterms:modified>
</cp:coreProperties>
</file>