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58" r:id="rId5"/>
    <p:sldId id="259" r:id="rId6"/>
    <p:sldId id="260" r:id="rId7"/>
    <p:sldId id="262" r:id="rId8"/>
    <p:sldId id="263" r:id="rId9"/>
    <p:sldId id="264" r:id="rId10"/>
    <p:sldId id="265" r:id="rId11"/>
    <p:sldId id="267" r:id="rId12"/>
    <p:sldId id="268" r:id="rId13"/>
    <p:sldId id="269" r:id="rId14"/>
    <p:sldId id="270" r:id="rId15"/>
    <p:sldId id="266" r:id="rId16"/>
    <p:sldId id="271" r:id="rId17"/>
    <p:sldId id="272" r:id="rId18"/>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1998" y="-108"/>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1" y="6218863"/>
            <a:ext cx="6863317"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514350" y="2336802"/>
            <a:ext cx="5829300" cy="243968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514350" y="4815476"/>
            <a:ext cx="5829300" cy="1599605"/>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2824" y="6604000"/>
            <a:ext cx="6860824" cy="2549451"/>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B0E3D01-82A4-4588-AAFB-9248E97B8D4E}" type="datetimeFigureOut">
              <a:rPr lang="en-US" smtClean="0"/>
              <a:pPr/>
              <a:t>5/14/2012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01CBADA-81F5-4AEB-B709-170F5B1D102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342900" y="1975106"/>
            <a:ext cx="6172200" cy="584809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B0E3D01-82A4-4588-AAFB-9248E97B8D4E}" type="datetimeFigureOut">
              <a:rPr lang="en-US" smtClean="0"/>
              <a:pPr/>
              <a:t>5/14/2012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01CBADA-81F5-4AEB-B709-170F5B1D10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133010" y="366187"/>
            <a:ext cx="1333103" cy="745701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342900" y="366188"/>
            <a:ext cx="4743450" cy="7457013"/>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B0E3D01-82A4-4588-AAFB-9248E97B8D4E}" type="datetimeFigureOut">
              <a:rPr lang="en-US" smtClean="0"/>
              <a:pPr/>
              <a:t>5/14/2012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01CBADA-81F5-4AEB-B709-170F5B1D102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B0E3D01-82A4-4588-AAFB-9248E97B8D4E}" type="datetimeFigureOut">
              <a:rPr lang="en-US" smtClean="0"/>
              <a:pPr/>
              <a:t>5/14/2012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01CBADA-81F5-4AEB-B709-170F5B1D102A}"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41782" y="1412949"/>
            <a:ext cx="5829300" cy="24384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942035" y="3908949"/>
            <a:ext cx="3429000" cy="1939851"/>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B0E3D01-82A4-4588-AAFB-9248E97B8D4E}" type="datetimeFigureOut">
              <a:rPr lang="en-US" smtClean="0"/>
              <a:pPr/>
              <a:t>5/14/2012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01CBADA-81F5-4AEB-B709-170F5B1D102A}" type="slidenum">
              <a:rPr lang="en-US" smtClean="0"/>
              <a:pPr/>
              <a:t>‹#›</a:t>
            </a:fld>
            <a:endParaRPr lang="en-US"/>
          </a:p>
        </p:txBody>
      </p:sp>
      <p:sp>
        <p:nvSpPr>
          <p:cNvPr id="7" name="Chevron 6"/>
          <p:cNvSpPr/>
          <p:nvPr/>
        </p:nvSpPr>
        <p:spPr>
          <a:xfrm>
            <a:off x="2727510" y="4007296"/>
            <a:ext cx="137160" cy="3048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2587698" y="4007296"/>
            <a:ext cx="137160" cy="3048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975105"/>
            <a:ext cx="3028950" cy="6034617"/>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3486150" y="1975105"/>
            <a:ext cx="3028950" cy="6034617"/>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B0E3D01-82A4-4588-AAFB-9248E97B8D4E}" type="datetimeFigureOut">
              <a:rPr lang="en-US" smtClean="0"/>
              <a:pPr/>
              <a:t>5/14/2012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01CBADA-81F5-4AEB-B709-170F5B1D102A}"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6172200" cy="1524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42900" y="7213600"/>
            <a:ext cx="3030141" cy="1016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3483770" y="7213600"/>
            <a:ext cx="3031331" cy="1016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42900" y="1925726"/>
            <a:ext cx="3030141" cy="5255684"/>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3483769" y="1925726"/>
            <a:ext cx="3031331" cy="5255684"/>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B0E3D01-82A4-4588-AAFB-9248E97B8D4E}" type="datetimeFigureOut">
              <a:rPr lang="en-US" smtClean="0"/>
              <a:pPr/>
              <a:t>5/14/2012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01CBADA-81F5-4AEB-B709-170F5B1D102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B0E3D01-82A4-4588-AAFB-9248E97B8D4E}" type="datetimeFigureOut">
              <a:rPr lang="en-US" smtClean="0"/>
              <a:pPr/>
              <a:t>5/14/2012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01CBADA-81F5-4AEB-B709-170F5B1D102A}"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B0E3D01-82A4-4588-AAFB-9248E97B8D4E}" type="datetimeFigureOut">
              <a:rPr lang="en-US" smtClean="0"/>
              <a:pPr/>
              <a:t>5/14/2012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01CBADA-81F5-4AEB-B709-170F5B1D10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6502400"/>
            <a:ext cx="5611332" cy="6096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3314700" y="7140136"/>
            <a:ext cx="2980944" cy="12192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685800" y="365760"/>
            <a:ext cx="5609844" cy="6096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5045274" y="8543925"/>
            <a:ext cx="1440180" cy="487680"/>
          </a:xfrm>
        </p:spPr>
        <p:txBody>
          <a:bodyPr/>
          <a:lstStyle>
            <a:extLst/>
          </a:lstStyle>
          <a:p>
            <a:fld id="{DB0E3D01-82A4-4588-AAFB-9248E97B8D4E}" type="datetimeFigureOut">
              <a:rPr lang="en-US" smtClean="0"/>
              <a:pPr/>
              <a:t>5/14/2012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01CBADA-81F5-4AEB-B709-170F5B1D102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855924" y="7257870"/>
            <a:ext cx="5372100" cy="864309"/>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171450" y="253291"/>
            <a:ext cx="6515100" cy="585216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B0E3D01-82A4-4588-AAFB-9248E97B8D4E}" type="datetimeFigureOut">
              <a:rPr lang="en-US" smtClean="0"/>
              <a:pPr/>
              <a:t>5/14/2012</a:t>
            </a:fld>
            <a:endParaRPr lang="en-US"/>
          </a:p>
        </p:txBody>
      </p:sp>
      <p:sp>
        <p:nvSpPr>
          <p:cNvPr id="6" name="Footer Placeholder 5"/>
          <p:cNvSpPr>
            <a:spLocks noGrp="1"/>
          </p:cNvSpPr>
          <p:nvPr>
            <p:ph type="ftr" sz="quarter" idx="11"/>
          </p:nvPr>
        </p:nvSpPr>
        <p:spPr>
          <a:xfrm>
            <a:off x="3285054" y="8543926"/>
            <a:ext cx="1763011" cy="486833"/>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01CBADA-81F5-4AEB-B709-170F5B1D102A}" type="slidenum">
              <a:rPr lang="en-US" smtClean="0"/>
              <a:pPr/>
              <a:t>‹#›</a:t>
            </a:fld>
            <a:endParaRPr lang="en-US"/>
          </a:p>
        </p:txBody>
      </p:sp>
      <p:sp>
        <p:nvSpPr>
          <p:cNvPr id="2" name="Title 1"/>
          <p:cNvSpPr>
            <a:spLocks noGrp="1"/>
          </p:cNvSpPr>
          <p:nvPr>
            <p:ph type="title"/>
          </p:nvPr>
        </p:nvSpPr>
        <p:spPr>
          <a:xfrm>
            <a:off x="171450" y="6486830"/>
            <a:ext cx="6056574" cy="750229"/>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374455" y="7926582"/>
            <a:ext cx="3705468" cy="122810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364288" y="7918681"/>
            <a:ext cx="2767838" cy="12446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4532" y="7721671"/>
            <a:ext cx="2551736" cy="1441157"/>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6927" y="7716985"/>
            <a:ext cx="2554132" cy="1445844"/>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6498084" y="6651253"/>
            <a:ext cx="137160" cy="3048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6358272" y="6651253"/>
            <a:ext cx="137160" cy="3048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374455" y="7926582"/>
            <a:ext cx="3705468" cy="122810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364288" y="7918681"/>
            <a:ext cx="2767838" cy="12446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4532" y="7721671"/>
            <a:ext cx="2551736" cy="1441157"/>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6927" y="7716985"/>
            <a:ext cx="2554132" cy="1445844"/>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342900" y="366184"/>
            <a:ext cx="6172200" cy="1524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342900" y="1975105"/>
            <a:ext cx="6172200" cy="6034617"/>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5045274" y="8543925"/>
            <a:ext cx="1440180" cy="487680"/>
          </a:xfrm>
          <a:prstGeom prst="rect">
            <a:avLst/>
          </a:prstGeom>
        </p:spPr>
        <p:txBody>
          <a:bodyPr vert="horz" anchor="b"/>
          <a:lstStyle>
            <a:lvl1pPr algn="l" eaLnBrk="1" latinLnBrk="0" hangingPunct="1">
              <a:defRPr kumimoji="0" sz="1000">
                <a:solidFill>
                  <a:schemeClr val="tx1"/>
                </a:solidFill>
              </a:defRPr>
            </a:lvl1pPr>
            <a:extLst/>
          </a:lstStyle>
          <a:p>
            <a:fld id="{DB0E3D01-82A4-4588-AAFB-9248E97B8D4E}" type="datetimeFigureOut">
              <a:rPr lang="en-US" smtClean="0"/>
              <a:pPr/>
              <a:t>5/14/2012</a:t>
            </a:fld>
            <a:endParaRPr lang="en-US"/>
          </a:p>
        </p:txBody>
      </p:sp>
      <p:sp>
        <p:nvSpPr>
          <p:cNvPr id="22" name="Footer Placeholder 21"/>
          <p:cNvSpPr>
            <a:spLocks noGrp="1"/>
          </p:cNvSpPr>
          <p:nvPr>
            <p:ph type="ftr" sz="quarter" idx="3"/>
          </p:nvPr>
        </p:nvSpPr>
        <p:spPr>
          <a:xfrm>
            <a:off x="3285054" y="8543926"/>
            <a:ext cx="1763011" cy="486833"/>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6485454" y="8543926"/>
            <a:ext cx="274320" cy="486833"/>
          </a:xfrm>
          <a:prstGeom prst="rect">
            <a:avLst/>
          </a:prstGeom>
        </p:spPr>
        <p:txBody>
          <a:bodyPr vert="horz" anchor="b"/>
          <a:lstStyle>
            <a:lvl1pPr algn="r" eaLnBrk="1" latinLnBrk="0" hangingPunct="1">
              <a:defRPr kumimoji="0" sz="1000" b="0">
                <a:solidFill>
                  <a:schemeClr val="tx1"/>
                </a:solidFill>
              </a:defRPr>
            </a:lvl1pPr>
            <a:extLst/>
          </a:lstStyle>
          <a:p>
            <a:fld id="{E01CBADA-81F5-4AEB-B709-170F5B1D10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101261"/>
            <a:ext cx="685800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5400" b="1" i="0" u="none" strike="noStrike" spc="300" normalizeH="0" baseline="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ea typeface="Calibri" pitchFamily="34" charset="0"/>
                <a:cs typeface="Times New Roman" pitchFamily="18" charset="0"/>
              </a:rPr>
              <a:t>	</a:t>
            </a:r>
            <a:r>
              <a:rPr kumimoji="0" lang="en-US" sz="5400" b="1" i="0" u="none" strike="noStrike" spc="300" normalizeH="0" baseline="0" dirty="0" smtClean="0">
                <a:ln w="11430" cmpd="sng">
                  <a:solidFill>
                    <a:schemeClr val="accent1">
                      <a:lumMod val="40000"/>
                      <a:lumOff val="60000"/>
                      <a:alpha val="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ea typeface="Calibri" pitchFamily="34" charset="0"/>
                <a:cs typeface="Times New Roman" pitchFamily="18" charset="0"/>
              </a:rPr>
              <a:t>Jacket Junction</a:t>
            </a:r>
          </a:p>
          <a:p>
            <a:pPr marL="0" marR="0" lvl="0" indent="0" algn="l" defTabSz="914400" rtl="0" eaLnBrk="1" fontAlgn="base" latinLnBrk="0" hangingPunct="1">
              <a:lnSpc>
                <a:spcPct val="100000"/>
              </a:lnSpc>
              <a:spcBef>
                <a:spcPct val="0"/>
              </a:spcBef>
              <a:spcAft>
                <a:spcPct val="0"/>
              </a:spcAft>
              <a:buClrTx/>
              <a:buSzTx/>
              <a:buFontTx/>
              <a:buNone/>
              <a:tabLst/>
            </a:pPr>
            <a:r>
              <a:rPr lang="en-US" sz="5400" b="1" spc="300" dirty="0">
                <a:ln w="11430" cmpd="sng">
                  <a:solidFill>
                    <a:schemeClr val="accent1">
                      <a:lumMod val="40000"/>
                      <a:lumOff val="60000"/>
                      <a:alpha val="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ea typeface="Calibri" pitchFamily="34" charset="0"/>
                <a:cs typeface="Times New Roman" pitchFamily="18" charset="0"/>
              </a:rPr>
              <a:t>	</a:t>
            </a:r>
            <a:r>
              <a:rPr kumimoji="0" lang="en-US" sz="5400" b="1" i="0" u="none" strike="noStrike" spc="300" normalizeH="0" baseline="0" dirty="0" smtClean="0">
                <a:ln w="11430" cmpd="sng">
                  <a:solidFill>
                    <a:schemeClr val="accent1">
                      <a:lumMod val="40000"/>
                      <a:lumOff val="60000"/>
                      <a:alpha val="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ea typeface="Calibri" pitchFamily="34" charset="0"/>
                <a:cs typeface="Times New Roman" pitchFamily="18" charset="0"/>
              </a:rPr>
              <a:t>Financial Center</a:t>
            </a:r>
            <a:endParaRPr kumimoji="0" lang="en-US" sz="5400" b="1" i="0" u="none" strike="noStrike" spc="300" normalizeH="0" baseline="0" dirty="0" smtClean="0">
              <a:ln w="11430" cmpd="sng">
                <a:solidFill>
                  <a:schemeClr val="accent1">
                    <a:lumMod val="40000"/>
                    <a:lumOff val="60000"/>
                    <a:alpha val="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rot="162667">
            <a:off x="-262610" y="7240499"/>
            <a:ext cx="65532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7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Memory Book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48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2011-2012</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100" name="Picture 4" descr="H:\DCIM\102KZ915\102_0968.JPG"/>
          <p:cNvPicPr>
            <a:picLocks noChangeAspect="1" noChangeArrowheads="1"/>
          </p:cNvPicPr>
          <p:nvPr/>
        </p:nvPicPr>
        <p:blipFill>
          <a:blip r:embed="rId2" cstate="print"/>
          <a:srcRect/>
          <a:stretch>
            <a:fillRect/>
          </a:stretch>
        </p:blipFill>
        <p:spPr bwMode="auto">
          <a:xfrm rot="21068142">
            <a:off x="3059361" y="4227813"/>
            <a:ext cx="3633134" cy="2429703"/>
          </a:xfrm>
          <a:prstGeom prst="rect">
            <a:avLst/>
          </a:prstGeom>
          <a:noFill/>
        </p:spPr>
      </p:pic>
      <p:pic>
        <p:nvPicPr>
          <p:cNvPr id="4101" name="Picture 5" descr="H:\DCIM\102KZ915\102_0960.JPG"/>
          <p:cNvPicPr>
            <a:picLocks noChangeAspect="1" noChangeArrowheads="1"/>
          </p:cNvPicPr>
          <p:nvPr/>
        </p:nvPicPr>
        <p:blipFill>
          <a:blip r:embed="rId3" cstate="print"/>
          <a:srcRect/>
          <a:stretch>
            <a:fillRect/>
          </a:stretch>
        </p:blipFill>
        <p:spPr bwMode="auto">
          <a:xfrm rot="529902">
            <a:off x="173677" y="1713802"/>
            <a:ext cx="3661636" cy="254518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772400"/>
            <a:ext cx="6858000" cy="1754326"/>
          </a:xfrm>
          <a:prstGeom prst="rect">
            <a:avLst/>
          </a:prstGeom>
        </p:spPr>
        <p:txBody>
          <a:bodyPr wrap="square">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TELLER</a:t>
            </a:r>
          </a:p>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endParaRPr lang="en-US" sz="5400" dirty="0"/>
          </a:p>
        </p:txBody>
      </p:sp>
      <p:sp>
        <p:nvSpPr>
          <p:cNvPr id="4" name="Rectangle 3"/>
          <p:cNvSpPr/>
          <p:nvPr/>
        </p:nvSpPr>
        <p:spPr>
          <a:xfrm>
            <a:off x="457200" y="152400"/>
            <a:ext cx="5833648" cy="923330"/>
          </a:xfrm>
          <a:prstGeom prst="rect">
            <a:avLst/>
          </a:prstGeom>
        </p:spPr>
        <p:txBody>
          <a:bodyPr wrap="none">
            <a:spAutoFit/>
          </a:bodyPr>
          <a:lstStyle/>
          <a:p>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Olivia Johnston</a:t>
            </a:r>
            <a:endParaRPr lang="en-US" sz="5400" dirty="0"/>
          </a:p>
        </p:txBody>
      </p:sp>
      <p:pic>
        <p:nvPicPr>
          <p:cNvPr id="5" name="Picture 4" descr="102_0956.JPG"/>
          <p:cNvPicPr/>
          <p:nvPr/>
        </p:nvPicPr>
        <p:blipFill>
          <a:blip r:embed="rId2" cstate="print"/>
          <a:stretch>
            <a:fillRect/>
          </a:stretch>
        </p:blipFill>
        <p:spPr>
          <a:xfrm>
            <a:off x="1600200" y="1066800"/>
            <a:ext cx="3048001" cy="2286000"/>
          </a:xfrm>
          <a:prstGeom prst="rect">
            <a:avLst/>
          </a:prstGeom>
        </p:spPr>
      </p:pic>
      <p:sp>
        <p:nvSpPr>
          <p:cNvPr id="33793" name="Rectangle 1"/>
          <p:cNvSpPr>
            <a:spLocks noChangeArrowheads="1"/>
          </p:cNvSpPr>
          <p:nvPr/>
        </p:nvSpPr>
        <p:spPr bwMode="auto">
          <a:xfrm>
            <a:off x="0" y="3429000"/>
            <a:ext cx="6858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My official position at JJFC is Operations Manager of Business </a:t>
            </a:r>
            <a:r>
              <a:rPr kumimoji="0" lang="en-US"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Activities</a:t>
            </a:r>
            <a:r>
              <a:rPr kumimoji="0" lang="en-US"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 I am also a teller and an auditor. Operations Manager consists of counting the Coffee Shop money. When the Coffee Shop finishes their shift I count their money and record how much they have. I always leave $120.00 in small bills for the next day’s business hours and deposit the rest of the money into their account. This allows them to always have change and still have money in their account to go buy supplies. I have learned a lot this year in the banking class. In this class I’ve also learned about the economy and how to manage money wisely.  I’ve also learned that it is very important to work together to get things done. I am looking forward to being a second year student next year. </a:t>
            </a:r>
            <a:endParaRPr kumimoji="0" lang="en-US" b="0" i="0" u="none" strike="noStrike" cap="none" normalizeH="0" baseline="0" dirty="0" smtClean="0">
              <a:ln>
                <a:noFill/>
              </a:ln>
              <a:solidFill>
                <a:schemeClr val="tx1"/>
              </a:solidFill>
              <a:effectLst/>
              <a:latin typeface="Century Gothic"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228600" y="0"/>
            <a:ext cx="63246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5400" b="1" i="0" u="none" strike="noStrike" spc="300" normalizeH="0" baseline="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ea typeface="Calibri" pitchFamily="34" charset="0"/>
                <a:cs typeface="Times New Roman" pitchFamily="18" charset="0"/>
              </a:rPr>
              <a:t>Jannice</a:t>
            </a:r>
            <a:r>
              <a:rPr kumimoji="0" lang="en-US" sz="5400" b="1" i="0" u="none" strike="noStrike" spc="300" normalizeH="0" baseline="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ea typeface="Calibri" pitchFamily="34" charset="0"/>
                <a:cs typeface="Times New Roman" pitchFamily="18" charset="0"/>
              </a:rPr>
              <a:t> Bohannon </a:t>
            </a:r>
            <a:endParaRPr kumimoji="0" lang="en-US" sz="5400" b="1" i="0" u="none" strike="noStrike" spc="300" normalizeH="0" baseline="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pitchFamily="34" charset="0"/>
              <a:cs typeface="Arial" pitchFamily="34" charset="0"/>
            </a:endParaRPr>
          </a:p>
        </p:txBody>
      </p:sp>
      <p:pic>
        <p:nvPicPr>
          <p:cNvPr id="40962" name="Picture 2" descr="H:\DCIM\102KZ915\102_0988.JPG"/>
          <p:cNvPicPr>
            <a:picLocks noChangeAspect="1" noChangeArrowheads="1"/>
          </p:cNvPicPr>
          <p:nvPr/>
        </p:nvPicPr>
        <p:blipFill>
          <a:blip r:embed="rId2" cstate="print"/>
          <a:srcRect/>
          <a:stretch>
            <a:fillRect/>
          </a:stretch>
        </p:blipFill>
        <p:spPr bwMode="auto">
          <a:xfrm>
            <a:off x="1524000" y="914400"/>
            <a:ext cx="3835400" cy="2876550"/>
          </a:xfrm>
          <a:prstGeom prst="rect">
            <a:avLst/>
          </a:prstGeom>
          <a:noFill/>
        </p:spPr>
      </p:pic>
      <p:sp>
        <p:nvSpPr>
          <p:cNvPr id="40963" name="Rectangle 3"/>
          <p:cNvSpPr>
            <a:spLocks noChangeArrowheads="1"/>
          </p:cNvSpPr>
          <p:nvPr/>
        </p:nvSpPr>
        <p:spPr bwMode="auto">
          <a:xfrm>
            <a:off x="0" y="3886200"/>
            <a:ext cx="67056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Being a teller at Jacket Junction Financial Center I’ve learned and gained a lot. You not only get to learn how being a teller works, you get to experience it hands on. I got to work with other people, and other customers. In this program you don’t just work all the time, we got to have fun too. Mr. Bentele is a great teacher. He does a great job making sure we are well educated and ready to get out into the real world. This class made my senior year more fun and I would defiantly recommend this class for anyone considering it. </a:t>
            </a:r>
            <a:endParaRPr kumimoji="0" lang="en-US" b="0"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5" name="Rectangle 4"/>
          <p:cNvSpPr/>
          <p:nvPr/>
        </p:nvSpPr>
        <p:spPr>
          <a:xfrm>
            <a:off x="1219200" y="6934200"/>
            <a:ext cx="5638800" cy="1754326"/>
          </a:xfrm>
          <a:prstGeom prst="rect">
            <a:avLst/>
          </a:prstGeom>
        </p:spPr>
        <p:txBody>
          <a:bodyPr wrap="square">
            <a:spAutoFit/>
          </a:bodyPr>
          <a:lstStyle/>
          <a:p>
            <a:pPr algn="r"/>
            <a:r>
              <a:rPr kumimoji="0" lang="en-US" sz="5400" b="1" i="0" u="none" strike="noStrike" spc="300" normalizeH="0" baseline="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ea typeface="Calibri" pitchFamily="34" charset="0"/>
                <a:cs typeface="Times New Roman" pitchFamily="18" charset="0"/>
              </a:rPr>
              <a:t>TELLER</a:t>
            </a:r>
            <a:r>
              <a:rPr kumimoji="0" lang="en-US" sz="5400" b="1" i="0" u="none" strike="noStrike" spc="300" normalizeH="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ea typeface="Calibri" pitchFamily="34" charset="0"/>
                <a:cs typeface="Times New Roman" pitchFamily="18" charset="0"/>
              </a:rPr>
              <a:t> </a:t>
            </a:r>
          </a:p>
          <a:p>
            <a:pPr algn="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Times New Roman" pitchFamily="18" charset="0"/>
              </a:rPr>
              <a:t>VP MARKETING</a:t>
            </a:r>
            <a:endParaRPr lang="en-US" sz="5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2_0975.JPG"/>
          <p:cNvPicPr/>
          <p:nvPr/>
        </p:nvPicPr>
        <p:blipFill>
          <a:blip r:embed="rId2" cstate="print"/>
          <a:stretch>
            <a:fillRect/>
          </a:stretch>
        </p:blipFill>
        <p:spPr>
          <a:xfrm>
            <a:off x="1676400" y="838200"/>
            <a:ext cx="3200400" cy="2743200"/>
          </a:xfrm>
          <a:prstGeom prst="rect">
            <a:avLst/>
          </a:prstGeom>
        </p:spPr>
      </p:pic>
      <p:sp>
        <p:nvSpPr>
          <p:cNvPr id="3" name="Rectangle 2"/>
          <p:cNvSpPr/>
          <p:nvPr/>
        </p:nvSpPr>
        <p:spPr>
          <a:xfrm>
            <a:off x="914400" y="0"/>
            <a:ext cx="5105400" cy="923330"/>
          </a:xfrm>
          <a:prstGeom prst="rect">
            <a:avLst/>
          </a:prstGeom>
        </p:spPr>
        <p:txBody>
          <a:bodyPr wrap="square">
            <a:spAutoFit/>
          </a:bodyPr>
          <a:lstStyle/>
          <a:p>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Times New Roman" pitchFamily="18" charset="0"/>
              </a:rPr>
              <a:t>Kelsey Sinclair</a:t>
            </a:r>
            <a:endParaRPr lang="en-US" sz="5400" dirty="0"/>
          </a:p>
        </p:txBody>
      </p:sp>
      <p:sp>
        <p:nvSpPr>
          <p:cNvPr id="39937" name="Rectangle 1"/>
          <p:cNvSpPr>
            <a:spLocks noChangeArrowheads="1"/>
          </p:cNvSpPr>
          <p:nvPr/>
        </p:nvSpPr>
        <p:spPr bwMode="auto">
          <a:xfrm>
            <a:off x="0" y="3505200"/>
            <a:ext cx="662940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Banking and Finance has been a great class! My job in this class is a teller. As a teller I made transactions for customers. I have enjoyed this class because we are all very close, it’s not just a class, we’ve all became close friends. I have learned about handling my own money. Mr. Bentele has also taught us many things about making out lives better for our future. He has taught us the best ways to buy a house, save money, buy cars, insurance, retirement plans, and many more things. I feel more prepared to enter the real world with a different view on life now that I have taken this course. I will be careful with my money and what I do with it. I will be successful instead of just throwing my money away because now I know the pros and cons of handling my money. I have a bright future ahead and I owe a lot of that to Mr. Bentele. </a:t>
            </a:r>
            <a:endParaRPr kumimoji="0" lang="en-US" b="0"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5" name="Rectangle 4"/>
          <p:cNvSpPr/>
          <p:nvPr/>
        </p:nvSpPr>
        <p:spPr>
          <a:xfrm>
            <a:off x="3581400" y="7772400"/>
            <a:ext cx="2411238" cy="923330"/>
          </a:xfrm>
          <a:prstGeom prst="rect">
            <a:avLst/>
          </a:prstGeom>
        </p:spPr>
        <p:txBody>
          <a:bodyPr wrap="none">
            <a:spAutoFit/>
          </a:bodyPr>
          <a:lstStyle/>
          <a:p>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Times New Roman" pitchFamily="18" charset="0"/>
              </a:rPr>
              <a:t>TELLER</a:t>
            </a:r>
            <a:endParaRPr lang="en-US" sz="5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0" y="4267200"/>
            <a:ext cx="66294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I have worked as a teller at JJFC for one semester.  It has been a great job to learn all different types of information I can and will use after graduating High School. During my shift as a teller I count out $50.00 daily. I help customers of JJFC make transactions. While not on shift Mr. Bentele has taught me a lot of new things and they are all things I will use in the real world. We learned how to manage our money correctly and if we don’t manage our money what could happen. Now that I have taken this class I can help my friends and family manage their money. I know I made the right choice to take this course because I’ve learned so much. </a:t>
            </a:r>
            <a:endParaRPr kumimoji="0" lang="en-US" b="0"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3" name="Rectangle 2"/>
          <p:cNvSpPr/>
          <p:nvPr/>
        </p:nvSpPr>
        <p:spPr>
          <a:xfrm>
            <a:off x="914400" y="152400"/>
            <a:ext cx="5006179" cy="923330"/>
          </a:xfrm>
          <a:prstGeom prst="rect">
            <a:avLst/>
          </a:prstGeom>
        </p:spPr>
        <p:txBody>
          <a:bodyPr wrap="none">
            <a:spAutoFit/>
          </a:bodyPr>
          <a:lstStyle/>
          <a:p>
            <a:r>
              <a:rPr lang="en-US" sz="5400" b="1"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Times New Roman" pitchFamily="18" charset="0"/>
              </a:rPr>
              <a:t>Makayla</a:t>
            </a: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Times New Roman" pitchFamily="18" charset="0"/>
              </a:rPr>
              <a:t> Capps</a:t>
            </a:r>
            <a:endParaRPr lang="en-US" sz="5400" dirty="0"/>
          </a:p>
        </p:txBody>
      </p:sp>
      <p:sp>
        <p:nvSpPr>
          <p:cNvPr id="4" name="Rectangle 3"/>
          <p:cNvSpPr/>
          <p:nvPr/>
        </p:nvSpPr>
        <p:spPr>
          <a:xfrm>
            <a:off x="3962400" y="7848600"/>
            <a:ext cx="2438320" cy="923330"/>
          </a:xfrm>
          <a:prstGeom prst="rect">
            <a:avLst/>
          </a:prstGeom>
        </p:spPr>
        <p:txBody>
          <a:bodyPr wrap="square">
            <a:spAutoFit/>
          </a:bodyPr>
          <a:lstStyle/>
          <a:p>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Times New Roman" pitchFamily="18" charset="0"/>
              </a:rPr>
              <a:t>TELLER</a:t>
            </a:r>
            <a:endParaRPr lang="en-US" sz="5400" dirty="0"/>
          </a:p>
        </p:txBody>
      </p:sp>
      <p:pic>
        <p:nvPicPr>
          <p:cNvPr id="1026" name="Picture 2"/>
          <p:cNvPicPr>
            <a:picLocks noChangeAspect="1" noChangeArrowheads="1"/>
          </p:cNvPicPr>
          <p:nvPr/>
        </p:nvPicPr>
        <p:blipFill>
          <a:blip r:embed="rId2" cstate="print"/>
          <a:srcRect/>
          <a:stretch>
            <a:fillRect/>
          </a:stretch>
        </p:blipFill>
        <p:spPr bwMode="auto">
          <a:xfrm>
            <a:off x="1828800" y="1143000"/>
            <a:ext cx="2889250" cy="2933361"/>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1905000" y="1219200"/>
            <a:ext cx="2851150" cy="3065640"/>
          </a:xfrm>
          <a:prstGeom prst="rect">
            <a:avLst/>
          </a:prstGeom>
          <a:noFill/>
          <a:ln w="9525">
            <a:noFill/>
            <a:miter lim="800000"/>
            <a:headEnd/>
            <a:tailEnd/>
          </a:ln>
        </p:spPr>
      </p:pic>
      <p:sp>
        <p:nvSpPr>
          <p:cNvPr id="2052" name="Rectangle 4"/>
          <p:cNvSpPr>
            <a:spLocks noChangeArrowheads="1"/>
          </p:cNvSpPr>
          <p:nvPr/>
        </p:nvSpPr>
        <p:spPr bwMode="auto">
          <a:xfrm>
            <a:off x="0" y="4419600"/>
            <a:ext cx="68580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My job at Jacket Junction Financial Center was a teller during first shift. My duties consisted of making withdrawals and deposits for customers. Because I was a teller for all year I helped new tellers coming in during second semester learn how to do their job as a teller. I learned how a bank was operated. This class was not all work we also had a lot of fun too. In this class I learned what to look for in buying and selling a house, how investing works, how loans and interest rates work, and how to work with other, customers and coworkers. I’m glad I took this class my senior year because I learned a lot of helpful things that I will use in life after High School. </a:t>
            </a:r>
            <a:endParaRPr kumimoji="0" lang="en-US" b="0"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5" name="Rectangle 4"/>
          <p:cNvSpPr/>
          <p:nvPr/>
        </p:nvSpPr>
        <p:spPr>
          <a:xfrm>
            <a:off x="3962400" y="7772400"/>
            <a:ext cx="2411238" cy="923330"/>
          </a:xfrm>
          <a:prstGeom prst="rect">
            <a:avLst/>
          </a:prstGeom>
        </p:spPr>
        <p:txBody>
          <a:bodyPr wrap="none">
            <a:spAutoFit/>
          </a:bodyPr>
          <a:lstStyle/>
          <a:p>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Times New Roman" pitchFamily="18" charset="0"/>
              </a:rPr>
              <a:t>TELLER</a:t>
            </a:r>
            <a:endParaRPr lang="en-US" sz="5400" dirty="0"/>
          </a:p>
        </p:txBody>
      </p:sp>
      <p:sp>
        <p:nvSpPr>
          <p:cNvPr id="6" name="Rectangle 5"/>
          <p:cNvSpPr/>
          <p:nvPr/>
        </p:nvSpPr>
        <p:spPr>
          <a:xfrm>
            <a:off x="1143000" y="152400"/>
            <a:ext cx="4693336" cy="923330"/>
          </a:xfrm>
          <a:prstGeom prst="rect">
            <a:avLst/>
          </a:prstGeom>
        </p:spPr>
        <p:txBody>
          <a:bodyPr wrap="none">
            <a:spAutoFit/>
          </a:bodyPr>
          <a:lstStyle/>
          <a:p>
            <a:r>
              <a:rPr lang="en-US" sz="5400" b="1"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Times New Roman" pitchFamily="18" charset="0"/>
              </a:rPr>
              <a:t>Tyileore</a:t>
            </a: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Times New Roman" pitchFamily="18" charset="0"/>
              </a:rPr>
              <a:t> Mask</a:t>
            </a:r>
            <a:endParaRPr lang="en-US" sz="5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DCIM\102KZ915\102_0955.JPG"/>
          <p:cNvPicPr>
            <a:picLocks noChangeAspect="1" noChangeArrowheads="1"/>
          </p:cNvPicPr>
          <p:nvPr/>
        </p:nvPicPr>
        <p:blipFill>
          <a:blip r:embed="rId2" cstate="print"/>
          <a:srcRect/>
          <a:stretch>
            <a:fillRect/>
          </a:stretch>
        </p:blipFill>
        <p:spPr bwMode="auto">
          <a:xfrm>
            <a:off x="1524000" y="1447800"/>
            <a:ext cx="3505200" cy="2628900"/>
          </a:xfrm>
          <a:prstGeom prst="rect">
            <a:avLst/>
          </a:prstGeom>
          <a:noFill/>
        </p:spPr>
      </p:pic>
      <p:sp>
        <p:nvSpPr>
          <p:cNvPr id="3075" name="Rectangle 3"/>
          <p:cNvSpPr>
            <a:spLocks noChangeArrowheads="1"/>
          </p:cNvSpPr>
          <p:nvPr/>
        </p:nvSpPr>
        <p:spPr bwMode="auto">
          <a:xfrm>
            <a:off x="0" y="4114800"/>
            <a:ext cx="67056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Taking the banking and finance course I’ve learned very helpful things I can use in real life. Such as how to keep track of withdraws and deposits, how to track the rates on loans and how to rebalance the interest rates on loans. In the bank my job was a teller, I counted out $50.00 from my bag daily and help customers make withdraws and deposits. I am a junior and I plan to take this course next year. I learned so much more than just one sole job as a teller and would recommend the class to anyone who would want to not only get banking experience but real life hands on experience that’s going to stick with you after school. </a:t>
            </a:r>
            <a:endParaRPr kumimoji="0" lang="en-US" b="0" i="0" u="none" strike="noStrike" cap="none" normalizeH="0" baseline="0" dirty="0" smtClean="0">
              <a:ln>
                <a:noFill/>
              </a:ln>
              <a:solidFill>
                <a:schemeClr val="tx1"/>
              </a:solidFill>
              <a:effectLst/>
              <a:latin typeface="Century Gothic"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r>
            <a:br>
              <a:rPr kumimoji="0" lang="en-US" sz="1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br>
            <a:endParaRPr kumimoji="0" lang="en-US" sz="4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3733800" y="7467600"/>
            <a:ext cx="2411238" cy="923330"/>
          </a:xfrm>
          <a:prstGeom prst="rect">
            <a:avLst/>
          </a:prstGeom>
        </p:spPr>
        <p:txBody>
          <a:bodyPr wrap="none">
            <a:spAutoFit/>
          </a:bodyPr>
          <a:lstStyle/>
          <a:p>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Times New Roman" pitchFamily="18" charset="0"/>
              </a:rPr>
              <a:t>TELLER</a:t>
            </a:r>
            <a:endParaRPr lang="en-US" sz="5400" dirty="0"/>
          </a:p>
        </p:txBody>
      </p:sp>
      <p:sp>
        <p:nvSpPr>
          <p:cNvPr id="5" name="Rectangle 4"/>
          <p:cNvSpPr/>
          <p:nvPr/>
        </p:nvSpPr>
        <p:spPr>
          <a:xfrm>
            <a:off x="1524000" y="228600"/>
            <a:ext cx="3538982" cy="923330"/>
          </a:xfrm>
          <a:prstGeom prst="rect">
            <a:avLst/>
          </a:prstGeom>
        </p:spPr>
        <p:txBody>
          <a:bodyPr wrap="none">
            <a:spAutoFit/>
          </a:bodyPr>
          <a:lstStyle/>
          <a:p>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Times New Roman" pitchFamily="18" charset="0"/>
              </a:rPr>
              <a:t>Tim Taylor</a:t>
            </a:r>
            <a:endParaRPr lang="en-US" sz="5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0" y="2209800"/>
            <a:ext cx="6629400"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The number of loans with the Jacket Junction Financial Center during this school year is 11 for a total of $1,105.00. To date, 8 loans have been paid leaving an outstanding balance of $28.71 for the year. The remaining loans will be collected before the end of the school year. We would also like to say thank you to everyone in the bank for another wonderful year. </a:t>
            </a:r>
            <a:endParaRPr kumimoji="0" lang="en-US" sz="2800" b="0" i="0" u="none" strike="noStrike" cap="none" normalizeH="0" baseline="0" dirty="0" smtClean="0">
              <a:ln>
                <a:noFill/>
              </a:ln>
              <a:solidFill>
                <a:schemeClr val="tx1"/>
              </a:solidFill>
              <a:effectLst/>
              <a:latin typeface="Century Gothic" pitchFamily="34" charset="0"/>
              <a:cs typeface="Arial" pitchFamily="34" charset="0"/>
            </a:endParaRPr>
          </a:p>
          <a:p>
            <a:pPr marL="0" marR="0" lvl="0" indent="457200" algn="r"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endParaRPr>
          </a:p>
          <a:p>
            <a:pPr marL="0" marR="0" lvl="0" indent="457200" algn="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Vice President &amp; Loan Officer </a:t>
            </a:r>
            <a:endParaRPr kumimoji="0" lang="en-US" sz="2800" b="0" i="0" u="none" strike="noStrike" cap="none" normalizeH="0" baseline="0" dirty="0" smtClean="0">
              <a:ln>
                <a:noFill/>
              </a:ln>
              <a:solidFill>
                <a:schemeClr val="tx1"/>
              </a:solidFill>
              <a:effectLst/>
              <a:latin typeface="Century Gothic" pitchFamily="34" charset="0"/>
              <a:cs typeface="Arial" pitchFamily="34" charset="0"/>
            </a:endParaRPr>
          </a:p>
          <a:p>
            <a:pPr marL="0" marR="0" lvl="0" indent="457200" algn="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Amber Lundy</a:t>
            </a:r>
            <a:endParaRPr kumimoji="0" lang="en-US" sz="2800" b="0"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3" name="Rectangle 2"/>
          <p:cNvSpPr/>
          <p:nvPr/>
        </p:nvSpPr>
        <p:spPr>
          <a:xfrm>
            <a:off x="0" y="0"/>
            <a:ext cx="6858000" cy="2308324"/>
          </a:xfrm>
          <a:prstGeom prst="rect">
            <a:avLst/>
          </a:prstGeom>
        </p:spPr>
        <p:txBody>
          <a:bodyPr wrap="square">
            <a:spAutoFit/>
          </a:bodyPr>
          <a:lstStyle/>
          <a:p>
            <a:pPr lvl="0" indent="457200" algn="ctr" fontAlgn="base">
              <a:spcBef>
                <a:spcPct val="0"/>
              </a:spcBef>
              <a:spcAft>
                <a:spcPct val="0"/>
              </a:spcAft>
            </a:pPr>
            <a:r>
              <a:rPr lang="en-US" sz="7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ea typeface="Calibri" pitchFamily="34" charset="0"/>
                <a:cs typeface="Times New Roman" pitchFamily="18" charset="0"/>
              </a:rPr>
              <a:t>2011-2012 </a:t>
            </a:r>
            <a:endParaRPr lang="en-US" sz="7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pitchFamily="34" charset="0"/>
              <a:cs typeface="Arial" pitchFamily="34" charset="0"/>
            </a:endParaRPr>
          </a:p>
          <a:p>
            <a:pPr lvl="0" indent="457200" algn="ctr" eaLnBrk="0" fontAlgn="base" hangingPunct="0">
              <a:spcBef>
                <a:spcPct val="0"/>
              </a:spcBef>
              <a:spcAft>
                <a:spcPct val="0"/>
              </a:spcAft>
            </a:pPr>
            <a:r>
              <a:rPr lang="en-US" sz="7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ea typeface="Calibri" pitchFamily="34" charset="0"/>
                <a:cs typeface="Times New Roman" pitchFamily="18" charset="0"/>
              </a:rPr>
              <a:t>Loan Report </a:t>
            </a:r>
            <a:endParaRPr lang="en-US" sz="7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2_0986.JPG"/>
          <p:cNvPicPr/>
          <p:nvPr/>
        </p:nvPicPr>
        <p:blipFill>
          <a:blip r:embed="rId2" cstate="print"/>
          <a:stretch>
            <a:fillRect/>
          </a:stretch>
        </p:blipFill>
        <p:spPr>
          <a:xfrm rot="20565173">
            <a:off x="2201241" y="507369"/>
            <a:ext cx="1708785" cy="2257447"/>
          </a:xfrm>
          <a:prstGeom prst="rect">
            <a:avLst/>
          </a:prstGeom>
        </p:spPr>
      </p:pic>
      <p:pic>
        <p:nvPicPr>
          <p:cNvPr id="3" name="Picture 2" descr="102_0971.JPG"/>
          <p:cNvPicPr/>
          <p:nvPr/>
        </p:nvPicPr>
        <p:blipFill>
          <a:blip r:embed="rId3" cstate="print"/>
          <a:stretch>
            <a:fillRect/>
          </a:stretch>
        </p:blipFill>
        <p:spPr>
          <a:xfrm rot="903319">
            <a:off x="4084770" y="5913354"/>
            <a:ext cx="2212405" cy="2994704"/>
          </a:xfrm>
          <a:prstGeom prst="rect">
            <a:avLst/>
          </a:prstGeom>
        </p:spPr>
      </p:pic>
      <p:pic>
        <p:nvPicPr>
          <p:cNvPr id="4" name="Picture 3" descr="102_0972.JPG"/>
          <p:cNvPicPr/>
          <p:nvPr/>
        </p:nvPicPr>
        <p:blipFill>
          <a:blip r:embed="rId4" cstate="print"/>
          <a:stretch>
            <a:fillRect/>
          </a:stretch>
        </p:blipFill>
        <p:spPr>
          <a:xfrm>
            <a:off x="2057400" y="3048001"/>
            <a:ext cx="4439964" cy="2362200"/>
          </a:xfrm>
          <a:prstGeom prst="rect">
            <a:avLst/>
          </a:prstGeom>
        </p:spPr>
      </p:pic>
      <p:pic>
        <p:nvPicPr>
          <p:cNvPr id="5" name="Picture 4" descr="102_0960.JPG"/>
          <p:cNvPicPr/>
          <p:nvPr/>
        </p:nvPicPr>
        <p:blipFill>
          <a:blip r:embed="rId5" cstate="print"/>
          <a:stretch>
            <a:fillRect/>
          </a:stretch>
        </p:blipFill>
        <p:spPr>
          <a:xfrm rot="493535">
            <a:off x="297830" y="5614949"/>
            <a:ext cx="3024023" cy="2250419"/>
          </a:xfrm>
          <a:prstGeom prst="rect">
            <a:avLst/>
          </a:prstGeom>
        </p:spPr>
      </p:pic>
      <p:pic>
        <p:nvPicPr>
          <p:cNvPr id="5121" name="Picture 1" descr="H:\DCIM\102KZ915\102_0974.JPG"/>
          <p:cNvPicPr>
            <a:picLocks noChangeAspect="1" noChangeArrowheads="1"/>
          </p:cNvPicPr>
          <p:nvPr/>
        </p:nvPicPr>
        <p:blipFill>
          <a:blip r:embed="rId6" cstate="print"/>
          <a:srcRect/>
          <a:stretch>
            <a:fillRect/>
          </a:stretch>
        </p:blipFill>
        <p:spPr bwMode="auto">
          <a:xfrm>
            <a:off x="4343400" y="304800"/>
            <a:ext cx="2362200" cy="2286000"/>
          </a:xfrm>
          <a:prstGeom prst="rect">
            <a:avLst/>
          </a:prstGeom>
          <a:noFill/>
        </p:spPr>
      </p:pic>
      <p:pic>
        <p:nvPicPr>
          <p:cNvPr id="5122" name="Picture 2"/>
          <p:cNvPicPr>
            <a:picLocks noChangeAspect="1" noChangeArrowheads="1"/>
          </p:cNvPicPr>
          <p:nvPr/>
        </p:nvPicPr>
        <p:blipFill>
          <a:blip r:embed="rId7" cstate="print"/>
          <a:srcRect/>
          <a:stretch>
            <a:fillRect/>
          </a:stretch>
        </p:blipFill>
        <p:spPr bwMode="auto">
          <a:xfrm>
            <a:off x="228600" y="152400"/>
            <a:ext cx="1463040" cy="48768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0"/>
            <a:ext cx="6477000" cy="2554545"/>
          </a:xfrm>
          <a:prstGeom prst="rect">
            <a:avLst/>
          </a:prstGeom>
          <a:noFill/>
        </p:spPr>
        <p:txBody>
          <a:bodyPr wrap="square" rtlCol="0">
            <a:spAutoFit/>
          </a:bodyPr>
          <a:lstStyle/>
          <a:p>
            <a:r>
              <a:rPr lang="en-US" sz="8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Mission 			Statement</a:t>
            </a:r>
            <a:endParaRPr lang="en-US" sz="8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6" name="TextBox 5"/>
          <p:cNvSpPr txBox="1"/>
          <p:nvPr/>
        </p:nvSpPr>
        <p:spPr>
          <a:xfrm>
            <a:off x="304800" y="2438400"/>
            <a:ext cx="6553200" cy="5632311"/>
          </a:xfrm>
          <a:prstGeom prst="rect">
            <a:avLst/>
          </a:prstGeom>
          <a:noFill/>
        </p:spPr>
        <p:txBody>
          <a:bodyPr wrap="square" rtlCol="0">
            <a:spAutoFit/>
          </a:bodyPr>
          <a:lstStyle/>
          <a:p>
            <a:r>
              <a:rPr lang="en-US" sz="3000" dirty="0"/>
              <a:t>The mission of the Jacket Junction Financial Center is to operate a school bank that delivers high quality financial relationships. We are sales and market driven, emphasizing outstanding service performance in all markets. Every Jacket Junction employee is personally involved in serving the needs of our customers, while sharing a vision </a:t>
            </a:r>
            <a:r>
              <a:rPr lang="en-US" sz="3000" dirty="0" smtClean="0"/>
              <a:t>that quality </a:t>
            </a:r>
            <a:r>
              <a:rPr lang="en-US" sz="3000" dirty="0"/>
              <a:t>people make </a:t>
            </a:r>
            <a:r>
              <a:rPr lang="en-US" sz="3000" dirty="0" smtClean="0"/>
              <a:t>a difference</a:t>
            </a:r>
            <a:r>
              <a:rPr lang="en-US" sz="3000" dirty="0"/>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304800"/>
            <a:ext cx="6248400" cy="1754326"/>
          </a:xfrm>
          <a:prstGeom prst="rect">
            <a:avLst/>
          </a:prstGeom>
          <a:noFill/>
        </p:spPr>
        <p:txBody>
          <a:bodyPr wrap="squar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Bank Positions </a:t>
            </a:r>
          </a:p>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2011-2012</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TextBox 4"/>
          <p:cNvSpPr txBox="1"/>
          <p:nvPr/>
        </p:nvSpPr>
        <p:spPr>
          <a:xfrm>
            <a:off x="0" y="2743200"/>
            <a:ext cx="6858000" cy="1077218"/>
          </a:xfrm>
          <a:prstGeom prst="rect">
            <a:avLst/>
          </a:prstGeom>
          <a:noFill/>
        </p:spPr>
        <p:txBody>
          <a:bodyPr wrap="square" rtlCol="0">
            <a:spAutoFit/>
          </a:bodyPr>
          <a:lstStyle/>
          <a:p>
            <a:r>
              <a:rPr lang="en-US" sz="3200" b="1" spc="-150" dirty="0" smtClean="0">
                <a:solidFill>
                  <a:srgbClr val="0070C0"/>
                </a:solidFill>
                <a:latin typeface="Century Gothic" pitchFamily="34" charset="0"/>
              </a:rPr>
              <a:t>President : </a:t>
            </a:r>
            <a:r>
              <a:rPr lang="en-US" sz="3200" b="1" dirty="0" smtClean="0">
                <a:solidFill>
                  <a:srgbClr val="0070C0"/>
                </a:solidFill>
                <a:latin typeface="Century Gothic" pitchFamily="34" charset="0"/>
              </a:rPr>
              <a:t>Jennifer</a:t>
            </a:r>
            <a:r>
              <a:rPr lang="en-US" sz="3200" b="1" spc="-150" dirty="0" smtClean="0">
                <a:solidFill>
                  <a:srgbClr val="0070C0"/>
                </a:solidFill>
                <a:latin typeface="Century Gothic" pitchFamily="34" charset="0"/>
              </a:rPr>
              <a:t> </a:t>
            </a:r>
            <a:r>
              <a:rPr lang="en-US" sz="3200" b="1" dirty="0" smtClean="0">
                <a:solidFill>
                  <a:srgbClr val="0070C0"/>
                </a:solidFill>
                <a:latin typeface="Century Gothic" pitchFamily="34" charset="0"/>
              </a:rPr>
              <a:t>Little </a:t>
            </a:r>
          </a:p>
          <a:p>
            <a:r>
              <a:rPr lang="en-US" sz="3200" b="1" spc="-150" dirty="0" smtClean="0">
                <a:solidFill>
                  <a:srgbClr val="0070C0"/>
                </a:solidFill>
                <a:latin typeface="Century Gothic" pitchFamily="34" charset="0"/>
              </a:rPr>
              <a:t>VP &amp; Loan Manager : </a:t>
            </a:r>
            <a:r>
              <a:rPr lang="en-US" sz="3200" b="1" dirty="0" smtClean="0">
                <a:solidFill>
                  <a:srgbClr val="0070C0"/>
                </a:solidFill>
                <a:latin typeface="Century Gothic" pitchFamily="34" charset="0"/>
              </a:rPr>
              <a:t>Amber Lundy</a:t>
            </a:r>
            <a:endParaRPr lang="en-US" sz="3200" b="1" dirty="0">
              <a:solidFill>
                <a:srgbClr val="0070C0"/>
              </a:solidFill>
              <a:latin typeface="Century Gothic" pitchFamily="34" charset="0"/>
            </a:endParaRPr>
          </a:p>
        </p:txBody>
      </p:sp>
      <p:sp>
        <p:nvSpPr>
          <p:cNvPr id="6" name="TextBox 5"/>
          <p:cNvSpPr txBox="1"/>
          <p:nvPr/>
        </p:nvSpPr>
        <p:spPr>
          <a:xfrm>
            <a:off x="533400" y="3962400"/>
            <a:ext cx="5257800" cy="1477328"/>
          </a:xfrm>
          <a:prstGeom prst="rect">
            <a:avLst/>
          </a:prstGeom>
          <a:noFill/>
        </p:spPr>
        <p:txBody>
          <a:bodyPr wrap="square" rtlCol="0">
            <a:spAutoFit/>
          </a:bodyPr>
          <a:lstStyle/>
          <a:p>
            <a:r>
              <a:rPr lang="en-US" u="sng" dirty="0" smtClean="0">
                <a:solidFill>
                  <a:srgbClr val="0070C0"/>
                </a:solidFill>
                <a:latin typeface="Century Gothic" pitchFamily="34" charset="0"/>
              </a:rPr>
              <a:t>Teller Supervisors</a:t>
            </a:r>
          </a:p>
          <a:p>
            <a:endParaRPr lang="en-US" u="sng" dirty="0">
              <a:solidFill>
                <a:srgbClr val="0070C0"/>
              </a:solidFill>
              <a:latin typeface="Century Gothic" pitchFamily="34" charset="0"/>
            </a:endParaRPr>
          </a:p>
          <a:p>
            <a:r>
              <a:rPr lang="en-US" u="sng" dirty="0" smtClean="0">
                <a:solidFill>
                  <a:srgbClr val="0070C0"/>
                </a:solidFill>
                <a:latin typeface="Century Gothic" pitchFamily="34" charset="0"/>
              </a:rPr>
              <a:t>First Shift</a:t>
            </a:r>
            <a:r>
              <a:rPr lang="en-US" dirty="0" smtClean="0">
                <a:solidFill>
                  <a:srgbClr val="0070C0"/>
                </a:solidFill>
                <a:latin typeface="Century Gothic" pitchFamily="34" charset="0"/>
              </a:rPr>
              <a:t>			</a:t>
            </a:r>
            <a:r>
              <a:rPr lang="en-US" u="sng" dirty="0" smtClean="0">
                <a:solidFill>
                  <a:srgbClr val="0070C0"/>
                </a:solidFill>
                <a:latin typeface="Century Gothic" pitchFamily="34" charset="0"/>
              </a:rPr>
              <a:t>Second Shift</a:t>
            </a:r>
          </a:p>
          <a:p>
            <a:r>
              <a:rPr lang="en-US" dirty="0" err="1" smtClean="0">
                <a:solidFill>
                  <a:srgbClr val="0070C0"/>
                </a:solidFill>
                <a:latin typeface="Century Gothic" pitchFamily="34" charset="0"/>
              </a:rPr>
              <a:t>Mikayla</a:t>
            </a:r>
            <a:r>
              <a:rPr lang="en-US" dirty="0" smtClean="0">
                <a:solidFill>
                  <a:srgbClr val="0070C0"/>
                </a:solidFill>
                <a:latin typeface="Century Gothic" pitchFamily="34" charset="0"/>
              </a:rPr>
              <a:t> </a:t>
            </a:r>
            <a:r>
              <a:rPr lang="en-US" dirty="0" err="1" smtClean="0">
                <a:solidFill>
                  <a:srgbClr val="0070C0"/>
                </a:solidFill>
                <a:latin typeface="Century Gothic" pitchFamily="34" charset="0"/>
              </a:rPr>
              <a:t>Pilant</a:t>
            </a:r>
            <a:r>
              <a:rPr lang="en-US" dirty="0" smtClean="0">
                <a:solidFill>
                  <a:srgbClr val="0070C0"/>
                </a:solidFill>
                <a:latin typeface="Century Gothic" pitchFamily="34" charset="0"/>
              </a:rPr>
              <a:t>		Kelsey </a:t>
            </a:r>
            <a:r>
              <a:rPr lang="en-US" dirty="0" err="1" smtClean="0">
                <a:solidFill>
                  <a:srgbClr val="0070C0"/>
                </a:solidFill>
                <a:latin typeface="Century Gothic" pitchFamily="34" charset="0"/>
              </a:rPr>
              <a:t>Doublin</a:t>
            </a:r>
            <a:endParaRPr lang="en-US" dirty="0" smtClean="0">
              <a:solidFill>
                <a:srgbClr val="0070C0"/>
              </a:solidFill>
              <a:latin typeface="Century Gothic" pitchFamily="34" charset="0"/>
            </a:endParaRPr>
          </a:p>
          <a:p>
            <a:r>
              <a:rPr lang="en-US" dirty="0" smtClean="0">
                <a:solidFill>
                  <a:srgbClr val="0070C0"/>
                </a:solidFill>
                <a:latin typeface="Century Gothic" pitchFamily="34" charset="0"/>
              </a:rPr>
              <a:t>Jae Carroll		</a:t>
            </a:r>
            <a:endParaRPr lang="en-US" dirty="0">
              <a:solidFill>
                <a:srgbClr val="0070C0"/>
              </a:solidFill>
              <a:latin typeface="Century Gothic" pitchFamily="34" charset="0"/>
            </a:endParaRPr>
          </a:p>
        </p:txBody>
      </p:sp>
      <p:sp>
        <p:nvSpPr>
          <p:cNvPr id="7" name="TextBox 6"/>
          <p:cNvSpPr txBox="1"/>
          <p:nvPr/>
        </p:nvSpPr>
        <p:spPr>
          <a:xfrm>
            <a:off x="533400" y="5943600"/>
            <a:ext cx="4343400" cy="1200329"/>
          </a:xfrm>
          <a:prstGeom prst="rect">
            <a:avLst/>
          </a:prstGeom>
          <a:noFill/>
        </p:spPr>
        <p:txBody>
          <a:bodyPr wrap="square" rtlCol="0">
            <a:spAutoFit/>
          </a:bodyPr>
          <a:lstStyle/>
          <a:p>
            <a:r>
              <a:rPr lang="en-US" u="sng" dirty="0" smtClean="0">
                <a:solidFill>
                  <a:srgbClr val="0070C0"/>
                </a:solidFill>
                <a:latin typeface="Century Gothic" pitchFamily="34" charset="0"/>
              </a:rPr>
              <a:t>Tellers</a:t>
            </a:r>
          </a:p>
          <a:p>
            <a:endParaRPr lang="en-US" u="sng" dirty="0">
              <a:solidFill>
                <a:srgbClr val="0070C0"/>
              </a:solidFill>
              <a:latin typeface="Century Gothic" pitchFamily="34" charset="0"/>
            </a:endParaRPr>
          </a:p>
          <a:p>
            <a:r>
              <a:rPr lang="en-US" u="sng" dirty="0" smtClean="0">
                <a:solidFill>
                  <a:srgbClr val="0070C0"/>
                </a:solidFill>
                <a:latin typeface="Century Gothic" pitchFamily="34" charset="0"/>
              </a:rPr>
              <a:t>First Shift	</a:t>
            </a:r>
            <a:r>
              <a:rPr lang="en-US" dirty="0" smtClean="0">
                <a:solidFill>
                  <a:srgbClr val="0070C0"/>
                </a:solidFill>
                <a:latin typeface="Century Gothic" pitchFamily="34" charset="0"/>
              </a:rPr>
              <a:t>		</a:t>
            </a:r>
            <a:r>
              <a:rPr lang="en-US" u="sng" dirty="0" smtClean="0">
                <a:solidFill>
                  <a:srgbClr val="0070C0"/>
                </a:solidFill>
                <a:latin typeface="Century Gothic" pitchFamily="34" charset="0"/>
              </a:rPr>
              <a:t>Second Shift</a:t>
            </a:r>
          </a:p>
          <a:p>
            <a:endParaRPr lang="en-US" u="sng" dirty="0"/>
          </a:p>
        </p:txBody>
      </p:sp>
      <p:sp>
        <p:nvSpPr>
          <p:cNvPr id="7169" name="Rectangle 1"/>
          <p:cNvSpPr>
            <a:spLocks noChangeArrowheads="1"/>
          </p:cNvSpPr>
          <p:nvPr/>
        </p:nvSpPr>
        <p:spPr bwMode="auto">
          <a:xfrm>
            <a:off x="533400" y="6781800"/>
            <a:ext cx="1877437"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Jae Carroll</a:t>
            </a:r>
            <a:endParaRPr kumimoji="0" lang="en-US" b="0" i="0" u="none" strike="noStrike" cap="none" normalizeH="0" baseline="0" dirty="0" smtClean="0">
              <a:ln>
                <a:noFill/>
              </a:ln>
              <a:solidFill>
                <a:srgbClr val="0070C0"/>
              </a:solidFill>
              <a:effectLst/>
              <a:latin typeface="Century Gothic"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Olivia Johnston</a:t>
            </a:r>
            <a:endParaRPr kumimoji="0" lang="en-US" b="0" i="0" u="none" strike="noStrike" cap="none" normalizeH="0" baseline="0" dirty="0" smtClean="0">
              <a:ln>
                <a:noFill/>
              </a:ln>
              <a:solidFill>
                <a:srgbClr val="0070C0"/>
              </a:solidFill>
              <a:effectLst/>
              <a:latin typeface="Century Gothic"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err="1" smtClean="0">
                <a:ln>
                  <a:noFill/>
                </a:ln>
                <a:solidFill>
                  <a:srgbClr val="0070C0"/>
                </a:solidFill>
                <a:effectLst/>
                <a:latin typeface="Century Gothic" pitchFamily="34" charset="0"/>
                <a:ea typeface="Calibri" pitchFamily="34" charset="0"/>
                <a:cs typeface="Times New Roman" pitchFamily="18" charset="0"/>
              </a:rPr>
              <a:t>Tyileore</a:t>
            </a:r>
            <a:r>
              <a:rPr kumimoji="0" lang="en-US" b="0" i="0" u="none"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 Mask</a:t>
            </a:r>
            <a:endParaRPr kumimoji="0" lang="en-US" b="0" i="0" u="none" strike="noStrike" cap="none" normalizeH="0" baseline="0" dirty="0" smtClean="0">
              <a:ln>
                <a:noFill/>
              </a:ln>
              <a:solidFill>
                <a:srgbClr val="0070C0"/>
              </a:solidFill>
              <a:effectLst/>
              <a:latin typeface="Century Gothic"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Tim Taylor </a:t>
            </a:r>
            <a:endParaRPr kumimoji="0" lang="en-US" b="0" i="0" u="none" strike="noStrike" cap="none" normalizeH="0" baseline="0" dirty="0" smtClean="0">
              <a:ln>
                <a:noFill/>
              </a:ln>
              <a:solidFill>
                <a:srgbClr val="0070C0"/>
              </a:solidFill>
              <a:effectLst/>
              <a:latin typeface="Century Gothic" pitchFamily="34" charset="0"/>
              <a:cs typeface="Arial" pitchFamily="34" charset="0"/>
            </a:endParaRPr>
          </a:p>
        </p:txBody>
      </p:sp>
      <p:sp>
        <p:nvSpPr>
          <p:cNvPr id="9" name="TextBox 8"/>
          <p:cNvSpPr txBox="1"/>
          <p:nvPr/>
        </p:nvSpPr>
        <p:spPr>
          <a:xfrm>
            <a:off x="3200400" y="6781800"/>
            <a:ext cx="2819400" cy="1477328"/>
          </a:xfrm>
          <a:prstGeom prst="rect">
            <a:avLst/>
          </a:prstGeom>
          <a:noFill/>
        </p:spPr>
        <p:txBody>
          <a:bodyPr wrap="square" rtlCol="0">
            <a:spAutoFit/>
          </a:bodyPr>
          <a:lstStyle/>
          <a:p>
            <a:pPr lvl="0" fontAlgn="base">
              <a:spcBef>
                <a:spcPct val="0"/>
              </a:spcBef>
              <a:spcAft>
                <a:spcPct val="0"/>
              </a:spcAft>
            </a:pPr>
            <a:r>
              <a:rPr kumimoji="0" lang="en-US" b="0" i="0" u="none" strike="noStrike" cap="none" normalizeH="0" baseline="0" dirty="0" err="1" smtClean="0">
                <a:ln>
                  <a:noFill/>
                </a:ln>
                <a:solidFill>
                  <a:srgbClr val="0070C0"/>
                </a:solidFill>
                <a:effectLst/>
                <a:latin typeface="Century Gothic" pitchFamily="34" charset="0"/>
                <a:ea typeface="Calibri" pitchFamily="34" charset="0"/>
                <a:cs typeface="Times New Roman" pitchFamily="18" charset="0"/>
              </a:rPr>
              <a:t>Jannice</a:t>
            </a:r>
            <a:r>
              <a:rPr kumimoji="0" lang="en-US" b="0" i="0" u="none"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 Bohannon</a:t>
            </a:r>
            <a:endParaRPr kumimoji="0" lang="en-US" sz="600" b="0" i="0" u="none" strike="noStrike" cap="none" normalizeH="0" baseline="0" dirty="0" smtClean="0">
              <a:ln>
                <a:noFill/>
              </a:ln>
              <a:solidFill>
                <a:srgbClr val="0070C0"/>
              </a:solidFill>
              <a:effectLst/>
              <a:latin typeface="Century Gothic" pitchFamily="34" charset="0"/>
              <a:cs typeface="Arial" pitchFamily="34" charset="0"/>
            </a:endParaRPr>
          </a:p>
          <a:p>
            <a:pPr lvl="0" eaLnBrk="0" fontAlgn="base" hangingPunct="0">
              <a:spcBef>
                <a:spcPct val="0"/>
              </a:spcBef>
              <a:spcAft>
                <a:spcPct val="0"/>
              </a:spcAft>
            </a:pPr>
            <a:r>
              <a:rPr kumimoji="0" lang="en-US" b="0" i="0" u="none" strike="noStrike" cap="none" normalizeH="0" baseline="0" dirty="0" err="1" smtClean="0">
                <a:ln>
                  <a:noFill/>
                </a:ln>
                <a:solidFill>
                  <a:srgbClr val="0070C0"/>
                </a:solidFill>
                <a:effectLst/>
                <a:latin typeface="Century Gothic" pitchFamily="34" charset="0"/>
                <a:ea typeface="Calibri" pitchFamily="34" charset="0"/>
                <a:cs typeface="Times New Roman" pitchFamily="18" charset="0"/>
              </a:rPr>
              <a:t>Makayla</a:t>
            </a:r>
            <a:r>
              <a:rPr kumimoji="0" lang="en-US" b="0" i="0" u="none"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 Capps </a:t>
            </a:r>
            <a:r>
              <a:rPr kumimoji="0" lang="en-US" b="0" i="0" u="none" strike="noStrike" cap="none" normalizeH="0" baseline="0" dirty="0" err="1" smtClean="0">
                <a:ln>
                  <a:noFill/>
                </a:ln>
                <a:solidFill>
                  <a:srgbClr val="0070C0"/>
                </a:solidFill>
                <a:effectLst/>
                <a:latin typeface="Century Gothic" pitchFamily="34" charset="0"/>
                <a:ea typeface="Calibri" pitchFamily="34" charset="0"/>
                <a:cs typeface="Times New Roman" pitchFamily="18" charset="0"/>
              </a:rPr>
              <a:t>Mikayla</a:t>
            </a:r>
            <a:r>
              <a:rPr kumimoji="0" lang="en-US" b="0" i="0" u="none"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 </a:t>
            </a:r>
            <a:r>
              <a:rPr kumimoji="0" lang="en-US" b="0" i="0" u="none" strike="noStrike" cap="none" normalizeH="0" baseline="0" dirty="0" err="1" smtClean="0">
                <a:ln>
                  <a:noFill/>
                </a:ln>
                <a:solidFill>
                  <a:srgbClr val="0070C0"/>
                </a:solidFill>
                <a:effectLst/>
                <a:latin typeface="Century Gothic" pitchFamily="34" charset="0"/>
                <a:ea typeface="Calibri" pitchFamily="34" charset="0"/>
                <a:cs typeface="Times New Roman" pitchFamily="18" charset="0"/>
              </a:rPr>
              <a:t>Pilant</a:t>
            </a:r>
            <a:endParaRPr kumimoji="0" lang="en-US" sz="600" b="0" i="0" u="none" strike="noStrike" cap="none" normalizeH="0" baseline="0" dirty="0" smtClean="0">
              <a:ln>
                <a:noFill/>
              </a:ln>
              <a:solidFill>
                <a:srgbClr val="0070C0"/>
              </a:solidFill>
              <a:effectLst/>
              <a:latin typeface="Century Gothic" pitchFamily="34" charset="0"/>
              <a:cs typeface="Arial" pitchFamily="34" charset="0"/>
            </a:endParaRPr>
          </a:p>
          <a:p>
            <a:pPr lvl="0" eaLnBrk="0" fontAlgn="base" hangingPunct="0">
              <a:spcBef>
                <a:spcPct val="0"/>
              </a:spcBef>
              <a:spcAft>
                <a:spcPct val="0"/>
              </a:spcAft>
            </a:pPr>
            <a:r>
              <a:rPr kumimoji="0" lang="en-US" b="0" i="0" u="none"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Kelsey Sinclair</a:t>
            </a:r>
            <a:endParaRPr kumimoji="0" lang="en-US" sz="600" b="0" i="0" u="none" strike="noStrike" cap="none" normalizeH="0" baseline="0" dirty="0" smtClean="0">
              <a:ln>
                <a:noFill/>
              </a:ln>
              <a:solidFill>
                <a:srgbClr val="0070C0"/>
              </a:solidFill>
              <a:effectLst/>
              <a:latin typeface="Century Gothic" pitchFamily="34" charset="0"/>
              <a:cs typeface="Arial" pitchFamily="34" charset="0"/>
            </a:endParaRPr>
          </a:p>
          <a:p>
            <a:pPr lvl="0" eaLnBrk="0" fontAlgn="base" hangingPunct="0">
              <a:spcBef>
                <a:spcPct val="0"/>
              </a:spcBef>
              <a:spcAft>
                <a:spcPct val="0"/>
              </a:spcAft>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0" y="310813"/>
            <a:ext cx="6858000" cy="88331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1" u="sng"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Operations/Loans Manager</a:t>
            </a:r>
            <a:endParaRPr kumimoji="0" lang="en-US" sz="2800" b="0" i="0" u="none" strike="noStrike" cap="none" normalizeH="0" baseline="0" dirty="0" smtClean="0">
              <a:ln>
                <a:noFill/>
              </a:ln>
              <a:solidFill>
                <a:srgbClr val="0070C0"/>
              </a:solidFill>
              <a:effectLst/>
              <a:latin typeface="Century Gothic"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Amber Lundy </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rgbClr val="0070C0"/>
              </a:solidFill>
              <a:effectLst/>
              <a:latin typeface="Century Gothic"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1" u="sng"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Operations Manager of Business Activities </a:t>
            </a:r>
            <a:endParaRPr kumimoji="0" lang="en-US" sz="2800" b="0" i="0" u="none" strike="noStrike" cap="none" normalizeH="0" baseline="0" dirty="0" smtClean="0">
              <a:ln>
                <a:noFill/>
              </a:ln>
              <a:solidFill>
                <a:srgbClr val="0070C0"/>
              </a:solidFill>
              <a:effectLst/>
              <a:latin typeface="Century Gothic"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Olivia Johnston </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rgbClr val="0070C0"/>
              </a:solidFill>
              <a:effectLst/>
              <a:latin typeface="Century Gothic"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0" u="sng"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Auditor</a:t>
            </a:r>
            <a:endParaRPr kumimoji="0" lang="en-US" sz="2800" b="0" i="0" u="none" strike="noStrike" cap="none" normalizeH="0" baseline="0" dirty="0" smtClean="0">
              <a:ln>
                <a:noFill/>
              </a:ln>
              <a:solidFill>
                <a:srgbClr val="0070C0"/>
              </a:solidFill>
              <a:effectLst/>
              <a:latin typeface="Century Gothic"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Olivia Johnston </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rgbClr val="0070C0"/>
              </a:solidFill>
              <a:effectLst/>
              <a:latin typeface="Century Gothic"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0" u="sng"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VP Marketing </a:t>
            </a:r>
            <a:endParaRPr kumimoji="0" lang="en-US" sz="2800" b="0" i="0" u="none" strike="noStrike" cap="none" normalizeH="0" baseline="0" dirty="0" smtClean="0">
              <a:ln>
                <a:noFill/>
              </a:ln>
              <a:solidFill>
                <a:srgbClr val="0070C0"/>
              </a:solidFill>
              <a:effectLst/>
              <a:latin typeface="Century Gothic"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err="1" smtClean="0">
                <a:ln>
                  <a:noFill/>
                </a:ln>
                <a:solidFill>
                  <a:srgbClr val="0070C0"/>
                </a:solidFill>
                <a:effectLst/>
                <a:latin typeface="Century Gothic" pitchFamily="34" charset="0"/>
                <a:ea typeface="Calibri" pitchFamily="34" charset="0"/>
                <a:cs typeface="Times New Roman" pitchFamily="18" charset="0"/>
              </a:rPr>
              <a:t>Jannice</a:t>
            </a:r>
            <a:r>
              <a:rPr kumimoji="0" lang="en-US" sz="2800" b="0" i="0" u="none"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 Bohannon</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rgbClr val="0070C0"/>
              </a:solidFill>
              <a:effectLst/>
              <a:latin typeface="Century Gothic"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0" u="sng"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VP Advertising </a:t>
            </a:r>
            <a:endParaRPr kumimoji="0" lang="en-US" sz="2800" b="0" i="0" u="none" strike="noStrike" cap="none" normalizeH="0" baseline="0" dirty="0" smtClean="0">
              <a:ln>
                <a:noFill/>
              </a:ln>
              <a:solidFill>
                <a:srgbClr val="0070C0"/>
              </a:solidFill>
              <a:effectLst/>
              <a:latin typeface="Century Gothic"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Jae Carroll </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rgbClr val="0070C0"/>
              </a:solidFill>
              <a:effectLst/>
              <a:latin typeface="Century Gothic"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0" u="sng"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Marketing/Advertising Committee</a:t>
            </a:r>
            <a:endParaRPr kumimoji="0" lang="en-US" sz="2800" b="0" i="0" u="none" strike="noStrike" cap="none" normalizeH="0" baseline="0" dirty="0" smtClean="0">
              <a:ln>
                <a:noFill/>
              </a:ln>
              <a:solidFill>
                <a:srgbClr val="0070C0"/>
              </a:solidFill>
              <a:effectLst/>
              <a:latin typeface="Century Gothic"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err="1" smtClean="0">
                <a:ln>
                  <a:noFill/>
                </a:ln>
                <a:solidFill>
                  <a:srgbClr val="0070C0"/>
                </a:solidFill>
                <a:effectLst/>
                <a:latin typeface="Century Gothic" pitchFamily="34" charset="0"/>
                <a:ea typeface="Calibri" pitchFamily="34" charset="0"/>
                <a:cs typeface="Times New Roman" pitchFamily="18" charset="0"/>
              </a:rPr>
              <a:t>Jannice</a:t>
            </a:r>
            <a:r>
              <a:rPr kumimoji="0" lang="en-US" sz="2800" b="0" i="0" u="none"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 Bohannon</a:t>
            </a:r>
            <a:endParaRPr kumimoji="0" lang="en-US" sz="2800" b="0" i="0" u="none" strike="noStrike" cap="none" normalizeH="0" baseline="0" dirty="0" smtClean="0">
              <a:ln>
                <a:noFill/>
              </a:ln>
              <a:solidFill>
                <a:srgbClr val="0070C0"/>
              </a:solidFill>
              <a:effectLst/>
              <a:latin typeface="Century Gothic"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70C0"/>
                </a:solidFill>
                <a:effectLst/>
                <a:latin typeface="Century Gothic" pitchFamily="34" charset="0"/>
                <a:ea typeface="Calibri" pitchFamily="34" charset="0"/>
                <a:cs typeface="Times New Roman" pitchFamily="18" charset="0"/>
              </a:rPr>
              <a:t>Jae Carroll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r>
            <a:br>
              <a:rPr kumimoji="0" lang="en-US" sz="1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br>
            <a:endParaRPr kumimoji="0" lang="en-US" sz="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9099" y="0"/>
            <a:ext cx="5245347"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Jennifer Little</a:t>
            </a:r>
          </a:p>
        </p:txBody>
      </p:sp>
      <p:pic>
        <p:nvPicPr>
          <p:cNvPr id="3" name="Picture 2" descr="102_0980.JPG"/>
          <p:cNvPicPr/>
          <p:nvPr/>
        </p:nvPicPr>
        <p:blipFill>
          <a:blip r:embed="rId2" cstate="print"/>
          <a:stretch>
            <a:fillRect/>
          </a:stretch>
        </p:blipFill>
        <p:spPr>
          <a:xfrm>
            <a:off x="1905000" y="762000"/>
            <a:ext cx="2590800" cy="1752600"/>
          </a:xfrm>
          <a:prstGeom prst="rect">
            <a:avLst/>
          </a:prstGeom>
        </p:spPr>
      </p:pic>
      <p:sp>
        <p:nvSpPr>
          <p:cNvPr id="9217" name="Rectangle 1"/>
          <p:cNvSpPr>
            <a:spLocks noChangeArrowheads="1"/>
          </p:cNvSpPr>
          <p:nvPr/>
        </p:nvSpPr>
        <p:spPr bwMode="auto">
          <a:xfrm>
            <a:off x="0" y="2514600"/>
            <a:ext cx="685800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lang="en-US" sz="1600" dirty="0">
                <a:latin typeface="Century Gothic" pitchFamily="34" charset="0"/>
                <a:ea typeface="Calibri" pitchFamily="34" charset="0"/>
                <a:cs typeface="Times New Roman" pitchFamily="18" charset="0"/>
              </a:rPr>
              <a:t>A</a:t>
            </a:r>
            <a:r>
              <a:rPr kumimoji="0" lang="en-US" sz="16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s a second </a:t>
            </a:r>
            <a:r>
              <a:rPr kumimoji="0" lang="en-US" sz="16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year, </a:t>
            </a:r>
            <a:r>
              <a:rPr kumimoji="0" lang="en-US" sz="16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student my job in the bank has more responsibilities than those of first year students. In the bank, my job was to oversee the teller supervisors and tellers. At the beginning of the year Amber, Senior VP, and I had to teach everyone else how to operate the bank. We taught them all the paper work needed to make a deposit or withdraw. When the bank was opened I would </a:t>
            </a:r>
            <a:r>
              <a:rPr kumimoji="0" lang="en-US" sz="16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assist first </a:t>
            </a:r>
            <a:r>
              <a:rPr kumimoji="0" lang="en-US" sz="16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shift teller supervisors and tellers with any misunderstandings. While the bank was not opened, as a class we would come together and work on marketing and advertisement projects. By doing this we would try to bring in more customers and business. Bringing everyone together was at times hard. There were a lot of disagreements, but in the end everyone would work together to get things done. As a class we all grew together and became close friends. Mr. Bentele has been one of the best teachers I have ever had. He became not only my favorite teacher, but a good friend that I know I can always depend on. He works so hard to teach us helpful things about the real world. Things like what to look for in buying and selling a house, interest rates, loans, investments, making a resume, helpful hints during an interview, and much more. Without Mr. Bentele I would be scared to graduate and leave High School! This class teaches you so much 	about money and life, all, while having fun! </a:t>
            </a:r>
            <a:endParaRPr kumimoji="0" lang="en-US" sz="1600" b="0"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5" name="Rectangle 4"/>
          <p:cNvSpPr/>
          <p:nvPr/>
        </p:nvSpPr>
        <p:spPr>
          <a:xfrm>
            <a:off x="2590800" y="8001000"/>
            <a:ext cx="4267200" cy="923330"/>
          </a:xfrm>
          <a:prstGeom prst="rect">
            <a:avLst/>
          </a:prstGeom>
        </p:spPr>
        <p:txBody>
          <a:bodyPr wrap="square">
            <a:spAutoFit/>
          </a:bodyPr>
          <a:lstStyle/>
          <a:p>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PRESIDENT</a:t>
            </a:r>
            <a:endParaRPr lang="en-US" sz="5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0"/>
            <a:ext cx="5086650"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Amber Lundy</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3" name="Picture 2" descr="102_0983.JPG"/>
          <p:cNvPicPr/>
          <p:nvPr/>
        </p:nvPicPr>
        <p:blipFill>
          <a:blip r:embed="rId2" cstate="print"/>
          <a:stretch>
            <a:fillRect/>
          </a:stretch>
        </p:blipFill>
        <p:spPr>
          <a:xfrm>
            <a:off x="1981200" y="685800"/>
            <a:ext cx="2895600" cy="2286000"/>
          </a:xfrm>
          <a:prstGeom prst="rect">
            <a:avLst/>
          </a:prstGeom>
        </p:spPr>
      </p:pic>
      <p:sp>
        <p:nvSpPr>
          <p:cNvPr id="8193" name="Rectangle 1"/>
          <p:cNvSpPr>
            <a:spLocks noChangeArrowheads="1"/>
          </p:cNvSpPr>
          <p:nvPr/>
        </p:nvSpPr>
        <p:spPr bwMode="auto">
          <a:xfrm>
            <a:off x="152400" y="2895600"/>
            <a:ext cx="670560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As second year </a:t>
            </a:r>
            <a:r>
              <a:rPr kumimoji="0" lang="en-US" sz="16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student, </a:t>
            </a:r>
            <a:r>
              <a:rPr kumimoji="0" lang="en-US" sz="16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I came in to the class with the knowledge I learned last year. I got the opportunity to be the Senior VP of the bank. My duties were to keep the bank running smoothly every day </a:t>
            </a:r>
            <a:r>
              <a:rPr lang="en-US" sz="1600" dirty="0" smtClean="0">
                <a:latin typeface="Century Gothic" pitchFamily="34" charset="0"/>
                <a:ea typeface="Calibri" pitchFamily="34" charset="0"/>
                <a:cs typeface="Times New Roman" pitchFamily="18" charset="0"/>
              </a:rPr>
              <a:t>&amp;</a:t>
            </a:r>
            <a:r>
              <a:rPr kumimoji="0" lang="en-US" sz="16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 to be around </a:t>
            </a:r>
            <a:r>
              <a:rPr lang="en-US" sz="1600" dirty="0" smtClean="0">
                <a:latin typeface="Century Gothic" pitchFamily="34" charset="0"/>
                <a:ea typeface="Calibri" pitchFamily="34" charset="0"/>
                <a:cs typeface="Times New Roman" pitchFamily="18" charset="0"/>
              </a:rPr>
              <a:t>to help</a:t>
            </a:r>
            <a:r>
              <a:rPr kumimoji="0" lang="en-US" sz="16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 I recorded daily work </a:t>
            </a:r>
            <a:r>
              <a:rPr lang="en-US" sz="1600" dirty="0" smtClean="0">
                <a:latin typeface="Century Gothic" pitchFamily="34" charset="0"/>
                <a:ea typeface="Calibri" pitchFamily="34" charset="0"/>
                <a:cs typeface="Times New Roman" pitchFamily="18" charset="0"/>
              </a:rPr>
              <a:t>&amp;</a:t>
            </a:r>
            <a:r>
              <a:rPr kumimoji="0" lang="en-US" sz="16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 updated the green book throughout the whole school year. I also helped with all the advertising ideas. We brought in more business and that was always a great feeling. When the President, Jennifer Little, wasn’t available I was the next person in line to step up and take </a:t>
            </a:r>
            <a:r>
              <a:rPr kumimoji="0" lang="en-US" sz="16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her place</a:t>
            </a:r>
            <a:r>
              <a:rPr kumimoji="0" lang="en-US" sz="16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 Another position I held in the bank was Loan Manager. I kept track of how much we loan out and the payments received. This year the loan department was chaotic. Most people come into this class because they hear it is laid back &amp; it’s not. Yes we do have tons of fun but it is also a good lesson for kids to learn, so when they graduate they are ready to take on the real world. I would not be where I am today without the help from the greatest teacher in America, Mr. Bentele, he was not only my</a:t>
            </a:r>
            <a:r>
              <a:rPr kumimoji="0" lang="en-US" sz="1600" b="0" i="0" u="none" strike="noStrike" cap="none" normalizeH="0" dirty="0" smtClean="0">
                <a:ln>
                  <a:noFill/>
                </a:ln>
                <a:solidFill>
                  <a:schemeClr val="tx1"/>
                </a:solidFill>
                <a:effectLst/>
                <a:latin typeface="Century Gothic" pitchFamily="34" charset="0"/>
                <a:ea typeface="Calibri" pitchFamily="34" charset="0"/>
                <a:cs typeface="Times New Roman" pitchFamily="18" charset="0"/>
              </a:rPr>
              <a:t> teacher but also a great friend who I know will always be there</a:t>
            </a:r>
            <a:r>
              <a:rPr kumimoji="0" lang="en-US" sz="16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 This year was a very successful year. I will take all of the good things from this class and use them in everyday life. I give next year’s class best of luck!</a:t>
            </a:r>
            <a:endParaRPr kumimoji="0" lang="en-US" sz="1600" b="0"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5" name="Rectangle 4"/>
          <p:cNvSpPr/>
          <p:nvPr/>
        </p:nvSpPr>
        <p:spPr>
          <a:xfrm>
            <a:off x="2209800" y="7696200"/>
            <a:ext cx="5334000" cy="1261884"/>
          </a:xfrm>
          <a:prstGeom prst="rect">
            <a:avLst/>
          </a:prstGeom>
        </p:spPr>
        <p:txBody>
          <a:bodyPr wrap="square">
            <a:spAutoFit/>
          </a:bodyPr>
          <a:lstStyle/>
          <a:p>
            <a:pPr algn="ctr"/>
            <a:r>
              <a:rPr lang="en-US" sz="4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SENIOR VP</a:t>
            </a:r>
            <a:br>
              <a:rPr lang="en-US" sz="4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r>
              <a:rPr lang="en-U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LOAN MANAGER</a:t>
            </a:r>
            <a:endParaRPr lang="en-US" sz="2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52400"/>
            <a:ext cx="5724644"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Kelsey </a:t>
            </a:r>
            <a:r>
              <a:rPr lang="en-US" sz="5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Doublin</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6865" name="Rectangle 1"/>
          <p:cNvSpPr>
            <a:spLocks noChangeArrowheads="1"/>
          </p:cNvSpPr>
          <p:nvPr/>
        </p:nvSpPr>
        <p:spPr bwMode="auto">
          <a:xfrm>
            <a:off x="152400" y="3398967"/>
            <a:ext cx="670560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This year at JJFC I was a teller supervisor during second shift. I really enjoyed this job and the responsibility that came with it. At the end of my shift I was expected to calculate all of the transactions that had been made that day. At times, there were confusions or miscalculations but Mr. Bentele always helped me work through it and we always found the problem. This class has taught me so much, not only about banking, but about life after I graduate and head off into the real world. I always enjoyed talking about the economy and getting Mr. </a:t>
            </a:r>
            <a:r>
              <a:rPr kumimoji="0" lang="en-US" b="0" i="0" u="none" strike="noStrike" cap="none" normalizeH="0" baseline="0" dirty="0" err="1" smtClean="0">
                <a:ln>
                  <a:noFill/>
                </a:ln>
                <a:solidFill>
                  <a:schemeClr val="tx1"/>
                </a:solidFill>
                <a:effectLst/>
                <a:latin typeface="Century Gothic" pitchFamily="34" charset="0"/>
                <a:ea typeface="Calibri" pitchFamily="34" charset="0"/>
                <a:cs typeface="Times New Roman" pitchFamily="18" charset="0"/>
              </a:rPr>
              <a:t>Bentele’s</a:t>
            </a:r>
            <a:r>
              <a:rPr kumimoji="0" lang="en-US"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 advice on how to say money. I have had a great year in this class and being part of JJFC. I can’t wait to participate in it again next year. </a:t>
            </a:r>
            <a:endParaRPr kumimoji="0" lang="en-US" b="0"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4" name="Rectangle 3"/>
          <p:cNvSpPr/>
          <p:nvPr/>
        </p:nvSpPr>
        <p:spPr>
          <a:xfrm>
            <a:off x="2362200" y="7239000"/>
            <a:ext cx="4495800" cy="1569660"/>
          </a:xfrm>
          <a:prstGeom prst="rect">
            <a:avLst/>
          </a:prstGeom>
        </p:spPr>
        <p:txBody>
          <a:bodyPr wrap="square">
            <a:spAutoFit/>
          </a:bodyPr>
          <a:lstStyle/>
          <a:p>
            <a:pPr algn="ctr"/>
            <a:r>
              <a:rPr lang="en-US" sz="4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TELLER SUPERVISOR</a:t>
            </a:r>
            <a:endParaRPr lang="en-US" sz="4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36866" name="Picture 2" descr="H:\DCIM\102KZ915\102_0987.JPG"/>
          <p:cNvPicPr>
            <a:picLocks noChangeAspect="1" noChangeArrowheads="1"/>
          </p:cNvPicPr>
          <p:nvPr/>
        </p:nvPicPr>
        <p:blipFill>
          <a:blip r:embed="rId2" cstate="print"/>
          <a:srcRect/>
          <a:stretch>
            <a:fillRect/>
          </a:stretch>
        </p:blipFill>
        <p:spPr bwMode="auto">
          <a:xfrm>
            <a:off x="1828800" y="990600"/>
            <a:ext cx="3175000" cy="238125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52400"/>
            <a:ext cx="5330305" cy="923330"/>
          </a:xfrm>
          <a:prstGeom prst="rect">
            <a:avLst/>
          </a:prstGeom>
        </p:spPr>
        <p:txBody>
          <a:bodyPr wrap="none">
            <a:spAutoFit/>
          </a:bodyPr>
          <a:lstStyle/>
          <a:p>
            <a:r>
              <a:rPr lang="en-US" sz="5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Mikayla</a:t>
            </a: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n-US" sz="5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Pilant</a:t>
            </a:r>
            <a:endParaRPr lang="en-US" sz="5400" dirty="0"/>
          </a:p>
        </p:txBody>
      </p:sp>
      <p:pic>
        <p:nvPicPr>
          <p:cNvPr id="3" name="Picture 2" descr="102_0962.JPG"/>
          <p:cNvPicPr/>
          <p:nvPr/>
        </p:nvPicPr>
        <p:blipFill>
          <a:blip r:embed="rId2" cstate="print"/>
          <a:stretch>
            <a:fillRect/>
          </a:stretch>
        </p:blipFill>
        <p:spPr>
          <a:xfrm>
            <a:off x="1676400" y="990600"/>
            <a:ext cx="3219450" cy="2590800"/>
          </a:xfrm>
          <a:prstGeom prst="rect">
            <a:avLst/>
          </a:prstGeom>
        </p:spPr>
      </p:pic>
      <p:sp>
        <p:nvSpPr>
          <p:cNvPr id="35841" name="Rectangle 1"/>
          <p:cNvSpPr>
            <a:spLocks noChangeArrowheads="1"/>
          </p:cNvSpPr>
          <p:nvPr/>
        </p:nvSpPr>
        <p:spPr bwMode="auto">
          <a:xfrm>
            <a:off x="228600" y="3581400"/>
            <a:ext cx="640080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At JJFC I was both a teller supervisor and a teller. First semester I was a teller supervisor. I supervised and assisted the tellers in any way they needed. I counted the money everyday making sure we weren’t over or short. Second semester I moved to become a teller. My job was to count money back to the customer and make the transaction. Throughout the year I have gained so much knowledge on banking and so many other business related things. I am truly blessed to have had Mr. Bentele as a teacher. He made this class interesting and was always ready to help anyone in need. For lack of better words, Banking and Finance was the BOMB!!!! </a:t>
            </a:r>
            <a:endParaRPr kumimoji="0" lang="en-US" b="0"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5" name="Rectangle 4"/>
          <p:cNvSpPr/>
          <p:nvPr/>
        </p:nvSpPr>
        <p:spPr>
          <a:xfrm>
            <a:off x="381000" y="7482007"/>
            <a:ext cx="6477000" cy="1661993"/>
          </a:xfrm>
          <a:prstGeom prst="rect">
            <a:avLst/>
          </a:prstGeom>
        </p:spPr>
        <p:txBody>
          <a:bodyPr wrap="square">
            <a:spAutoFit/>
          </a:bodyPr>
          <a:lstStyle/>
          <a:p>
            <a:pPr algn="r"/>
            <a:r>
              <a:rPr lang="en-US" sz="4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TELLER SUPERVISOR</a:t>
            </a:r>
          </a:p>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n-US" sz="48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TELLER</a:t>
            </a:r>
            <a:endParaRPr lang="en-US" sz="5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2_0952.JPG"/>
          <p:cNvPicPr/>
          <p:nvPr/>
        </p:nvPicPr>
        <p:blipFill>
          <a:blip r:embed="rId2" cstate="print"/>
          <a:stretch>
            <a:fillRect/>
          </a:stretch>
        </p:blipFill>
        <p:spPr>
          <a:xfrm>
            <a:off x="1524000" y="838200"/>
            <a:ext cx="3567112" cy="2514600"/>
          </a:xfrm>
          <a:prstGeom prst="rect">
            <a:avLst/>
          </a:prstGeom>
        </p:spPr>
      </p:pic>
      <p:sp>
        <p:nvSpPr>
          <p:cNvPr id="3" name="Rectangle 2"/>
          <p:cNvSpPr/>
          <p:nvPr/>
        </p:nvSpPr>
        <p:spPr>
          <a:xfrm>
            <a:off x="304800" y="7467600"/>
            <a:ext cx="6553200" cy="1508105"/>
          </a:xfrm>
          <a:prstGeom prst="rect">
            <a:avLst/>
          </a:prstGeom>
        </p:spPr>
        <p:txBody>
          <a:bodyPr wrap="square">
            <a:spAutoFit/>
          </a:bodyPr>
          <a:lstStyle/>
          <a:p>
            <a:pPr algn="r"/>
            <a:r>
              <a:rPr lang="en-US" sz="4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TELLER SUPERVISOR</a:t>
            </a:r>
          </a:p>
          <a:p>
            <a:pPr algn="ctr"/>
            <a:r>
              <a:rPr lang="en-US" sz="48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TELLER</a:t>
            </a:r>
            <a:endParaRPr lang="en-US" sz="4800" dirty="0"/>
          </a:p>
        </p:txBody>
      </p:sp>
      <p:sp>
        <p:nvSpPr>
          <p:cNvPr id="4" name="Rectangle 3"/>
          <p:cNvSpPr/>
          <p:nvPr/>
        </p:nvSpPr>
        <p:spPr>
          <a:xfrm>
            <a:off x="609600" y="0"/>
            <a:ext cx="5715000" cy="923330"/>
          </a:xfrm>
          <a:prstGeom prst="rect">
            <a:avLst/>
          </a:prstGeom>
        </p:spPr>
        <p:txBody>
          <a:bodyPr wrap="square">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Jae Carroll</a:t>
            </a:r>
            <a:endParaRPr lang="en-US" sz="5400" dirty="0"/>
          </a:p>
        </p:txBody>
      </p:sp>
      <p:sp>
        <p:nvSpPr>
          <p:cNvPr id="34817" name="Rectangle 1"/>
          <p:cNvSpPr>
            <a:spLocks noChangeArrowheads="1"/>
          </p:cNvSpPr>
          <p:nvPr/>
        </p:nvSpPr>
        <p:spPr bwMode="auto">
          <a:xfrm>
            <a:off x="0" y="3352800"/>
            <a:ext cx="685800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My job in the banking and financial class during first semester, was being a teller. As a teller, I had my own box with $50.00. Each business day I would count out my money, as customers came to the bank I would make transactions for them. Sometimes a withdraw, deposit, open account or even to help them make a loan. During second semester I was a teller supervisor. This job came with more responsibilities.  Each day I had to make sure I had $400.00 in my box. With each transaction, the amount of money I have will change too. When we have promotions in the bank, I keep the prizes and make sure each customer </a:t>
            </a:r>
            <a:r>
              <a:rPr lang="en-US" dirty="0" smtClean="0">
                <a:latin typeface="Century Gothic" pitchFamily="34" charset="0"/>
                <a:ea typeface="Calibri" pitchFamily="34" charset="0"/>
                <a:cs typeface="Times New Roman" pitchFamily="18" charset="0"/>
              </a:rPr>
              <a:t>receives</a:t>
            </a:r>
            <a:r>
              <a:rPr kumimoji="0" lang="en-US"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 the right prize. When I’m not on shift at the bank, I help with advertising. This includes all promotional events. We make flyers, rules, and help get word out about the event. </a:t>
            </a:r>
            <a:endParaRPr kumimoji="0" lang="en-US" b="0" i="0" u="none" strike="noStrike" cap="none" normalizeH="0" baseline="0" dirty="0" smtClean="0">
              <a:ln>
                <a:noFill/>
              </a:ln>
              <a:solidFill>
                <a:schemeClr val="tx1"/>
              </a:solidFill>
              <a:effectLst/>
              <a:latin typeface="Century Gothic"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96</TotalTime>
  <Words>2101</Words>
  <Application>Microsoft Office PowerPoint</Application>
  <PresentationFormat>On-screen Show (4:3)</PresentationFormat>
  <Paragraphs>88</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Concourse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Company>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tc11lab18</dc:creator>
  <cp:lastModifiedBy>kbentele</cp:lastModifiedBy>
  <cp:revision>12</cp:revision>
  <dcterms:created xsi:type="dcterms:W3CDTF">2012-05-11T17:42:49Z</dcterms:created>
  <dcterms:modified xsi:type="dcterms:W3CDTF">2012-05-14T18:03:05Z</dcterms:modified>
</cp:coreProperties>
</file>