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307" r:id="rId2"/>
    <p:sldId id="299" r:id="rId3"/>
    <p:sldId id="256" r:id="rId4"/>
    <p:sldId id="311" r:id="rId5"/>
    <p:sldId id="312" r:id="rId6"/>
    <p:sldId id="279" r:id="rId7"/>
    <p:sldId id="295" r:id="rId8"/>
    <p:sldId id="257" r:id="rId9"/>
    <p:sldId id="274" r:id="rId10"/>
    <p:sldId id="262" r:id="rId11"/>
    <p:sldId id="258" r:id="rId12"/>
    <p:sldId id="260" r:id="rId13"/>
    <p:sldId id="272" r:id="rId14"/>
    <p:sldId id="301" r:id="rId15"/>
    <p:sldId id="302" r:id="rId16"/>
    <p:sldId id="304" r:id="rId17"/>
    <p:sldId id="303" r:id="rId18"/>
    <p:sldId id="261" r:id="rId19"/>
    <p:sldId id="263" r:id="rId20"/>
    <p:sldId id="268" r:id="rId21"/>
    <p:sldId id="282" r:id="rId22"/>
    <p:sldId id="305" r:id="rId23"/>
    <p:sldId id="278" r:id="rId24"/>
    <p:sldId id="296" r:id="rId25"/>
    <p:sldId id="276" r:id="rId26"/>
    <p:sldId id="294" r:id="rId27"/>
    <p:sldId id="277" r:id="rId28"/>
    <p:sldId id="310" r:id="rId29"/>
    <p:sldId id="297" r:id="rId30"/>
    <p:sldId id="289" r:id="rId31"/>
    <p:sldId id="290" r:id="rId32"/>
    <p:sldId id="288" r:id="rId33"/>
    <p:sldId id="291" r:id="rId34"/>
    <p:sldId id="298" r:id="rId35"/>
    <p:sldId id="308" r:id="rId36"/>
    <p:sldId id="292" r:id="rId37"/>
    <p:sldId id="309" r:id="rId38"/>
    <p:sldId id="306" r:id="rId39"/>
    <p:sldId id="267" r:id="rId40"/>
    <p:sldId id="284" r:id="rId41"/>
    <p:sldId id="270" r:id="rId42"/>
    <p:sldId id="280" r:id="rId43"/>
    <p:sldId id="293"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3" d="100"/>
          <a:sy n="63" d="100"/>
        </p:scale>
        <p:origin x="-12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D43518-A890-4D39-91AB-6B39D97E7CF9}" type="datetimeFigureOut">
              <a:rPr lang="en-US" smtClean="0"/>
              <a:t>11/10/2011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9A82671-8A0F-42E1-B046-A00BA966030C}" type="slidenum">
              <a:rPr lang="en-US" smtClean="0"/>
              <a:t>‹#›</a:t>
            </a:fld>
            <a:endParaRPr lang="en-US"/>
          </a:p>
        </p:txBody>
      </p:sp>
    </p:spTree>
    <p:extLst>
      <p:ext uri="{BB962C8B-B14F-4D97-AF65-F5344CB8AC3E}">
        <p14:creationId xmlns:p14="http://schemas.microsoft.com/office/powerpoint/2010/main" val="263732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BFA955E-7626-4F62-822F-D374A46C7AF4}" type="datetimeFigureOut">
              <a:rPr lang="en-US" smtClean="0"/>
              <a:pPr/>
              <a:t>11/10/2011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BD6009-82B8-4E0B-9B8A-B0BC95C9D90C}" type="slidenum">
              <a:rPr lang="en-US" smtClean="0"/>
              <a:pPr/>
              <a:t>‹#›</a:t>
            </a:fld>
            <a:endParaRPr lang="en-US"/>
          </a:p>
        </p:txBody>
      </p:sp>
    </p:spTree>
    <p:extLst>
      <p:ext uri="{BB962C8B-B14F-4D97-AF65-F5344CB8AC3E}">
        <p14:creationId xmlns:p14="http://schemas.microsoft.com/office/powerpoint/2010/main" val="1489428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Pink</a:t>
            </a:r>
            <a:r>
              <a:rPr lang="en-US" baseline="0" dirty="0" smtClean="0"/>
              <a:t> panther as people come in</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Shared media experiences (Rick Stearns, President World</a:t>
            </a:r>
            <a:r>
              <a:rPr lang="en-US" baseline="0" dirty="0" smtClean="0"/>
              <a:t> Vision) </a:t>
            </a:r>
            <a:r>
              <a:rPr lang="en-US" dirty="0" smtClean="0"/>
              <a:t>Or optimism that, someday, we will not need shared media experiences to instill a deeper desire in all of us to help victims of poverty and injustice, that we will respond to pain and suffering using our heads -- not only when our hearts are pierced by images.</a:t>
            </a:r>
          </a:p>
          <a:p>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this is </a:t>
            </a:r>
            <a:r>
              <a:rPr lang="en-US" smtClean="0"/>
              <a:t>15 minutes</a:t>
            </a:r>
            <a:endParaRPr lang="en-US"/>
          </a:p>
        </p:txBody>
      </p:sp>
      <p:sp>
        <p:nvSpPr>
          <p:cNvPr id="4" name="Slide Number Placeholder 3"/>
          <p:cNvSpPr>
            <a:spLocks noGrp="1"/>
          </p:cNvSpPr>
          <p:nvPr>
            <p:ph type="sldNum" sz="quarter" idx="10"/>
          </p:nvPr>
        </p:nvSpPr>
        <p:spPr/>
        <p:txBody>
          <a:bodyPr/>
          <a:lstStyle/>
          <a:p>
            <a:fld id="{D7BD6009-82B8-4E0B-9B8A-B0BC95C9D90C}"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attendees</a:t>
            </a:r>
            <a:r>
              <a:rPr lang="en-US" baseline="0" dirty="0" smtClean="0"/>
              <a:t> do this for 30 seconds; This is on the concept of team work;  Call on several for titles given Give a prize to who has a birthday closest to July 22 Prize #2</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Wingclips</a:t>
            </a:r>
            <a:r>
              <a:rPr lang="en-US" baseline="0" dirty="0" smtClean="0"/>
              <a:t> and simple truths are free; project wisdom has a fee (for quotes of the day)</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introduction to the topic of true beauty. You can use another clip to address character traits you want to focus on that day or in a given month. Might relate</a:t>
            </a:r>
            <a:r>
              <a:rPr lang="en-US" baseline="0" dirty="0" smtClean="0"/>
              <a:t> it to real world.</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an example of Michelle’s project year long</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(Maybe?)Pig personality test; see sample on HO have them do the sheet for 30</a:t>
            </a:r>
            <a:r>
              <a:rPr lang="en-US" baseline="0" dirty="0" smtClean="0"/>
              <a:t> sec and share the answer to the question: what else do you want me to know about you give a prize to the participant who is wearing a red shirt</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r>
              <a:rPr lang="en-US" baseline="0" dirty="0" smtClean="0"/>
              <a:t> example on HO</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sample on hand-out before doing H1N1</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Bellwork</a:t>
            </a:r>
            <a:r>
              <a:rPr lang="en-US" dirty="0" smtClean="0"/>
              <a:t> has</a:t>
            </a:r>
            <a:r>
              <a:rPr lang="en-US" baseline="0" dirty="0" smtClean="0"/>
              <a:t> cost to its system; you can use your own  if you have one; learning system examples </a:t>
            </a:r>
            <a:r>
              <a:rPr lang="en-US" baseline="0" dirty="0" err="1" smtClean="0"/>
              <a:t>eg</a:t>
            </a:r>
            <a:r>
              <a:rPr lang="en-US" baseline="0" dirty="0" smtClean="0"/>
              <a:t> Evolve</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optional only</a:t>
            </a:r>
            <a:r>
              <a:rPr lang="en-US" baseline="0" dirty="0" smtClean="0"/>
              <a:t> if </a:t>
            </a:r>
            <a:r>
              <a:rPr lang="en-US" baseline="0" smtClean="0"/>
              <a:t>time permits</a:t>
            </a:r>
            <a:endParaRPr lang="en-US"/>
          </a:p>
        </p:txBody>
      </p:sp>
      <p:sp>
        <p:nvSpPr>
          <p:cNvPr id="4" name="Slide Number Placeholder 3"/>
          <p:cNvSpPr>
            <a:spLocks noGrp="1"/>
          </p:cNvSpPr>
          <p:nvPr>
            <p:ph type="sldNum" sz="quarter" idx="10"/>
          </p:nvPr>
        </p:nvSpPr>
        <p:spPr/>
        <p:txBody>
          <a:bodyPr/>
          <a:lstStyle/>
          <a:p>
            <a:fld id="{D7BD6009-82B8-4E0B-9B8A-B0BC95C9D9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done weekly grading for 100 points under participation</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 idea is not working after you’ve given it a good</a:t>
            </a:r>
            <a:r>
              <a:rPr lang="en-US" baseline="0" dirty="0" smtClean="0"/>
              <a:t> run, “bag it”.</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 would like everyone to do our “Do Now”. You have 30 seconds</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Show YouTube of “What do old people do for fun”; you may have seen this already, please oblige. Answers? </a:t>
            </a:r>
            <a:r>
              <a:rPr lang="en-US" baseline="0" dirty="0" smtClean="0"/>
              <a:t> Give a prize #1</a:t>
            </a: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my search</a:t>
            </a:r>
            <a:r>
              <a:rPr lang="en-US" baseline="0" dirty="0" smtClean="0"/>
              <a:t> about the origin of the word bell ringer; it actually started as the word bell work</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bell</a:t>
            </a:r>
            <a:r>
              <a:rPr lang="en-US" baseline="0" dirty="0" smtClean="0"/>
              <a:t> ringers need to often be connected to your content, allow opportunities to use this time to connect with your students as well. I also include core academics review of math, </a:t>
            </a:r>
            <a:r>
              <a:rPr lang="en-US" baseline="0" dirty="0" err="1" smtClean="0"/>
              <a:t>comm</a:t>
            </a:r>
            <a:r>
              <a:rPr lang="en-US" baseline="0" dirty="0" smtClean="0"/>
              <a:t> arts and science as well as character building topics. See bell ringer ideas in your HO</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a:t>
            </a:r>
            <a:r>
              <a:rPr lang="en-US" baseline="0" dirty="0" smtClean="0"/>
              <a:t> In some rooms the bell may not be heard, so I make sure my watch or clock is set according to the bell and I would ring my bell to announce bell ringer is ready to be done.</a:t>
            </a:r>
          </a:p>
          <a:p>
            <a:r>
              <a:rPr lang="en-US" baseline="0" dirty="0" smtClean="0"/>
              <a:t>A friend uses a 30 second song to announce time for </a:t>
            </a:r>
            <a:r>
              <a:rPr lang="en-US" baseline="0" dirty="0" err="1" smtClean="0"/>
              <a:t>bellringer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more than 300 video</a:t>
            </a:r>
            <a:r>
              <a:rPr lang="en-US" baseline="0" dirty="0" smtClean="0"/>
              <a:t> sharing websites http://www.reelseo.com/list-video-sharing-websites/</a:t>
            </a:r>
          </a:p>
          <a:p>
            <a:r>
              <a:rPr lang="en-US" baseline="0" dirty="0" err="1" smtClean="0"/>
              <a:t>Teachertube</a:t>
            </a:r>
            <a:r>
              <a:rPr lang="en-US" baseline="0" dirty="0" smtClean="0"/>
              <a:t>, </a:t>
            </a:r>
            <a:r>
              <a:rPr lang="en-US" baseline="0" dirty="0" err="1" smtClean="0"/>
              <a:t>wingclips</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a:t>
            </a:r>
            <a:r>
              <a:rPr lang="en-US" baseline="0" dirty="0" smtClean="0"/>
              <a:t> a participant answer and give a prize</a:t>
            </a:r>
            <a:endParaRPr lang="en-US" dirty="0"/>
          </a:p>
        </p:txBody>
      </p:sp>
      <p:sp>
        <p:nvSpPr>
          <p:cNvPr id="4" name="Slide Number Placeholder 3"/>
          <p:cNvSpPr>
            <a:spLocks noGrp="1"/>
          </p:cNvSpPr>
          <p:nvPr>
            <p:ph type="sldNum" sz="quarter" idx="10"/>
          </p:nvPr>
        </p:nvSpPr>
        <p:spPr/>
        <p:txBody>
          <a:bodyPr/>
          <a:lstStyle/>
          <a:p>
            <a:fld id="{D7BD6009-82B8-4E0B-9B8A-B0BC95C9D90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5CA2CEB-DA34-4A12-8CEE-C79DABA1E362}" type="datetimeFigureOut">
              <a:rPr lang="en-US" smtClean="0"/>
              <a:pPr/>
              <a:t>11/10/2011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A7AF14C-23E1-4A0C-AB1B-7120E2C9952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AF14C-23E1-4A0C-AB1B-7120E2C9952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7" name="Slide Number Placeholder 6"/>
          <p:cNvSpPr>
            <a:spLocks noGrp="1"/>
          </p:cNvSpPr>
          <p:nvPr>
            <p:ph type="sldNum" sz="quarter" idx="12"/>
          </p:nvPr>
        </p:nvSpPr>
        <p:spPr/>
        <p:txBody>
          <a:bodyPr/>
          <a:lstStyle/>
          <a:p>
            <a:fld id="{9A7AF14C-23E1-4A0C-AB1B-7120E2C9952D}"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A2CEB-DA34-4A12-8CEE-C79DABA1E362}" type="datetimeFigureOut">
              <a:rPr lang="en-US" smtClean="0"/>
              <a:pPr/>
              <a:t>11/10/2011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A7AF14C-23E1-4A0C-AB1B-7120E2C995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5CA2CEB-DA34-4A12-8CEE-C79DABA1E362}" type="datetimeFigureOut">
              <a:rPr lang="en-US" smtClean="0"/>
              <a:pPr/>
              <a:t>11/10/2011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A7AF14C-23E1-4A0C-AB1B-7120E2C995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boettner.MSD\Documents\Any%20Video%20Converter\WMV\pink%20panther_WMV%20V9.wmv"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boettner.MSD\Documents\Any%20Video%20Converter\WMV\The%20Dash_WMV%20V9.wmv"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boettner.MSD\Documents\Any%20Video%20Converter\WMV\Canadian%20Tenor%20Always%20there_WMV%20V9.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Users\boettner.MSD\Documents\Any%20Video%20Converter\WMV\Soul%20Surfer%20-%20Normal%20Is%20Overrated%20-%20WingClips%20MEDIUM.wmv"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boettner.MSD\Documents\Any%20Video%20Converter\WMV\Dr.%20Rap_1_WMV%20V9.wm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boettner.MSD\Documents\Any%20Video%20Converter\WMV\customer%20love_WMV%20V9.wm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ewmanagement.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ehow.com/list_6399970_science-bell-ringer-activities.html" TargetMode="External"/><Relationship Id="rId13" Type="http://schemas.openxmlformats.org/officeDocument/2006/relationships/hyperlink" Target="http://www.brainbashers.com/qowall.asp" TargetMode="External"/><Relationship Id="rId18" Type="http://schemas.openxmlformats.org/officeDocument/2006/relationships/hyperlink" Target="http://www.gocomics.com/" TargetMode="External"/><Relationship Id="rId3" Type="http://schemas.openxmlformats.org/officeDocument/2006/relationships/hyperlink" Target="http://www.teachers.net/" TargetMode="External"/><Relationship Id="rId21" Type="http://schemas.openxmlformats.org/officeDocument/2006/relationships/hyperlink" Target="mailto:boettner@maryville.k12.mo.us" TargetMode="External"/><Relationship Id="rId7" Type="http://schemas.openxmlformats.org/officeDocument/2006/relationships/hyperlink" Target="http://www.creativewritingprompts.com/" TargetMode="External"/><Relationship Id="rId12" Type="http://schemas.openxmlformats.org/officeDocument/2006/relationships/hyperlink" Target="http://tuesdayswithkaren.blogspot.com/2009/09/bellringers.html" TargetMode="External"/><Relationship Id="rId17" Type="http://schemas.openxmlformats.org/officeDocument/2006/relationships/hyperlink" Target="http://www.fredjones.com/" TargetMode="External"/><Relationship Id="rId2" Type="http://schemas.openxmlformats.org/officeDocument/2006/relationships/notesSlide" Target="../notesSlides/notesSlide23.xml"/><Relationship Id="rId16" Type="http://schemas.openxmlformats.org/officeDocument/2006/relationships/hyperlink" Target="http://www.schools.utah.gov/cte/hs.html" TargetMode="External"/><Relationship Id="rId20" Type="http://schemas.openxmlformats.org/officeDocument/2006/relationships/hyperlink" Target="http://www.nts.maryville.k12.mo.us/" TargetMode="External"/><Relationship Id="rId1" Type="http://schemas.openxmlformats.org/officeDocument/2006/relationships/slideLayout" Target="../slideLayouts/slideLayout2.xml"/><Relationship Id="rId6" Type="http://schemas.openxmlformats.org/officeDocument/2006/relationships/hyperlink" Target="http://forums.atozteacherstuff.com/showthread.php?t=27232" TargetMode="External"/><Relationship Id="rId11" Type="http://schemas.openxmlformats.org/officeDocument/2006/relationships/hyperlink" Target="http://adulted.about.com/od/teachers/tp/warmupsforlessonplans.htm" TargetMode="External"/><Relationship Id="rId5" Type="http://schemas.openxmlformats.org/officeDocument/2006/relationships/hyperlink" Target="http://www.bellwork.com/" TargetMode="External"/><Relationship Id="rId15" Type="http://schemas.openxmlformats.org/officeDocument/2006/relationships/hyperlink" Target="http://www.suite101.com/content/bell-work-ideas-for-the-classroom-a139403#ixzz1B99lWhLu" TargetMode="External"/><Relationship Id="rId10" Type="http://schemas.openxmlformats.org/officeDocument/2006/relationships/hyperlink" Target="http://www.teachhub.com/video-writing-prompts/cat/24" TargetMode="External"/><Relationship Id="rId19" Type="http://schemas.openxmlformats.org/officeDocument/2006/relationships/hyperlink" Target="http://www.cybersalt.org/" TargetMode="External"/><Relationship Id="rId4" Type="http://schemas.openxmlformats.org/officeDocument/2006/relationships/hyperlink" Target="http://www.newmanagement.com/" TargetMode="External"/><Relationship Id="rId9" Type="http://schemas.openxmlformats.org/officeDocument/2006/relationships/hyperlink" Target="http://www.brighthub.com/education/k-12/articles/85130.aspx?p=2" TargetMode="External"/><Relationship Id="rId14" Type="http://schemas.openxmlformats.org/officeDocument/2006/relationships/hyperlink" Target="http://712educators.about.com/od/warmups/Warm_Ups_Questions_to_Begin_the_Day.htm"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file:///C:\Users\boettner.MSD\Documents\Any%20Video%20Converter\WMV\What%20do%20old%20people%20do%20fo%20fun_WMV%20V9.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pink panther_WMV V9.wmv">
            <a:hlinkClick r:id="" action="ppaction://media"/>
          </p:cNvPr>
          <p:cNvPicPr>
            <a:picLocks noGrp="1" noRot="1" noChangeAspect="1"/>
          </p:cNvPicPr>
          <p:nvPr>
            <p:ph idx="1"/>
            <a:videoFile r:link="rId1"/>
          </p:nvPr>
        </p:nvPicPr>
        <p:blipFill>
          <a:blip r:embed="rId4" cstate="print"/>
          <a:stretch>
            <a:fillRect/>
          </a:stretch>
        </p:blipFill>
        <p:spPr>
          <a:xfrm>
            <a:off x="0" y="0"/>
            <a:ext cx="9563100" cy="7172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4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little History</a:t>
            </a:r>
            <a:endParaRPr lang="en-US" dirty="0"/>
          </a:p>
        </p:txBody>
      </p:sp>
      <p:sp>
        <p:nvSpPr>
          <p:cNvPr id="2" name="Content Placeholder 1"/>
          <p:cNvSpPr>
            <a:spLocks noGrp="1"/>
          </p:cNvSpPr>
          <p:nvPr>
            <p:ph idx="1"/>
          </p:nvPr>
        </p:nvSpPr>
        <p:spPr/>
        <p:txBody>
          <a:bodyPr/>
          <a:lstStyle/>
          <a:p>
            <a:endParaRPr lang="en-US" dirty="0" smtClean="0"/>
          </a:p>
          <a:p>
            <a:r>
              <a:rPr lang="en-US" dirty="0" smtClean="0"/>
              <a:t>Fred Jones</a:t>
            </a:r>
          </a:p>
          <a:p>
            <a:r>
              <a:rPr lang="en-US" dirty="0" smtClean="0"/>
              <a:t>Harry Wong</a:t>
            </a:r>
          </a:p>
          <a:p>
            <a:r>
              <a:rPr lang="en-US" dirty="0" smtClean="0"/>
              <a:t>Rick Morris</a:t>
            </a:r>
          </a:p>
          <a:p>
            <a:r>
              <a:rPr lang="en-US" dirty="0" smtClean="0"/>
              <a:t>Kent de </a:t>
            </a:r>
            <a:r>
              <a:rPr lang="en-US" dirty="0" err="1" smtClean="0"/>
              <a:t>Pue</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names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Anchor activities</a:t>
            </a:r>
          </a:p>
          <a:p>
            <a:r>
              <a:rPr lang="en-US" dirty="0" smtClean="0"/>
              <a:t>Bell work</a:t>
            </a:r>
          </a:p>
          <a:p>
            <a:r>
              <a:rPr lang="en-US" dirty="0" smtClean="0"/>
              <a:t>Class starters</a:t>
            </a:r>
          </a:p>
          <a:p>
            <a:r>
              <a:rPr lang="en-US" dirty="0" smtClean="0"/>
              <a:t>Daily Focus</a:t>
            </a:r>
          </a:p>
          <a:p>
            <a:r>
              <a:rPr lang="en-US" dirty="0" smtClean="0"/>
              <a:t>Do now</a:t>
            </a:r>
          </a:p>
          <a:p>
            <a:r>
              <a:rPr lang="en-US" dirty="0" smtClean="0"/>
              <a:t>Mind benders</a:t>
            </a:r>
          </a:p>
          <a:p>
            <a:r>
              <a:rPr lang="en-US" dirty="0" smtClean="0"/>
              <a:t>Morning minutes</a:t>
            </a:r>
          </a:p>
          <a:p>
            <a:r>
              <a:rPr lang="en-US" dirty="0" smtClean="0"/>
              <a:t>Parachute opener </a:t>
            </a:r>
          </a:p>
          <a:p>
            <a:r>
              <a:rPr lang="en-US" dirty="0" smtClean="0"/>
              <a:t>Sponge activities</a:t>
            </a:r>
          </a:p>
          <a:p>
            <a:r>
              <a:rPr lang="en-US" dirty="0" smtClean="0"/>
              <a:t>Warm ups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Purposes</a:t>
            </a:r>
            <a:endParaRPr lang="en-US" dirty="0"/>
          </a:p>
        </p:txBody>
      </p:sp>
      <p:sp>
        <p:nvSpPr>
          <p:cNvPr id="2" name="Content Placeholder 1"/>
          <p:cNvSpPr>
            <a:spLocks noGrp="1"/>
          </p:cNvSpPr>
          <p:nvPr>
            <p:ph idx="1"/>
          </p:nvPr>
        </p:nvSpPr>
        <p:spPr/>
        <p:txBody>
          <a:bodyPr>
            <a:normAutofit fontScale="92500"/>
          </a:bodyPr>
          <a:lstStyle/>
          <a:p>
            <a:r>
              <a:rPr lang="en-US" dirty="0" smtClean="0"/>
              <a:t>Provides transition from hallway to classroom</a:t>
            </a:r>
          </a:p>
          <a:p>
            <a:r>
              <a:rPr lang="en-US" dirty="0" smtClean="0"/>
              <a:t>Provides time for teacher to tend to necessary tasks while creating positive learning time for students</a:t>
            </a:r>
          </a:p>
          <a:p>
            <a:r>
              <a:rPr lang="en-US" dirty="0" smtClean="0"/>
              <a:t>Provides time to assess prior learning </a:t>
            </a:r>
          </a:p>
          <a:p>
            <a:r>
              <a:rPr lang="en-US" dirty="0" smtClean="0"/>
              <a:t>Provides a “hook” to the objective of the day </a:t>
            </a:r>
          </a:p>
          <a:p>
            <a:r>
              <a:rPr lang="en-US" dirty="0" smtClean="0"/>
              <a:t>Provides a “get ready to learn” attitude for students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1027664"/>
            <a:ext cx="6925234" cy="648736"/>
          </a:xfrm>
        </p:spPr>
        <p:txBody>
          <a:bodyPr>
            <a:normAutofit fontScale="90000"/>
          </a:bodyPr>
          <a:lstStyle/>
          <a:p>
            <a:r>
              <a:rPr lang="en-US" dirty="0" smtClean="0"/>
              <a:t>Important note:</a:t>
            </a:r>
            <a:endParaRPr lang="en-US" dirty="0"/>
          </a:p>
        </p:txBody>
      </p:sp>
      <p:sp>
        <p:nvSpPr>
          <p:cNvPr id="2" name="Content Placeholder 1"/>
          <p:cNvSpPr>
            <a:spLocks noGrp="1"/>
          </p:cNvSpPr>
          <p:nvPr>
            <p:ph idx="1"/>
          </p:nvPr>
        </p:nvSpPr>
        <p:spPr>
          <a:xfrm>
            <a:off x="762000" y="1828800"/>
            <a:ext cx="8001000" cy="4144963"/>
          </a:xfrm>
        </p:spPr>
        <p:txBody>
          <a:bodyPr>
            <a:normAutofit fontScale="85000" lnSpcReduction="10000"/>
          </a:bodyPr>
          <a:lstStyle/>
          <a:p>
            <a:pPr marL="274320" indent="-274320">
              <a:buClr>
                <a:schemeClr val="accent3"/>
              </a:buClr>
              <a:buNone/>
              <a:defRPr/>
            </a:pPr>
            <a:r>
              <a:rPr lang="en-US" sz="3600" dirty="0" smtClean="0">
                <a:latin typeface="Arial" pitchFamily="34" charset="0"/>
                <a:cs typeface="Arial" pitchFamily="34" charset="0"/>
              </a:rPr>
              <a:t> “Bell ringers… are only important if they add to your content, engage the students and are valued by both the student and the teacher. If the students suspect that your bell ringer is only a means to keep them quiet, they won’t take bell ringers seriously. </a:t>
            </a:r>
          </a:p>
          <a:p>
            <a:pPr marL="274320" indent="-274320">
              <a:buClr>
                <a:schemeClr val="accent3"/>
              </a:buClr>
              <a:buNone/>
              <a:defRPr/>
            </a:pPr>
            <a:endParaRPr lang="en-US" sz="2400" dirty="0" smtClean="0">
              <a:latin typeface="Arial" pitchFamily="34" charset="0"/>
              <a:cs typeface="Arial" pitchFamily="34" charset="0"/>
            </a:endParaRPr>
          </a:p>
          <a:p>
            <a:pPr marL="274320" indent="-274320">
              <a:buClr>
                <a:schemeClr val="accent3"/>
              </a:buClr>
              <a:buNone/>
              <a:defRPr/>
            </a:pPr>
            <a:r>
              <a:rPr lang="en-US" sz="2400" dirty="0" smtClean="0">
                <a:latin typeface="Arial" pitchFamily="34" charset="0"/>
                <a:cs typeface="Arial" pitchFamily="34" charset="0"/>
              </a:rPr>
              <a:t>   </a:t>
            </a:r>
          </a:p>
          <a:p>
            <a:pPr marL="274320" indent="-274320" algn="r">
              <a:buClr>
                <a:schemeClr val="accent3"/>
              </a:buClr>
              <a:buNone/>
              <a:defRPr/>
            </a:pPr>
            <a:r>
              <a:rPr lang="en-US" sz="2400" dirty="0" smtClean="0">
                <a:latin typeface="Arial" pitchFamily="34" charset="0"/>
                <a:cs typeface="Arial" pitchFamily="34" charset="0"/>
              </a:rPr>
              <a:t>   Karen </a:t>
            </a:r>
            <a:r>
              <a:rPr lang="en-US" sz="2400" dirty="0" err="1" smtClean="0">
                <a:latin typeface="Arial" pitchFamily="34" charset="0"/>
                <a:cs typeface="Arial" pitchFamily="34" charset="0"/>
              </a:rPr>
              <a:t>Seddon</a:t>
            </a:r>
            <a:endParaRPr lang="en-US" sz="2400" dirty="0" smtClean="0">
              <a:latin typeface="Arial" pitchFamily="34" charset="0"/>
              <a:cs typeface="Arial" pitchFamily="34" charset="0"/>
            </a:endParaRPr>
          </a:p>
          <a:p>
            <a:pPr marL="274320" indent="-274320" algn="r">
              <a:buClr>
                <a:schemeClr val="accent3"/>
              </a:buClr>
              <a:buNone/>
              <a:defRPr/>
            </a:pPr>
            <a:r>
              <a:rPr lang="en-US" sz="2400" dirty="0" smtClean="0">
                <a:latin typeface="Arial" pitchFamily="34" charset="0"/>
                <a:cs typeface="Arial" pitchFamily="34" charset="0"/>
              </a:rPr>
              <a:t>tuesdaywithkaren.blogspot.com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linds(horizontal)">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 bell ringer looks like…</a:t>
            </a:r>
            <a:endParaRPr lang="en-US" dirty="0"/>
          </a:p>
        </p:txBody>
      </p:sp>
      <p:sp>
        <p:nvSpPr>
          <p:cNvPr id="2" name="Content Placeholder 1"/>
          <p:cNvSpPr>
            <a:spLocks noGrp="1"/>
          </p:cNvSpPr>
          <p:nvPr>
            <p:ph idx="1"/>
          </p:nvPr>
        </p:nvSpPr>
        <p:spPr/>
        <p:txBody>
          <a:bodyPr>
            <a:normAutofit fontScale="92500"/>
          </a:bodyPr>
          <a:lstStyle/>
          <a:p>
            <a:pPr algn="ctr">
              <a:buNone/>
            </a:pPr>
            <a:r>
              <a:rPr lang="en-US" b="1" dirty="0" smtClean="0"/>
              <a:t>Date: November 7, 2011</a:t>
            </a:r>
          </a:p>
          <a:p>
            <a:pPr algn="ctr">
              <a:buNone/>
            </a:pPr>
            <a:r>
              <a:rPr lang="en-US" b="1" dirty="0" smtClean="0"/>
              <a:t>Bell ringer: </a:t>
            </a:r>
          </a:p>
          <a:p>
            <a:pPr algn="ctr">
              <a:buNone/>
            </a:pPr>
            <a:r>
              <a:rPr lang="en-US" dirty="0" smtClean="0"/>
              <a:t>Write 5 things you think old people age 65 and above do for fun</a:t>
            </a:r>
          </a:p>
          <a:p>
            <a:pPr algn="ctr">
              <a:buNone/>
            </a:pPr>
            <a:endParaRPr lang="en-US" dirty="0" smtClean="0"/>
          </a:p>
          <a:p>
            <a:pPr algn="ctr">
              <a:buNone/>
            </a:pPr>
            <a:r>
              <a:rPr lang="en-US" b="1" dirty="0" smtClean="0"/>
              <a:t>Objective:</a:t>
            </a:r>
          </a:p>
          <a:p>
            <a:pPr algn="ctr">
              <a:buNone/>
            </a:pPr>
            <a:r>
              <a:rPr lang="en-US" dirty="0" smtClean="0"/>
              <a:t> At the end of the period, a student should be able to identify and explain basic human needs based on Maslow’s Hierarchy.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bell ringer board</a:t>
            </a:r>
            <a:endParaRPr lang="en-US" dirty="0"/>
          </a:p>
        </p:txBody>
      </p:sp>
      <p:pic>
        <p:nvPicPr>
          <p:cNvPr id="1027" name="Picture 3" descr="I:\DCIM\101MSDCF\DSC00456.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3115463" y="2324100"/>
            <a:ext cx="2632086" cy="35083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My bell ringer board</a:t>
            </a:r>
            <a:endParaRPr lang="en-US" dirty="0"/>
          </a:p>
        </p:txBody>
      </p:sp>
      <p:pic>
        <p:nvPicPr>
          <p:cNvPr id="2050" name="Picture 2" descr="I:\DCIM\101MSDCF\DSC00457.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2092590" y="2324100"/>
            <a:ext cx="4677833" cy="35083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Procedure</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As soon as the bell rings, my students are expected to be seated, with paper (or bell ringer notebook) and pen ready. If working on a project is the bell ringer, they go to their respective stations to work as instructed on the board.</a:t>
            </a:r>
          </a:p>
          <a:p>
            <a:r>
              <a:rPr lang="en-US" dirty="0" smtClean="0"/>
              <a:t>Students read instructions on the board or on the paper I have laid on each desk</a:t>
            </a:r>
          </a:p>
          <a:p>
            <a:r>
              <a:rPr lang="en-US" dirty="0" smtClean="0"/>
              <a:t>I set my timer to 5 minutes (or however long I think it will take)</a:t>
            </a:r>
          </a:p>
          <a:p>
            <a:r>
              <a:rPr lang="en-US" dirty="0" smtClean="0"/>
              <a:t>When the timer rings, pencils down or students comeback from work station and get seated </a:t>
            </a:r>
          </a:p>
          <a:p>
            <a:r>
              <a:rPr lang="en-US" dirty="0" smtClean="0"/>
              <a:t> We start discussion or sharing of answers.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Bell Ringer ideas</a:t>
            </a:r>
            <a:endParaRPr lang="en-US" dirty="0"/>
          </a:p>
        </p:txBody>
      </p:sp>
      <p:sp>
        <p:nvSpPr>
          <p:cNvPr id="2" name="Content Placeholder 1"/>
          <p:cNvSpPr>
            <a:spLocks noGrp="1"/>
          </p:cNvSpPr>
          <p:nvPr>
            <p:ph idx="1"/>
          </p:nvPr>
        </p:nvSpPr>
        <p:spPr/>
        <p:txBody>
          <a:bodyPr>
            <a:normAutofit fontScale="92500"/>
          </a:bodyPr>
          <a:lstStyle/>
          <a:p>
            <a:r>
              <a:rPr lang="en-US" dirty="0" smtClean="0"/>
              <a:t>Preview or Review </a:t>
            </a:r>
          </a:p>
          <a:p>
            <a:r>
              <a:rPr lang="en-US" dirty="0" smtClean="0"/>
              <a:t>Current events </a:t>
            </a:r>
          </a:p>
          <a:p>
            <a:r>
              <a:rPr lang="en-US" dirty="0" smtClean="0"/>
              <a:t>Character Education</a:t>
            </a:r>
          </a:p>
          <a:p>
            <a:r>
              <a:rPr lang="en-US" dirty="0" smtClean="0"/>
              <a:t>Projects in progress</a:t>
            </a:r>
          </a:p>
          <a:p>
            <a:r>
              <a:rPr lang="en-US" dirty="0" smtClean="0"/>
              <a:t>Getting to know you</a:t>
            </a:r>
          </a:p>
          <a:p>
            <a:r>
              <a:rPr lang="en-US" dirty="0" smtClean="0"/>
              <a:t>Vocabulary</a:t>
            </a:r>
          </a:p>
          <a:p>
            <a:r>
              <a:rPr lang="en-US" dirty="0" smtClean="0"/>
              <a:t>Essential questions</a:t>
            </a:r>
          </a:p>
          <a:p>
            <a:pPr marL="365760" lvl="1" indent="-256032">
              <a:spcBef>
                <a:spcPts val="400"/>
              </a:spcBef>
              <a:buSzPct val="68000"/>
              <a:buFont typeface="Wingdings 3"/>
              <a:buChar char=""/>
            </a:pPr>
            <a:r>
              <a:rPr lang="en-US" sz="2800" dirty="0" smtClean="0"/>
              <a:t>Use of learning systems like </a:t>
            </a:r>
            <a:r>
              <a:rPr lang="en-US" sz="2800" dirty="0" err="1" smtClean="0"/>
              <a:t>Bellwork</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Preview or Review</a:t>
            </a:r>
            <a:endParaRPr lang="en-US" dirty="0"/>
          </a:p>
        </p:txBody>
      </p:sp>
      <p:sp>
        <p:nvSpPr>
          <p:cNvPr id="2" name="Content Placeholder 1"/>
          <p:cNvSpPr>
            <a:spLocks noGrp="1"/>
          </p:cNvSpPr>
          <p:nvPr>
            <p:ph idx="1"/>
          </p:nvPr>
        </p:nvSpPr>
        <p:spPr/>
        <p:txBody>
          <a:bodyPr/>
          <a:lstStyle/>
          <a:p>
            <a:r>
              <a:rPr lang="en-US" dirty="0" smtClean="0"/>
              <a:t>The word ________________ means a variety of things or people:</a:t>
            </a:r>
          </a:p>
          <a:p>
            <a:r>
              <a:rPr lang="en-US" dirty="0" smtClean="0"/>
              <a:t>A. onomatopoeia</a:t>
            </a:r>
          </a:p>
          <a:p>
            <a:r>
              <a:rPr lang="en-US" dirty="0" smtClean="0"/>
              <a:t>B. gallimaufry</a:t>
            </a:r>
          </a:p>
          <a:p>
            <a:r>
              <a:rPr lang="en-US" dirty="0" smtClean="0"/>
              <a:t>C. </a:t>
            </a:r>
            <a:r>
              <a:rPr lang="en-US" dirty="0" err="1" smtClean="0"/>
              <a:t>phonosemantics</a:t>
            </a:r>
            <a:endParaRPr lang="en-US" dirty="0" smtClean="0"/>
          </a:p>
          <a:p>
            <a:r>
              <a:rPr lang="en-US" dirty="0" smtClean="0"/>
              <a:t>D. Plosives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linds(horizontal)">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The Dash_WMV V9.wmv">
            <a:hlinkClick r:id="" action="ppaction://media"/>
          </p:cNvPr>
          <p:cNvPicPr>
            <a:picLocks noGrp="1" noRot="1" noChangeAspect="1"/>
          </p:cNvPicPr>
          <p:nvPr>
            <p:ph idx="1"/>
            <a:videoFile r:link="rId1"/>
          </p:nvPr>
        </p:nvPicPr>
        <p:blipFill>
          <a:blip r:embed="rId4" cstate="print"/>
          <a:stretch>
            <a:fillRect/>
          </a:stretch>
        </p:blipFill>
        <p:spPr>
          <a:xfrm>
            <a:off x="0" y="0"/>
            <a:ext cx="9182100" cy="6886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4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events</a:t>
            </a:r>
            <a:endParaRPr lang="en-US" dirty="0"/>
          </a:p>
        </p:txBody>
      </p:sp>
      <p:sp>
        <p:nvSpPr>
          <p:cNvPr id="2" name="Content Placeholder 1"/>
          <p:cNvSpPr>
            <a:spLocks noGrp="1"/>
          </p:cNvSpPr>
          <p:nvPr>
            <p:ph idx="1"/>
          </p:nvPr>
        </p:nvSpPr>
        <p:spPr/>
        <p:txBody>
          <a:bodyPr/>
          <a:lstStyle/>
          <a:p>
            <a:r>
              <a:rPr lang="en-US" dirty="0" smtClean="0"/>
              <a:t> Video images</a:t>
            </a:r>
          </a:p>
          <a:p>
            <a:pPr>
              <a:buNone/>
            </a:pPr>
            <a:r>
              <a:rPr lang="en-US" dirty="0" smtClean="0"/>
              <a:t>    Examples:</a:t>
            </a:r>
          </a:p>
          <a:p>
            <a:pPr>
              <a:buNone/>
            </a:pPr>
            <a:r>
              <a:rPr lang="en-US" dirty="0" smtClean="0"/>
              <a:t>    YouTube</a:t>
            </a:r>
          </a:p>
          <a:p>
            <a:r>
              <a:rPr lang="en-US" dirty="0" smtClean="0"/>
              <a:t>Newspaper in print or online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Newspaper</a:t>
            </a:r>
            <a:endParaRPr lang="en-US" dirty="0"/>
          </a:p>
        </p:txBody>
      </p:sp>
      <p:sp>
        <p:nvSpPr>
          <p:cNvPr id="2" name="Content Placeholder 1"/>
          <p:cNvSpPr>
            <a:spLocks noGrp="1"/>
          </p:cNvSpPr>
          <p:nvPr>
            <p:ph idx="1"/>
          </p:nvPr>
        </p:nvSpPr>
        <p:spPr/>
        <p:txBody>
          <a:bodyPr>
            <a:normAutofit fontScale="55000" lnSpcReduction="20000"/>
          </a:bodyPr>
          <a:lstStyle/>
          <a:p>
            <a:r>
              <a:rPr lang="en-US" dirty="0" smtClean="0"/>
              <a:t>Working from Bell to Bell:  A 15 Minute Warm-up Exercise with USA TODAY</a:t>
            </a:r>
          </a:p>
          <a:p>
            <a:pPr>
              <a:buNone/>
            </a:pPr>
            <a:r>
              <a:rPr lang="en-US" b="1" i="1" dirty="0" smtClean="0"/>
              <a:t> </a:t>
            </a:r>
            <a:endParaRPr lang="en-US" dirty="0" smtClean="0"/>
          </a:p>
          <a:p>
            <a:r>
              <a:rPr lang="en-US" dirty="0" smtClean="0"/>
              <a:t>Linda Moyer, Literacy Integration Instructor from Bethlehem, PA writes:</a:t>
            </a:r>
          </a:p>
          <a:p>
            <a:pPr>
              <a:buNone/>
            </a:pPr>
            <a:r>
              <a:rPr lang="en-US" b="1" i="1" dirty="0" smtClean="0"/>
              <a:t> </a:t>
            </a:r>
            <a:endParaRPr lang="en-US" dirty="0" smtClean="0"/>
          </a:p>
          <a:p>
            <a:r>
              <a:rPr lang="en-US" b="1" dirty="0" smtClean="0"/>
              <a:t>"Having difficulty getting your students to read? </a:t>
            </a:r>
            <a:r>
              <a:rPr lang="en-US" dirty="0" smtClean="0"/>
              <a:t> I was too, until I introduced them to </a:t>
            </a:r>
            <a:r>
              <a:rPr lang="en-US" i="1" dirty="0" smtClean="0"/>
              <a:t>USA Today</a:t>
            </a:r>
            <a:r>
              <a:rPr lang="en-US" dirty="0" smtClean="0"/>
              <a:t>.  Offering each student this resource at the beginning of class kept my students engaged until class began and opened up invaluable discussions for learning. One morning when I did not have access to </a:t>
            </a:r>
            <a:r>
              <a:rPr lang="en-US" i="1" dirty="0" smtClean="0"/>
              <a:t>USA Today</a:t>
            </a:r>
            <a:r>
              <a:rPr lang="en-US" dirty="0" smtClean="0"/>
              <a:t>, I realized how engaging and meaningful this resource was to the students.  </a:t>
            </a:r>
          </a:p>
          <a:p>
            <a:pPr>
              <a:buNone/>
            </a:pPr>
            <a:r>
              <a:rPr lang="en-US" dirty="0" smtClean="0"/>
              <a:t> </a:t>
            </a:r>
          </a:p>
          <a:p>
            <a:r>
              <a:rPr lang="en-US" dirty="0" smtClean="0"/>
              <a:t>That morning, several students asked, 'Where's the USA Today, Mrs. Moyer? That is important to us. We want to know what is happening in the world.'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thaindain.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66813" y="2324100"/>
            <a:ext cx="5929386" cy="35083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YouTube sample</a:t>
            </a:r>
            <a:endParaRPr lang="en-US" dirty="0"/>
          </a:p>
        </p:txBody>
      </p:sp>
      <p:sp>
        <p:nvSpPr>
          <p:cNvPr id="2" name="Content Placeholder 1"/>
          <p:cNvSpPr>
            <a:spLocks noGrp="1"/>
          </p:cNvSpPr>
          <p:nvPr>
            <p:ph idx="1"/>
          </p:nvPr>
        </p:nvSpPr>
        <p:spPr/>
        <p:txBody>
          <a:bodyPr/>
          <a:lstStyle/>
          <a:p>
            <a:r>
              <a:rPr lang="en-US" dirty="0" smtClean="0"/>
              <a:t>To use towards end of school year or during Thanksgiving</a:t>
            </a:r>
          </a:p>
          <a:p>
            <a:r>
              <a:rPr lang="en-US" dirty="0" smtClean="0"/>
              <a:t>Write a note to somebody you are grateful for</a:t>
            </a:r>
          </a:p>
          <a:p>
            <a:endParaRPr lang="en-US" dirty="0" smtClean="0"/>
          </a:p>
          <a:p>
            <a:r>
              <a:rPr lang="en-US" dirty="0" smtClean="0"/>
              <a:t>YouTube “Always There” by the Canadian Tenors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anadian Tenor Always there_WMV V9.wmv">
            <a:hlinkClick r:id="" action="ppaction://media"/>
          </p:cNvPr>
          <p:cNvPicPr>
            <a:picLocks noGrp="1" noRot="1" noChangeAspect="1"/>
          </p:cNvPicPr>
          <p:nvPr>
            <p:ph idx="1"/>
            <a:videoFile r:link="rId1"/>
          </p:nvPr>
        </p:nvPicPr>
        <p:blipFill>
          <a:blip r:embed="rId3" cstate="print"/>
          <a:stretch>
            <a:fillRect/>
          </a:stretch>
        </p:blipFill>
        <p:spPr>
          <a:xfrm>
            <a:off x="0" y="1"/>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Cartoon Sample</a:t>
            </a:r>
            <a:endParaRPr lang="en-US" dirty="0"/>
          </a:p>
        </p:txBody>
      </p:sp>
      <p:sp>
        <p:nvSpPr>
          <p:cNvPr id="6" name="Text Placeholder 5"/>
          <p:cNvSpPr>
            <a:spLocks noGrp="1"/>
          </p:cNvSpPr>
          <p:nvPr>
            <p:ph type="body" idx="1"/>
          </p:nvPr>
        </p:nvSpPr>
        <p:spPr/>
        <p:txBody>
          <a:bodyPr/>
          <a:lstStyle/>
          <a:p>
            <a:endParaRPr lang="en-US" dirty="0"/>
          </a:p>
        </p:txBody>
      </p:sp>
      <p:pic>
        <p:nvPicPr>
          <p:cNvPr id="1026" name="Picture 2" descr="C:\Users\boettner.MSD\Pictures\teamwork.jpg"/>
          <p:cNvPicPr>
            <a:picLocks noGrp="1" noChangeAspect="1" noChangeArrowheads="1"/>
          </p:cNvPicPr>
          <p:nvPr>
            <p:ph sz="half" idx="2"/>
          </p:nvPr>
        </p:nvPicPr>
        <p:blipFill>
          <a:blip r:embed="rId3" cstate="print"/>
          <a:stretch>
            <a:fillRect/>
          </a:stretch>
        </p:blipFill>
        <p:spPr bwMode="auto">
          <a:xfrm>
            <a:off x="1333500" y="2974975"/>
            <a:ext cx="2835275" cy="2835275"/>
          </a:xfrm>
          <a:prstGeom prst="rect">
            <a:avLst/>
          </a:prstGeom>
          <a:noFill/>
        </p:spPr>
      </p:pic>
      <p:sp>
        <p:nvSpPr>
          <p:cNvPr id="7" name="Text Placeholder 6"/>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p:txBody>
          <a:bodyPr/>
          <a:lstStyle/>
          <a:p>
            <a:r>
              <a:rPr lang="en-US" dirty="0" smtClean="0"/>
              <a:t>Create a title</a:t>
            </a:r>
          </a:p>
          <a:p>
            <a:r>
              <a:rPr lang="en-US" dirty="0" smtClean="0"/>
              <a:t>Write a paragraph of five sentences to explain this picture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a:t>
            </a:r>
            <a:endParaRPr lang="en-US" dirty="0"/>
          </a:p>
        </p:txBody>
      </p:sp>
      <p:sp>
        <p:nvSpPr>
          <p:cNvPr id="3" name="Text Placeholder 2"/>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normAutofit fontScale="70000" lnSpcReduction="20000"/>
          </a:bodyPr>
          <a:lstStyle/>
          <a:p>
            <a:r>
              <a:rPr lang="en-US" dirty="0" smtClean="0">
                <a:latin typeface="Arial" pitchFamily="34" charset="0"/>
                <a:cs typeface="Arial" pitchFamily="34" charset="0"/>
              </a:rPr>
              <a:t>“Teachers who review bell work and make the connection to the content have more success with the students. The more time on task, the more students learn. Bell ringers also add dignity to the classroom and eliminates most of the drama that occurs at the beginning of each period.” </a:t>
            </a:r>
          </a:p>
          <a:p>
            <a:endParaRPr lang="en-US" dirty="0"/>
          </a:p>
        </p:txBody>
      </p:sp>
      <p:sp>
        <p:nvSpPr>
          <p:cNvPr id="4" name="Text Placeholder 3"/>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normAutofit lnSpcReduction="10000"/>
          </a:bodyPr>
          <a:lstStyle/>
          <a:p>
            <a:pPr marL="274320" indent="-274320" algn="r">
              <a:buClr>
                <a:schemeClr val="accent3"/>
              </a:buClr>
              <a:buNone/>
              <a:defRPr/>
            </a:pPr>
            <a:endParaRPr lang="en-US" dirty="0" smtClean="0">
              <a:latin typeface="Arial" pitchFamily="34" charset="0"/>
              <a:cs typeface="Arial" pitchFamily="34" charset="0"/>
            </a:endParaRPr>
          </a:p>
          <a:p>
            <a:pPr marL="274320" indent="-274320" algn="r">
              <a:buClr>
                <a:schemeClr val="accent3"/>
              </a:buClr>
              <a:buNone/>
              <a:defRPr/>
            </a:pPr>
            <a:endParaRPr lang="en-US" dirty="0" smtClean="0">
              <a:latin typeface="Arial" pitchFamily="34" charset="0"/>
              <a:cs typeface="Arial" pitchFamily="34" charset="0"/>
            </a:endParaRPr>
          </a:p>
          <a:p>
            <a:pPr marL="274320" indent="-274320" algn="r">
              <a:buClr>
                <a:schemeClr val="accent3"/>
              </a:buClr>
              <a:buNone/>
              <a:defRPr/>
            </a:pPr>
            <a:endParaRPr lang="en-US" dirty="0" smtClean="0">
              <a:latin typeface="Arial" pitchFamily="34" charset="0"/>
              <a:cs typeface="Arial" pitchFamily="34" charset="0"/>
            </a:endParaRPr>
          </a:p>
          <a:p>
            <a:pPr marL="274320" indent="-274320" algn="r">
              <a:buClr>
                <a:schemeClr val="accent3"/>
              </a:buClr>
              <a:buNone/>
              <a:defRPr/>
            </a:pPr>
            <a:r>
              <a:rPr lang="en-US" dirty="0" smtClean="0">
                <a:latin typeface="Arial" pitchFamily="34" charset="0"/>
                <a:cs typeface="Arial" pitchFamily="34" charset="0"/>
              </a:rPr>
              <a:t> Karen </a:t>
            </a:r>
            <a:r>
              <a:rPr lang="en-US" dirty="0" err="1" smtClean="0">
                <a:latin typeface="Arial" pitchFamily="34" charset="0"/>
                <a:cs typeface="Arial" pitchFamily="34" charset="0"/>
              </a:rPr>
              <a:t>Seddon</a:t>
            </a:r>
            <a:endParaRPr lang="en-US" dirty="0" smtClean="0">
              <a:latin typeface="Arial" pitchFamily="34" charset="0"/>
              <a:cs typeface="Arial" pitchFamily="34" charset="0"/>
            </a:endParaRPr>
          </a:p>
          <a:p>
            <a:pPr marL="274320" indent="-274320" algn="r">
              <a:buClr>
                <a:schemeClr val="accent3"/>
              </a:buClr>
              <a:buNone/>
              <a:defRPr/>
            </a:pPr>
            <a:r>
              <a:rPr lang="en-US" dirty="0" err="1" smtClean="0">
                <a:latin typeface="Arial" pitchFamily="34" charset="0"/>
                <a:cs typeface="Arial" pitchFamily="34" charset="0"/>
              </a:rPr>
              <a:t>tuesdaywithkaren.blogspot</a:t>
            </a:r>
            <a:r>
              <a:rPr lang="en-US" dirty="0" smtClean="0">
                <a:latin typeface="Arial" pitchFamily="34" charset="0"/>
                <a:cs typeface="Arial" pitchFamily="34" charset="0"/>
              </a:rPr>
              <a:t>.</a:t>
            </a:r>
          </a:p>
          <a:p>
            <a:pPr marL="274320" indent="-274320" algn="r">
              <a:buClr>
                <a:schemeClr val="accent3"/>
              </a:buClr>
              <a:buNone/>
              <a:defRPr/>
            </a:pPr>
            <a:r>
              <a:rPr lang="en-US" dirty="0" smtClean="0">
                <a:latin typeface="Arial" pitchFamily="34" charset="0"/>
                <a:cs typeface="Arial" pitchFamily="34" charset="0"/>
              </a:rPr>
              <a:t>com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Character Education</a:t>
            </a:r>
            <a:endParaRPr lang="en-US" dirty="0"/>
          </a:p>
        </p:txBody>
      </p:sp>
      <p:sp>
        <p:nvSpPr>
          <p:cNvPr id="2" name="Content Placeholder 1"/>
          <p:cNvSpPr>
            <a:spLocks noGrp="1"/>
          </p:cNvSpPr>
          <p:nvPr>
            <p:ph idx="1"/>
          </p:nvPr>
        </p:nvSpPr>
        <p:spPr/>
        <p:txBody>
          <a:bodyPr/>
          <a:lstStyle/>
          <a:p>
            <a:r>
              <a:rPr lang="en-US" dirty="0" err="1" smtClean="0"/>
              <a:t>Wingclips</a:t>
            </a:r>
            <a:endParaRPr lang="en-US" dirty="0" smtClean="0"/>
          </a:p>
          <a:p>
            <a:r>
              <a:rPr lang="en-US" dirty="0" smtClean="0"/>
              <a:t>Simple Truths</a:t>
            </a:r>
          </a:p>
          <a:p>
            <a:r>
              <a:rPr lang="en-US" dirty="0" smtClean="0"/>
              <a:t>25 Truths by Ed Douglas</a:t>
            </a:r>
          </a:p>
          <a:p>
            <a:r>
              <a:rPr lang="en-US" dirty="0" smtClean="0"/>
              <a:t>Quote of the Day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Soul  Surfer- Bethany Hamilton</a:t>
            </a:r>
            <a:endParaRPr lang="en-US" dirty="0"/>
          </a:p>
        </p:txBody>
      </p:sp>
      <p:pic>
        <p:nvPicPr>
          <p:cNvPr id="1026" name="Picture 2" descr="C:\Users\boettner.MSD\Pictures\Bethany hamilton.jpg"/>
          <p:cNvPicPr>
            <a:picLocks noGrp="1" noChangeAspect="1" noChangeArrowheads="1"/>
          </p:cNvPicPr>
          <p:nvPr>
            <p:ph idx="1"/>
          </p:nvPr>
        </p:nvPicPr>
        <p:blipFill>
          <a:blip r:embed="rId2" cstate="print"/>
          <a:srcRect/>
          <a:stretch>
            <a:fillRect/>
          </a:stretch>
        </p:blipFill>
        <p:spPr bwMode="auto">
          <a:xfrm>
            <a:off x="2743200" y="1481138"/>
            <a:ext cx="4191000" cy="423386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Soul Surfer - Normal Is Overrated - WingClips MEDIUM.wmv">
            <a:hlinkClick r:id="" action="ppaction://media"/>
          </p:cNvPr>
          <p:cNvPicPr>
            <a:picLocks noGrp="1" noRot="1" noChangeAspect="1"/>
          </p:cNvPicPr>
          <p:nvPr>
            <p:ph idx="1"/>
            <a:videoFile r:link="rId1"/>
          </p:nvPr>
        </p:nvPicPr>
        <p:blipFill>
          <a:blip r:embed="rId4" cstate="print"/>
          <a:stretch>
            <a:fillRect/>
          </a:stretch>
        </p:blipFill>
        <p:spPr>
          <a:xfrm>
            <a:off x="0" y="304800"/>
            <a:ext cx="89408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4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620000" cy="2362199"/>
          </a:xfrm>
        </p:spPr>
        <p:txBody>
          <a:bodyPr>
            <a:normAutofit/>
          </a:bodyPr>
          <a:lstStyle/>
          <a:p>
            <a:r>
              <a:rPr lang="en-US" dirty="0" smtClean="0"/>
              <a:t>Bell to bell Teaching: Using Bell </a:t>
            </a:r>
            <a:r>
              <a:rPr lang="en-US" dirty="0"/>
              <a:t>R</a:t>
            </a:r>
            <a:r>
              <a:rPr lang="en-US" dirty="0" smtClean="0"/>
              <a:t>ingers in the CTE Classroom</a:t>
            </a:r>
            <a:endParaRPr lang="en-US" dirty="0"/>
          </a:p>
        </p:txBody>
      </p:sp>
      <p:sp>
        <p:nvSpPr>
          <p:cNvPr id="3" name="Subtitle 2"/>
          <p:cNvSpPr>
            <a:spLocks noGrp="1"/>
          </p:cNvSpPr>
          <p:nvPr>
            <p:ph type="subTitle" idx="1"/>
          </p:nvPr>
        </p:nvSpPr>
        <p:spPr>
          <a:xfrm>
            <a:off x="1600200" y="3124200"/>
            <a:ext cx="6553200" cy="2286000"/>
          </a:xfrm>
        </p:spPr>
        <p:txBody>
          <a:bodyPr>
            <a:normAutofit fontScale="47500" lnSpcReduction="20000"/>
          </a:bodyPr>
          <a:lstStyle/>
          <a:p>
            <a:r>
              <a:rPr lang="en-US" sz="2600" dirty="0" smtClean="0">
                <a:solidFill>
                  <a:schemeClr val="accent4">
                    <a:lumMod val="75000"/>
                  </a:schemeClr>
                </a:solidFill>
              </a:rPr>
              <a:t>Bing Boettner RN BSN</a:t>
            </a:r>
          </a:p>
          <a:p>
            <a:r>
              <a:rPr lang="en-US" sz="2600" dirty="0" smtClean="0">
                <a:solidFill>
                  <a:schemeClr val="accent4">
                    <a:lumMod val="75000"/>
                  </a:schemeClr>
                </a:solidFill>
              </a:rPr>
              <a:t>Health Services Instructor</a:t>
            </a:r>
          </a:p>
          <a:p>
            <a:r>
              <a:rPr lang="en-US" sz="2600" dirty="0" smtClean="0">
                <a:solidFill>
                  <a:schemeClr val="accent4">
                    <a:lumMod val="75000"/>
                  </a:schemeClr>
                </a:solidFill>
              </a:rPr>
              <a:t>Northwest Technical School</a:t>
            </a:r>
          </a:p>
          <a:p>
            <a:r>
              <a:rPr lang="en-US" sz="2600" dirty="0" smtClean="0">
                <a:solidFill>
                  <a:schemeClr val="accent4">
                    <a:lumMod val="75000"/>
                  </a:schemeClr>
                </a:solidFill>
              </a:rPr>
              <a:t>Maryville, MO</a:t>
            </a:r>
          </a:p>
          <a:p>
            <a:r>
              <a:rPr lang="en-US" sz="2600" dirty="0" smtClean="0">
                <a:solidFill>
                  <a:schemeClr val="accent4">
                    <a:lumMod val="75000"/>
                  </a:schemeClr>
                </a:solidFill>
              </a:rPr>
              <a:t>Building Bridges Conference</a:t>
            </a:r>
          </a:p>
          <a:p>
            <a:r>
              <a:rPr lang="en-US" sz="2600" dirty="0" smtClean="0">
                <a:solidFill>
                  <a:schemeClr val="accent4">
                    <a:lumMod val="75000"/>
                  </a:schemeClr>
                </a:solidFill>
              </a:rPr>
              <a:t>Jefferson City, MO</a:t>
            </a:r>
          </a:p>
          <a:p>
            <a:r>
              <a:rPr lang="en-US" sz="2600" dirty="0" smtClean="0">
                <a:solidFill>
                  <a:schemeClr val="accent4">
                    <a:lumMod val="75000"/>
                  </a:schemeClr>
                </a:solidFill>
              </a:rPr>
              <a:t>November 6-8, 2011</a:t>
            </a:r>
          </a:p>
          <a:p>
            <a:endParaRPr lang="en-US" sz="2600" dirty="0" smtClean="0">
              <a:solidFill>
                <a:schemeClr val="accent4">
                  <a:lumMod val="75000"/>
                </a:schemeClr>
              </a:solidFill>
            </a:endParaRPr>
          </a:p>
          <a:p>
            <a:pPr algn="ctr"/>
            <a:r>
              <a:rPr lang="en-US" sz="2400" b="1" dirty="0" smtClean="0"/>
              <a:t>“Preparedness for successful Futures as an Actual Expectation for all students, not just a motto”</a:t>
            </a:r>
          </a:p>
          <a:p>
            <a:r>
              <a:rPr lang="en-US" sz="2600"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Projects in progress</a:t>
            </a:r>
            <a:endParaRPr lang="en-US" dirty="0"/>
          </a:p>
        </p:txBody>
      </p:sp>
      <p:sp>
        <p:nvSpPr>
          <p:cNvPr id="2" name="Content Placeholder 1"/>
          <p:cNvSpPr>
            <a:spLocks noGrp="1"/>
          </p:cNvSpPr>
          <p:nvPr>
            <p:ph idx="1"/>
          </p:nvPr>
        </p:nvSpPr>
        <p:spPr/>
        <p:txBody>
          <a:bodyPr/>
          <a:lstStyle/>
          <a:p>
            <a:r>
              <a:rPr lang="en-US" dirty="0" smtClean="0"/>
              <a:t>Anatomy in Clay®</a:t>
            </a:r>
          </a:p>
          <a:p>
            <a:r>
              <a:rPr lang="en-US" dirty="0" smtClean="0"/>
              <a:t>Journaling</a:t>
            </a:r>
          </a:p>
          <a:p>
            <a:r>
              <a:rPr lang="en-US" dirty="0" smtClean="0"/>
              <a:t>Class paper (drafts)</a:t>
            </a:r>
          </a:p>
          <a:p>
            <a:r>
              <a:rPr lang="en-US" dirty="0" smtClean="0"/>
              <a:t>Embedded credits</a:t>
            </a:r>
          </a:p>
          <a:p>
            <a:r>
              <a:rPr lang="en-US" dirty="0" smtClean="0"/>
              <a:t>Year long project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to know you</a:t>
            </a:r>
            <a:endParaRPr lang="en-US" dirty="0"/>
          </a:p>
        </p:txBody>
      </p:sp>
      <p:sp>
        <p:nvSpPr>
          <p:cNvPr id="2" name="Content Placeholder 1"/>
          <p:cNvSpPr>
            <a:spLocks noGrp="1"/>
          </p:cNvSpPr>
          <p:nvPr>
            <p:ph idx="1"/>
          </p:nvPr>
        </p:nvSpPr>
        <p:spPr/>
        <p:txBody>
          <a:bodyPr/>
          <a:lstStyle/>
          <a:p>
            <a:r>
              <a:rPr lang="en-US" dirty="0" smtClean="0"/>
              <a:t>What is your favorite_______?</a:t>
            </a:r>
          </a:p>
          <a:p>
            <a:endParaRPr lang="en-US" dirty="0" smtClean="0"/>
          </a:p>
          <a:p>
            <a:pPr>
              <a:buNone/>
            </a:pPr>
            <a:endParaRPr lang="en-US" dirty="0" smtClean="0"/>
          </a:p>
          <a:p>
            <a:r>
              <a:rPr lang="en-US" dirty="0" smtClean="0"/>
              <a:t>Conversation/writing prompts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Vocabulary</a:t>
            </a:r>
            <a:endParaRPr lang="en-US" dirty="0"/>
          </a:p>
        </p:txBody>
      </p:sp>
      <p:sp>
        <p:nvSpPr>
          <p:cNvPr id="2" name="Content Placeholder 1"/>
          <p:cNvSpPr>
            <a:spLocks noGrp="1"/>
          </p:cNvSpPr>
          <p:nvPr>
            <p:ph idx="1"/>
          </p:nvPr>
        </p:nvSpPr>
        <p:spPr/>
        <p:txBody>
          <a:bodyPr/>
          <a:lstStyle/>
          <a:p>
            <a:r>
              <a:rPr lang="en-US" dirty="0" smtClean="0"/>
              <a:t>Puzzle</a:t>
            </a:r>
          </a:p>
          <a:p>
            <a:r>
              <a:rPr lang="en-US" dirty="0" smtClean="0"/>
              <a:t>Riddle</a:t>
            </a:r>
          </a:p>
          <a:p>
            <a:r>
              <a:rPr lang="en-US" dirty="0" smtClean="0"/>
              <a:t>Crossword</a:t>
            </a:r>
          </a:p>
          <a:p>
            <a:r>
              <a:rPr lang="en-US" dirty="0" smtClean="0"/>
              <a:t>Spelling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Essential questions</a:t>
            </a:r>
            <a:endParaRPr lang="en-US" dirty="0"/>
          </a:p>
        </p:txBody>
      </p:sp>
      <p:sp>
        <p:nvSpPr>
          <p:cNvPr id="2" name="Content Placeholder 1"/>
          <p:cNvSpPr>
            <a:spLocks noGrp="1"/>
          </p:cNvSpPr>
          <p:nvPr>
            <p:ph idx="1"/>
          </p:nvPr>
        </p:nvSpPr>
        <p:spPr/>
        <p:txBody>
          <a:bodyPr/>
          <a:lstStyle/>
          <a:p>
            <a:r>
              <a:rPr lang="en-US" dirty="0" smtClean="0"/>
              <a:t>Turn your objectives for the day to a question and have students write their answers.</a:t>
            </a:r>
          </a:p>
          <a:p>
            <a:r>
              <a:rPr lang="en-US" dirty="0"/>
              <a:t>Tie in to CLE’s and GLE’s</a:t>
            </a:r>
          </a:p>
          <a:p>
            <a:r>
              <a:rPr lang="en-US" dirty="0" smtClean="0"/>
              <a:t>ACT </a:t>
            </a:r>
            <a:r>
              <a:rPr lang="en-US" dirty="0"/>
              <a:t>prep questions http://</a:t>
            </a:r>
            <a:r>
              <a:rPr lang="en-US" dirty="0" smtClean="0"/>
              <a:t>www.actstudent.org/qotd/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Dr. Rap_1_WMV V9.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ustomer love_WMV V9.wmv">
            <a:hlinkClick r:id="" action="ppaction://media"/>
          </p:cNvPr>
          <p:cNvPicPr>
            <a:picLocks noGrp="1" noRot="1" noChangeAspect="1"/>
          </p:cNvPicPr>
          <p:nvPr>
            <p:ph idx="1"/>
            <a:videoFile r:link="rId1"/>
          </p:nvPr>
        </p:nvPicPr>
        <p:blipFill>
          <a:blip r:embed="rId3" cstate="print"/>
          <a:stretch>
            <a:fillRect/>
          </a:stretch>
        </p:blipFill>
        <p:spPr>
          <a:xfrm>
            <a:off x="0" y="0"/>
            <a:ext cx="9563100" cy="6886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1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systems</a:t>
            </a:r>
            <a:endParaRPr lang="en-US" dirty="0"/>
          </a:p>
        </p:txBody>
      </p:sp>
      <p:sp>
        <p:nvSpPr>
          <p:cNvPr id="2" name="Content Placeholder 1"/>
          <p:cNvSpPr>
            <a:spLocks noGrp="1"/>
          </p:cNvSpPr>
          <p:nvPr>
            <p:ph idx="1"/>
          </p:nvPr>
        </p:nvSpPr>
        <p:spPr/>
        <p:txBody>
          <a:bodyPr/>
          <a:lstStyle/>
          <a:p>
            <a:r>
              <a:rPr lang="en-US" dirty="0" smtClean="0"/>
              <a:t>Your school’s system </a:t>
            </a:r>
          </a:p>
          <a:p>
            <a:r>
              <a:rPr lang="en-US" dirty="0" smtClean="0"/>
              <a:t>Examples: Evolve, Moodle, </a:t>
            </a:r>
            <a:r>
              <a:rPr lang="en-US" dirty="0" err="1" smtClean="0"/>
              <a:t>Edmodo</a:t>
            </a:r>
            <a:r>
              <a:rPr lang="en-US" dirty="0" smtClean="0"/>
              <a:t>, </a:t>
            </a:r>
            <a:r>
              <a:rPr lang="en-US" dirty="0" err="1" smtClean="0"/>
              <a:t>Quia</a:t>
            </a:r>
            <a:endParaRPr lang="en-US" dirty="0" smtClean="0"/>
          </a:p>
          <a:p>
            <a:r>
              <a:rPr lang="en-US" dirty="0" err="1" smtClean="0"/>
              <a:t>Bellwork</a:t>
            </a:r>
            <a:r>
              <a:rPr lang="en-US" dirty="0" smtClean="0"/>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Bellwork</a:t>
            </a:r>
            <a:r>
              <a:rPr lang="en-US" dirty="0" smtClean="0"/>
              <a:t> ™site</a:t>
            </a:r>
            <a:endParaRPr lang="en-US" dirty="0"/>
          </a:p>
        </p:txBody>
      </p:sp>
      <p:pic>
        <p:nvPicPr>
          <p:cNvPr id="4" name="Content Placeholder 3" descr="Bellworkcom.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60990" y="2324100"/>
            <a:ext cx="3541032" cy="350837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Bellwork.com-products.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71284" y="2324100"/>
            <a:ext cx="3720444" cy="350837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to use bell ringers effectively</a:t>
            </a:r>
            <a:endParaRPr lang="en-US" dirty="0"/>
          </a:p>
        </p:txBody>
      </p:sp>
      <p:sp>
        <p:nvSpPr>
          <p:cNvPr id="2" name="Content Placeholder 1"/>
          <p:cNvSpPr>
            <a:spLocks noGrp="1"/>
          </p:cNvSpPr>
          <p:nvPr>
            <p:ph idx="1"/>
          </p:nvPr>
        </p:nvSpPr>
        <p:spPr/>
        <p:txBody>
          <a:bodyPr/>
          <a:lstStyle/>
          <a:p>
            <a:r>
              <a:rPr lang="en-US" dirty="0" smtClean="0"/>
              <a:t>KISS. Keep it short and simple.</a:t>
            </a:r>
          </a:p>
          <a:p>
            <a:r>
              <a:rPr lang="en-US" dirty="0" smtClean="0"/>
              <a:t>Be consistent. Post your daily bell ringer in the same place in the classroom.</a:t>
            </a:r>
          </a:p>
          <a:p>
            <a:r>
              <a:rPr lang="en-US" dirty="0" smtClean="0"/>
              <a:t>Decide on a simple grading system.</a:t>
            </a:r>
          </a:p>
          <a:p>
            <a:r>
              <a:rPr lang="en-US" dirty="0" smtClean="0"/>
              <a:t>Be prepared by keeping back-ups of other bell ringers.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signal</a:t>
            </a:r>
            <a:endParaRPr lang="en-US" dirty="0"/>
          </a:p>
        </p:txBody>
      </p:sp>
      <p:sp>
        <p:nvSpPr>
          <p:cNvPr id="3" name="Content Placeholder 2"/>
          <p:cNvSpPr>
            <a:spLocks noGrp="1"/>
          </p:cNvSpPr>
          <p:nvPr>
            <p:ph idx="1"/>
          </p:nvPr>
        </p:nvSpPr>
        <p:spPr/>
        <p:txBody>
          <a:bodyPr/>
          <a:lstStyle/>
          <a:p>
            <a:r>
              <a:rPr lang="en-US" dirty="0" smtClean="0"/>
              <a:t>TV Them songs</a:t>
            </a:r>
          </a:p>
          <a:p>
            <a:endParaRPr lang="en-US" dirty="0"/>
          </a:p>
          <a:p>
            <a:r>
              <a:rPr lang="en-US" dirty="0" smtClean="0">
                <a:hlinkClick r:id="rId2"/>
              </a:rPr>
              <a:t>www.newmanagement.com</a:t>
            </a:r>
            <a:endParaRPr lang="en-US" dirty="0" smtClean="0"/>
          </a:p>
          <a:p>
            <a:endParaRPr lang="en-US" dirty="0"/>
          </a:p>
        </p:txBody>
      </p:sp>
    </p:spTree>
    <p:extLst>
      <p:ext uri="{BB962C8B-B14F-4D97-AF65-F5344CB8AC3E}">
        <p14:creationId xmlns:p14="http://schemas.microsoft.com/office/powerpoint/2010/main" val="3677497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grade</a:t>
            </a:r>
            <a:endParaRPr lang="en-US" dirty="0"/>
          </a:p>
        </p:txBody>
      </p:sp>
      <p:sp>
        <p:nvSpPr>
          <p:cNvPr id="2" name="Content Placeholder 1"/>
          <p:cNvSpPr>
            <a:spLocks noGrp="1"/>
          </p:cNvSpPr>
          <p:nvPr>
            <p:ph idx="1"/>
          </p:nvPr>
        </p:nvSpPr>
        <p:spPr/>
        <p:txBody>
          <a:bodyPr/>
          <a:lstStyle/>
          <a:p>
            <a:r>
              <a:rPr lang="en-US" dirty="0" smtClean="0"/>
              <a:t>Daily (participation)</a:t>
            </a:r>
          </a:p>
          <a:p>
            <a:r>
              <a:rPr lang="en-US" dirty="0" smtClean="0"/>
              <a:t>Weekly (20 points each day)</a:t>
            </a:r>
          </a:p>
          <a:p>
            <a:r>
              <a:rPr lang="en-US" dirty="0" smtClean="0"/>
              <a:t>End of grading period (spot check for one quiz grade)</a:t>
            </a:r>
          </a:p>
          <a:p>
            <a:r>
              <a:rPr lang="en-US" dirty="0" smtClean="0"/>
              <a:t>Multiple choice quiz based on bell ringers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linds(horizontal)">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Students’ feedback</a:t>
            </a:r>
            <a:endParaRPr lang="en-US" dirty="0"/>
          </a:p>
        </p:txBody>
      </p:sp>
      <p:sp>
        <p:nvSpPr>
          <p:cNvPr id="2" name="Content Placeholder 1"/>
          <p:cNvSpPr>
            <a:spLocks noGrp="1"/>
          </p:cNvSpPr>
          <p:nvPr>
            <p:ph idx="1"/>
          </p:nvPr>
        </p:nvSpPr>
        <p:spPr/>
        <p:txBody>
          <a:bodyPr>
            <a:normAutofit lnSpcReduction="10000"/>
          </a:bodyPr>
          <a:lstStyle/>
          <a:p>
            <a:r>
              <a:rPr lang="en-US" dirty="0" smtClean="0"/>
              <a:t>Bell ringers help me think.</a:t>
            </a:r>
          </a:p>
          <a:p>
            <a:r>
              <a:rPr lang="en-US" dirty="0" smtClean="0"/>
              <a:t>They keep me on focus.</a:t>
            </a:r>
          </a:p>
          <a:p>
            <a:r>
              <a:rPr lang="en-US" dirty="0" smtClean="0"/>
              <a:t>They allow opportunities for me to practice what I have learned the previous day.</a:t>
            </a:r>
          </a:p>
          <a:p>
            <a:r>
              <a:rPr lang="en-US" dirty="0" smtClean="0"/>
              <a:t>It gives me time to reflect.</a:t>
            </a:r>
          </a:p>
          <a:p>
            <a:r>
              <a:rPr lang="en-US" dirty="0" smtClean="0"/>
              <a:t>An opportunity to gather myself and my thoughts.</a:t>
            </a:r>
          </a:p>
          <a:p>
            <a:r>
              <a:rPr lang="en-US" dirty="0" smtClean="0"/>
              <a:t>It makes my brain 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linds(horizontal)">
                                      <p:cBhvr>
                                        <p:cTn id="23" dur="500"/>
                                        <p:tgtEl>
                                          <p:spTgt spid="2">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simple consideration…</a:t>
            </a:r>
            <a:endParaRPr lang="en-US" dirty="0"/>
          </a:p>
        </p:txBody>
      </p:sp>
      <p:sp>
        <p:nvSpPr>
          <p:cNvPr id="2" name="Content Placeholder 1"/>
          <p:cNvSpPr>
            <a:spLocks noGrp="1"/>
          </p:cNvSpPr>
          <p:nvPr>
            <p:ph idx="1"/>
          </p:nvPr>
        </p:nvSpPr>
        <p:spPr/>
        <p:txBody>
          <a:bodyPr/>
          <a:lstStyle/>
          <a:p>
            <a:r>
              <a:rPr lang="en-US" dirty="0" smtClean="0"/>
              <a:t>If the horse you’re riding on dies, get off. It won’t do you any good to change bits or adjust the saddle. Just get off and walk.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027664"/>
            <a:ext cx="6849034" cy="724936"/>
          </a:xfrm>
        </p:spPr>
        <p:txBody>
          <a:bodyPr/>
          <a:lstStyle/>
          <a:p>
            <a:r>
              <a:rPr lang="en-US" dirty="0" smtClean="0"/>
              <a:t>Sources</a:t>
            </a:r>
            <a:endParaRPr lang="en-US" dirty="0"/>
          </a:p>
        </p:txBody>
      </p:sp>
      <p:sp>
        <p:nvSpPr>
          <p:cNvPr id="2" name="Content Placeholder 1"/>
          <p:cNvSpPr>
            <a:spLocks noGrp="1"/>
          </p:cNvSpPr>
          <p:nvPr>
            <p:ph idx="1"/>
          </p:nvPr>
        </p:nvSpPr>
        <p:spPr>
          <a:xfrm>
            <a:off x="762000" y="1828800"/>
            <a:ext cx="7924800" cy="4724400"/>
          </a:xfrm>
        </p:spPr>
        <p:txBody>
          <a:bodyPr>
            <a:normAutofit fontScale="47500" lnSpcReduction="20000"/>
          </a:bodyPr>
          <a:lstStyle/>
          <a:p>
            <a:r>
              <a:rPr lang="en-US" sz="2800" dirty="0" smtClean="0">
                <a:hlinkClick r:id="rId3"/>
              </a:rPr>
              <a:t>www.teachers.net</a:t>
            </a:r>
            <a:endParaRPr lang="en-US" sz="2800" dirty="0" smtClean="0"/>
          </a:p>
          <a:p>
            <a:r>
              <a:rPr lang="en-US" sz="2800" dirty="0" smtClean="0">
                <a:hlinkClick r:id="rId4"/>
              </a:rPr>
              <a:t>www.newmanagement.com</a:t>
            </a:r>
            <a:endParaRPr lang="en-US" sz="2800" dirty="0" smtClean="0"/>
          </a:p>
          <a:p>
            <a:r>
              <a:rPr lang="en-US" sz="2800" dirty="0" smtClean="0">
                <a:hlinkClick r:id="rId5"/>
              </a:rPr>
              <a:t>http://www.bellwork.com</a:t>
            </a:r>
            <a:endParaRPr lang="en-US" sz="2800" dirty="0" smtClean="0"/>
          </a:p>
          <a:p>
            <a:pPr marL="274320" indent="-274320">
              <a:buClr>
                <a:schemeClr val="accent3"/>
              </a:buClr>
              <a:buFont typeface="Wingdings 2"/>
              <a:buChar char=""/>
              <a:defRPr/>
            </a:pPr>
            <a:r>
              <a:rPr lang="en-US" sz="2800" dirty="0" smtClean="0">
                <a:hlinkClick r:id="rId6"/>
              </a:rPr>
              <a:t>http://forums.atozteacherstuff.com/showthread.php?t=27232</a:t>
            </a:r>
            <a:r>
              <a:rPr lang="en-US" sz="2800" dirty="0" smtClean="0"/>
              <a:t> </a:t>
            </a:r>
          </a:p>
          <a:p>
            <a:pPr marL="274320" indent="-274320">
              <a:buClr>
                <a:schemeClr val="accent3"/>
              </a:buClr>
              <a:buFont typeface="Wingdings 2"/>
              <a:buChar char=""/>
              <a:defRPr/>
            </a:pPr>
            <a:r>
              <a:rPr lang="en-US" sz="2800" dirty="0" smtClean="0">
                <a:hlinkClick r:id="rId7"/>
              </a:rPr>
              <a:t>http://www.creativewritingprompts.com/#</a:t>
            </a:r>
            <a:endParaRPr lang="en-US" sz="2800" dirty="0" smtClean="0"/>
          </a:p>
          <a:p>
            <a:pPr marL="274320" indent="-274320">
              <a:buClr>
                <a:schemeClr val="accent3"/>
              </a:buClr>
              <a:buFont typeface="Wingdings 2"/>
              <a:buChar char=""/>
              <a:defRPr/>
            </a:pPr>
            <a:r>
              <a:rPr lang="en-US" sz="2800" dirty="0" smtClean="0">
                <a:hlinkClick r:id="rId8"/>
              </a:rPr>
              <a:t>http://www.ehow.com/list_6399970_science-bell-ringer-activities.html</a:t>
            </a:r>
            <a:endParaRPr lang="en-US" sz="2800" dirty="0" smtClean="0"/>
          </a:p>
          <a:p>
            <a:pPr marL="274320" indent="-274320">
              <a:buClr>
                <a:schemeClr val="accent3"/>
              </a:buClr>
              <a:buFont typeface="Wingdings 2"/>
              <a:buChar char=""/>
              <a:defRPr/>
            </a:pPr>
            <a:r>
              <a:rPr lang="en-US" sz="2800" dirty="0" smtClean="0">
                <a:hlinkClick r:id="rId9"/>
              </a:rPr>
              <a:t>http://www.brighthub.com/education/k-12/articles/85130.aspx?p=2</a:t>
            </a:r>
            <a:endParaRPr lang="en-US" sz="2800" dirty="0" smtClean="0"/>
          </a:p>
          <a:p>
            <a:pPr marL="274320" indent="-274320">
              <a:buClr>
                <a:schemeClr val="accent3"/>
              </a:buClr>
              <a:buFont typeface="Wingdings 2"/>
              <a:buChar char=""/>
              <a:defRPr/>
            </a:pPr>
            <a:r>
              <a:rPr lang="en-US" sz="2800" dirty="0" smtClean="0">
                <a:hlinkClick r:id="rId10"/>
              </a:rPr>
              <a:t>http://www.teachhub.com/video-writing-prompts/cat/24</a:t>
            </a:r>
            <a:endParaRPr lang="en-US" sz="2800" dirty="0" smtClean="0"/>
          </a:p>
          <a:p>
            <a:pPr marL="274320" indent="-274320">
              <a:buClr>
                <a:schemeClr val="accent3"/>
              </a:buClr>
              <a:buFont typeface="Wingdings 2"/>
              <a:buChar char=""/>
              <a:defRPr/>
            </a:pPr>
            <a:r>
              <a:rPr lang="en-US" sz="2800" dirty="0" smtClean="0">
                <a:hlinkClick r:id="rId11"/>
              </a:rPr>
              <a:t>http://adulted.about.com/od/teachers/tp/warmupsforlessonplans.htm</a:t>
            </a:r>
            <a:r>
              <a:rPr lang="en-US" sz="2800" dirty="0" smtClean="0"/>
              <a:t> *</a:t>
            </a:r>
          </a:p>
          <a:p>
            <a:pPr marL="274320" indent="-274320">
              <a:buClr>
                <a:schemeClr val="accent3"/>
              </a:buClr>
              <a:buFont typeface="Wingdings 2"/>
              <a:buChar char=""/>
              <a:defRPr/>
            </a:pPr>
            <a:r>
              <a:rPr lang="en-US" sz="2800" dirty="0" smtClean="0">
                <a:hlinkClick r:id="rId12"/>
              </a:rPr>
              <a:t>http://tuesdayswithkaren.blogspot.com/2009/09/bellringers.html</a:t>
            </a:r>
            <a:r>
              <a:rPr lang="en-US" sz="2800" dirty="0" smtClean="0"/>
              <a:t> +</a:t>
            </a:r>
          </a:p>
          <a:p>
            <a:pPr marL="274320" indent="-274320">
              <a:buClr>
                <a:schemeClr val="accent3"/>
              </a:buClr>
              <a:buFont typeface="Wingdings 2"/>
              <a:buChar char=""/>
              <a:defRPr/>
            </a:pPr>
            <a:r>
              <a:rPr lang="en-US" sz="2800" dirty="0" smtClean="0">
                <a:hlinkClick r:id="rId13"/>
              </a:rPr>
              <a:t>http://www.brainbashers.com/qowall.asp</a:t>
            </a:r>
            <a:endParaRPr lang="en-US" sz="2800" dirty="0" smtClean="0"/>
          </a:p>
          <a:p>
            <a:pPr marL="274320" indent="-274320">
              <a:buClr>
                <a:schemeClr val="accent3"/>
              </a:buClr>
              <a:buFont typeface="Wingdings 2"/>
              <a:buChar char=""/>
              <a:defRPr/>
            </a:pPr>
            <a:r>
              <a:rPr lang="en-US" sz="2800" dirty="0" smtClean="0">
                <a:hlinkClick r:id="rId14"/>
              </a:rPr>
              <a:t>http://712educators.about.com/od/warmups/Warm_Ups_Questions_to_Begin_the_Day.htm</a:t>
            </a:r>
            <a:endParaRPr lang="en-US" sz="2800" dirty="0" smtClean="0"/>
          </a:p>
          <a:p>
            <a:pPr marL="274320" indent="-274320">
              <a:buClr>
                <a:schemeClr val="accent3"/>
              </a:buClr>
              <a:buFont typeface="Wingdings 2"/>
              <a:buChar char=""/>
              <a:defRPr/>
            </a:pPr>
            <a:r>
              <a:rPr lang="en-US" sz="2800" u="sng" dirty="0" smtClean="0">
                <a:hlinkClick r:id="rId15"/>
              </a:rPr>
              <a:t>Bell Work Ideas for the Classroom: Getting Students Engaged From the Start of School Day</a:t>
            </a:r>
            <a:r>
              <a:rPr lang="en-US" sz="2800" dirty="0" smtClean="0"/>
              <a:t> </a:t>
            </a:r>
            <a:r>
              <a:rPr lang="en-US" sz="2800" u="sng" dirty="0" smtClean="0">
                <a:hlinkClick r:id="rId15"/>
              </a:rPr>
              <a:t>http://www.suite101.com/content/bell-work-ideas-for-the-classroom-a139403#ixzz1B99lWhLu</a:t>
            </a:r>
            <a:endParaRPr lang="en-US" sz="2800" u="sng" dirty="0" smtClean="0"/>
          </a:p>
          <a:p>
            <a:pPr marL="274320" indent="-274320">
              <a:buClr>
                <a:schemeClr val="accent3"/>
              </a:buClr>
              <a:buFont typeface="Wingdings 2"/>
              <a:buChar char=""/>
              <a:defRPr/>
            </a:pPr>
            <a:r>
              <a:rPr lang="en-US" sz="2900" u="sng" dirty="0" smtClean="0">
                <a:hlinkClick r:id="rId16"/>
              </a:rPr>
              <a:t>http://www.schools.utah.gov/cte/hs.html</a:t>
            </a:r>
            <a:r>
              <a:rPr lang="en-US" sz="2900" u="sng" dirty="0" smtClean="0"/>
              <a:t> </a:t>
            </a:r>
          </a:p>
          <a:p>
            <a:r>
              <a:rPr lang="en-US" sz="2900" dirty="0" smtClean="0">
                <a:hlinkClick r:id="rId17"/>
              </a:rPr>
              <a:t>www.fredjones.com</a:t>
            </a:r>
            <a:endParaRPr lang="en-US" sz="2900" dirty="0" smtClean="0"/>
          </a:p>
          <a:p>
            <a:r>
              <a:rPr lang="en-US" sz="2900" dirty="0" smtClean="0">
                <a:solidFill>
                  <a:schemeClr val="accent3"/>
                </a:solidFill>
                <a:hlinkClick r:id="rId18"/>
              </a:rPr>
              <a:t>www.gocomics.com</a:t>
            </a:r>
            <a:endParaRPr lang="en-US" sz="2900" dirty="0" smtClean="0">
              <a:solidFill>
                <a:schemeClr val="accent3"/>
              </a:solidFill>
            </a:endParaRPr>
          </a:p>
          <a:p>
            <a:r>
              <a:rPr lang="en-US" sz="2900" dirty="0" smtClean="0">
                <a:solidFill>
                  <a:schemeClr val="accent3"/>
                </a:solidFill>
                <a:hlinkClick r:id="rId19"/>
              </a:rPr>
              <a:t>http://www.cybersalt.org</a:t>
            </a:r>
            <a:endParaRPr lang="en-US" sz="2900" dirty="0" smtClean="0">
              <a:solidFill>
                <a:schemeClr val="accent3"/>
              </a:solidFill>
            </a:endParaRPr>
          </a:p>
          <a:p>
            <a:r>
              <a:rPr lang="en-US" sz="2900" b="1" u="sng" dirty="0" smtClean="0">
                <a:solidFill>
                  <a:schemeClr val="accent3"/>
                </a:solidFill>
                <a:hlinkClick r:id="rId20"/>
              </a:rPr>
              <a:t>www.nts.maryville.k12.mo.us</a:t>
            </a:r>
            <a:r>
              <a:rPr lang="en-US" sz="2900" b="1" u="sng" dirty="0" smtClean="0">
                <a:solidFill>
                  <a:schemeClr val="accent3"/>
                </a:solidFill>
              </a:rPr>
              <a:t>    </a:t>
            </a:r>
            <a:r>
              <a:rPr lang="en-US" sz="2900" b="1" dirty="0" smtClean="0">
                <a:solidFill>
                  <a:schemeClr val="accent3"/>
                </a:solidFill>
              </a:rPr>
              <a:t>(my school address)</a:t>
            </a:r>
          </a:p>
          <a:p>
            <a:r>
              <a:rPr lang="en-US" sz="2900" b="1" dirty="0" smtClean="0">
                <a:solidFill>
                  <a:schemeClr val="accent3"/>
                </a:solidFill>
                <a:hlinkClick r:id="rId21"/>
              </a:rPr>
              <a:t>boettner@maryville.k12.mo.us</a:t>
            </a:r>
            <a:r>
              <a:rPr lang="en-US" sz="2900" b="1" dirty="0" smtClean="0">
                <a:solidFill>
                  <a:schemeClr val="accent3"/>
                </a:solidFill>
              </a:rPr>
              <a:t> (my E-mail address)</a:t>
            </a:r>
          </a:p>
          <a:p>
            <a:endParaRPr lang="en-US" sz="2900" dirty="0" smtClean="0">
              <a:solidFill>
                <a:schemeClr val="accent3"/>
              </a:solidFill>
            </a:endParaRPr>
          </a:p>
          <a:p>
            <a:pPr marL="274320" indent="-274320">
              <a:buClr>
                <a:schemeClr val="accent3"/>
              </a:buClr>
              <a:buFont typeface="Wingdings 2"/>
              <a:buChar char=""/>
              <a:defRPr/>
            </a:pPr>
            <a:endParaRPr lang="en-US" sz="2800" u="sng" dirty="0" smtClean="0"/>
          </a:p>
          <a:p>
            <a:pPr marL="274320" indent="-274320">
              <a:buClr>
                <a:schemeClr val="accent3"/>
              </a:buClr>
              <a:buFont typeface="Wingdings 2"/>
              <a:buChar char=""/>
              <a:defRPr/>
            </a:pPr>
            <a:endParaRPr lang="en-US" sz="28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bellworkCagneyand Lacey.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127500" y="3773488"/>
            <a:ext cx="609600" cy="609600"/>
          </a:xfrm>
        </p:spPr>
      </p:pic>
    </p:spTree>
    <p:extLst>
      <p:ext uri="{BB962C8B-B14F-4D97-AF65-F5344CB8AC3E}">
        <p14:creationId xmlns:p14="http://schemas.microsoft.com/office/powerpoint/2010/main" val="2788274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 now</a:t>
            </a:r>
            <a:endParaRPr lang="en-US" dirty="0"/>
          </a:p>
        </p:txBody>
      </p:sp>
      <p:sp>
        <p:nvSpPr>
          <p:cNvPr id="2" name="Content Placeholder 1"/>
          <p:cNvSpPr>
            <a:spLocks noGrp="1"/>
          </p:cNvSpPr>
          <p:nvPr>
            <p:ph idx="1"/>
          </p:nvPr>
        </p:nvSpPr>
        <p:spPr/>
        <p:txBody>
          <a:bodyPr/>
          <a:lstStyle/>
          <a:p>
            <a:pPr>
              <a:buNone/>
            </a:pPr>
            <a:endParaRPr lang="en-US" dirty="0" smtClean="0"/>
          </a:p>
          <a:p>
            <a:r>
              <a:rPr lang="en-US" dirty="0" smtClean="0"/>
              <a:t>Write five things you think old people (age 65 and above) do for fun.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What do old people do fo fun_WMV V9.wmv">
            <a:hlinkClick r:id="" action="ppaction://media"/>
          </p:cNvPr>
          <p:cNvPicPr>
            <a:picLocks noGrp="1" noRot="1" noChangeAspect="1"/>
          </p:cNvPicPr>
          <p:nvPr>
            <p:ph idx="1"/>
            <a:videoFile r:link="rId1"/>
          </p:nvPr>
        </p:nvPicPr>
        <p:blipFill>
          <a:blip r:embed="rId3" cstate="print"/>
          <a:stretch>
            <a:fillRect/>
          </a:stretch>
        </p:blipFill>
        <p:spPr>
          <a:xfrm>
            <a:off x="12700" y="9525"/>
            <a:ext cx="9131300" cy="6848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1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bell ringer?</a:t>
            </a:r>
            <a:endParaRPr lang="en-US" dirty="0"/>
          </a:p>
        </p:txBody>
      </p:sp>
      <p:sp>
        <p:nvSpPr>
          <p:cNvPr id="3" name="Content Placeholder 2"/>
          <p:cNvSpPr>
            <a:spLocks noGrp="1"/>
          </p:cNvSpPr>
          <p:nvPr>
            <p:ph idx="1"/>
          </p:nvPr>
        </p:nvSpPr>
        <p:spPr/>
        <p:txBody>
          <a:bodyPr/>
          <a:lstStyle/>
          <a:p>
            <a:r>
              <a:rPr lang="en-US" dirty="0" smtClean="0"/>
              <a:t>An academic activity students do to begin their day or period (Rick Morris)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bell ringer is….</a:t>
            </a:r>
            <a:endParaRPr lang="en-US" dirty="0"/>
          </a:p>
        </p:txBody>
      </p:sp>
      <p:sp>
        <p:nvSpPr>
          <p:cNvPr id="2" name="Content Placeholder 1"/>
          <p:cNvSpPr>
            <a:spLocks noGrp="1"/>
          </p:cNvSpPr>
          <p:nvPr>
            <p:ph idx="1"/>
          </p:nvPr>
        </p:nvSpPr>
        <p:spPr/>
        <p:txBody>
          <a:bodyPr/>
          <a:lstStyle/>
          <a:p>
            <a:r>
              <a:rPr lang="en-US" sz="2800" dirty="0" smtClean="0"/>
              <a:t>a tool teachers use within their classroom to help focus their students’ minds.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68&quot;&gt;&lt;/object&gt;&lt;object type=&quot;2&quot; unique_id=&quot;10069&quot;&gt;&lt;object type=&quot;3&quot; unique_id=&quot;10070&quot;&gt;&lt;property id=&quot;20148&quot; value=&quot;5&quot;/&gt;&lt;property id=&quot;20300&quot; value=&quot;Slide 1&quot;/&gt;&lt;property id=&quot;20307&quot; value=&quot;307&quot;/&gt;&lt;/object&gt;&lt;object type=&quot;3&quot; unique_id=&quot;10071&quot;&gt;&lt;property id=&quot;20148&quot; value=&quot;5&quot;/&gt;&lt;property id=&quot;20300&quot; value=&quot;Slide 2&quot;/&gt;&lt;property id=&quot;20307&quot; value=&quot;299&quot;/&gt;&lt;/object&gt;&lt;object type=&quot;3&quot; unique_id=&quot;10072&quot;&gt;&lt;property id=&quot;20148&quot; value=&quot;5&quot;/&gt;&lt;property id=&quot;20300&quot; value=&quot;Slide 3 - &amp;quot;Bell to bell Teaching: Using Bell Ringers in the CTE Classroom&amp;quot;&quot;/&gt;&lt;property id=&quot;20307&quot; value=&quot;256&quot;/&gt;&lt;/object&gt;&lt;object type=&quot;3&quot; unique_id=&quot;10073&quot;&gt;&lt;property id=&quot;20148&quot; value=&quot;5&quot;/&gt;&lt;property id=&quot;20300&quot; value=&quot;Slide 4 - &amp;quot;Bell ringer signal&amp;quot;&quot;/&gt;&lt;property id=&quot;20307&quot; value=&quot;311&quot;/&gt;&lt;/object&gt;&lt;object type=&quot;3&quot; unique_id=&quot;10074&quot;&gt;&lt;property id=&quot;20148&quot; value=&quot;5&quot;/&gt;&lt;property id=&quot;20300&quot; value=&quot;Slide 5&quot;/&gt;&lt;property id=&quot;20307&quot; value=&quot;312&quot;/&gt;&lt;/object&gt;&lt;object type=&quot;3&quot; unique_id=&quot;10075&quot;&gt;&lt;property id=&quot;20148&quot; value=&quot;5&quot;/&gt;&lt;property id=&quot;20300&quot; value=&quot;Slide 6 - &amp;quot;Do now&amp;quot;&quot;/&gt;&lt;property id=&quot;20307&quot; value=&quot;279&quot;/&gt;&lt;/object&gt;&lt;object type=&quot;3&quot; unique_id=&quot;10076&quot;&gt;&lt;property id=&quot;20148&quot; value=&quot;5&quot;/&gt;&lt;property id=&quot;20300&quot; value=&quot;Slide 7&quot;/&gt;&lt;property id=&quot;20307&quot; value=&quot;295&quot;/&gt;&lt;/object&gt;&lt;object type=&quot;3&quot; unique_id=&quot;10077&quot;&gt;&lt;property id=&quot;20148&quot; value=&quot;5&quot;/&gt;&lt;property id=&quot;20300&quot; value=&quot;Slide 8 - &amp;quot;What is a bell ringer?&amp;quot;&quot;/&gt;&lt;property id=&quot;20307&quot; value=&quot;257&quot;/&gt;&lt;/object&gt;&lt;object type=&quot;3&quot; unique_id=&quot;10078&quot;&gt;&lt;property id=&quot;20148&quot; value=&quot;5&quot;/&gt;&lt;property id=&quot;20300&quot; value=&quot;Slide 9 - &amp;quot;A bell ringer is….&amp;quot;&quot;/&gt;&lt;property id=&quot;20307&quot; value=&quot;274&quot;/&gt;&lt;/object&gt;&lt;object type=&quot;3&quot; unique_id=&quot;10079&quot;&gt;&lt;property id=&quot;20148&quot; value=&quot;5&quot;/&gt;&lt;property id=&quot;20300&quot; value=&quot;Slide 10 - &amp;quot;A little History&amp;quot;&quot;/&gt;&lt;property id=&quot;20307&quot; value=&quot;262&quot;/&gt;&lt;/object&gt;&lt;object type=&quot;3&quot; unique_id=&quot;10080&quot;&gt;&lt;property id=&quot;20148&quot; value=&quot;5&quot;/&gt;&lt;property id=&quot;20300&quot; value=&quot;Slide 11 - &amp;quot;Other names&amp;quot;&quot;/&gt;&lt;property id=&quot;20307&quot; value=&quot;258&quot;/&gt;&lt;/object&gt;&lt;object type=&quot;3&quot; unique_id=&quot;10081&quot;&gt;&lt;property id=&quot;20148&quot; value=&quot;5&quot;/&gt;&lt;property id=&quot;20300&quot; value=&quot;Slide 12 - &amp;quot;Purposes&amp;quot;&quot;/&gt;&lt;property id=&quot;20307&quot; value=&quot;260&quot;/&gt;&lt;/object&gt;&lt;object type=&quot;3&quot; unique_id=&quot;10082&quot;&gt;&lt;property id=&quot;20148&quot; value=&quot;5&quot;/&gt;&lt;property id=&quot;20300&quot; value=&quot;Slide 13 - &amp;quot;Important note:&amp;quot;&quot;/&gt;&lt;property id=&quot;20307&quot; value=&quot;272&quot;/&gt;&lt;/object&gt;&lt;object type=&quot;3&quot; unique_id=&quot;10083&quot;&gt;&lt;property id=&quot;20148&quot; value=&quot;5&quot;/&gt;&lt;property id=&quot;20300&quot; value=&quot;Slide 14 - &amp;quot;What a bell ringer looks like…&amp;quot;&quot;/&gt;&lt;property id=&quot;20307&quot; value=&quot;301&quot;/&gt;&lt;/object&gt;&lt;object type=&quot;3&quot; unique_id=&quot;10084&quot;&gt;&lt;property id=&quot;20148&quot; value=&quot;5&quot;/&gt;&lt;property id=&quot;20300&quot; value=&quot;Slide 15 - &amp;quot;My bell ringer board&amp;quot;&quot;/&gt;&lt;property id=&quot;20307&quot; value=&quot;302&quot;/&gt;&lt;/object&gt;&lt;object type=&quot;3&quot; unique_id=&quot;10085&quot;&gt;&lt;property id=&quot;20148&quot; value=&quot;5&quot;/&gt;&lt;property id=&quot;20300&quot; value=&quot;Slide 16 - &amp;quot;My bell ringer board&amp;quot;&quot;/&gt;&lt;property id=&quot;20307&quot; value=&quot;304&quot;/&gt;&lt;/object&gt;&lt;object type=&quot;3&quot; unique_id=&quot;10086&quot;&gt;&lt;property id=&quot;20148&quot; value=&quot;5&quot;/&gt;&lt;property id=&quot;20300&quot; value=&quot;Slide 17 - &amp;quot;Procedure&amp;quot;&quot;/&gt;&lt;property id=&quot;20307&quot; value=&quot;303&quot;/&gt;&lt;/object&gt;&lt;object type=&quot;3&quot; unique_id=&quot;10087&quot;&gt;&lt;property id=&quot;20148&quot; value=&quot;5&quot;/&gt;&lt;property id=&quot;20300&quot; value=&quot;Slide 18 - &amp;quot;Bell Ringer ideas&amp;quot;&quot;/&gt;&lt;property id=&quot;20307&quot; value=&quot;261&quot;/&gt;&lt;/object&gt;&lt;object type=&quot;3&quot; unique_id=&quot;10088&quot;&gt;&lt;property id=&quot;20148&quot; value=&quot;5&quot;/&gt;&lt;property id=&quot;20300&quot; value=&quot;Slide 19 - &amp;quot; Preview or Review&amp;quot;&quot;/&gt;&lt;property id=&quot;20307&quot; value=&quot;263&quot;/&gt;&lt;/object&gt;&lt;object type=&quot;3&quot; unique_id=&quot;10089&quot;&gt;&lt;property id=&quot;20148&quot; value=&quot;5&quot;/&gt;&lt;property id=&quot;20300&quot; value=&quot;Slide 20 - &amp;quot;Current events&amp;quot;&quot;/&gt;&lt;property id=&quot;20307&quot; value=&quot;268&quot;/&gt;&lt;/object&gt;&lt;object type=&quot;3&quot; unique_id=&quot;10090&quot;&gt;&lt;property id=&quot;20148&quot; value=&quot;5&quot;/&gt;&lt;property id=&quot;20300&quot; value=&quot;Slide 21 - &amp;quot;Newspaper&amp;quot;&quot;/&gt;&lt;property id=&quot;20307&quot; value=&quot;282&quot;/&gt;&lt;/object&gt;&lt;object type=&quot;3&quot; unique_id=&quot;10091&quot;&gt;&lt;property id=&quot;20148&quot; value=&quot;5&quot;/&gt;&lt;property id=&quot;20300&quot; value=&quot;Slide 22&quot;/&gt;&lt;property id=&quot;20307&quot; value=&quot;305&quot;/&gt;&lt;/object&gt;&lt;object type=&quot;3&quot; unique_id=&quot;10092&quot;&gt;&lt;property id=&quot;20148&quot; value=&quot;5&quot;/&gt;&lt;property id=&quot;20300&quot; value=&quot;Slide 23 - &amp;quot;YouTube sample&amp;quot;&quot;/&gt;&lt;property id=&quot;20307&quot; value=&quot;278&quot;/&gt;&lt;/object&gt;&lt;object type=&quot;3&quot; unique_id=&quot;10093&quot;&gt;&lt;property id=&quot;20148&quot; value=&quot;5&quot;/&gt;&lt;property id=&quot;20300&quot; value=&quot;Slide 24&quot;/&gt;&lt;property id=&quot;20307&quot; value=&quot;296&quot;/&gt;&lt;/object&gt;&lt;object type=&quot;3&quot; unique_id=&quot;10094&quot;&gt;&lt;property id=&quot;20148&quot; value=&quot;5&quot;/&gt;&lt;property id=&quot;20300&quot; value=&quot;Slide 25 - &amp;quot;Cartoon Sample&amp;quot;&quot;/&gt;&lt;property id=&quot;20307&quot; value=&quot;276&quot;/&gt;&lt;/object&gt;&lt;object type=&quot;3&quot; unique_id=&quot;10095&quot;&gt;&lt;property id=&quot;20148&quot; value=&quot;5&quot;/&gt;&lt;property id=&quot;20300&quot; value=&quot;Slide 26 - &amp;quot;Important Note&amp;quot;&quot;/&gt;&lt;property id=&quot;20307&quot; value=&quot;294&quot;/&gt;&lt;/object&gt;&lt;object type=&quot;3&quot; unique_id=&quot;10096&quot;&gt;&lt;property id=&quot;20148&quot; value=&quot;5&quot;/&gt;&lt;property id=&quot;20300&quot; value=&quot;Slide 27 - &amp;quot;Character Education&amp;quot;&quot;/&gt;&lt;property id=&quot;20307&quot; value=&quot;277&quot;/&gt;&lt;/object&gt;&lt;object type=&quot;3&quot; unique_id=&quot;10097&quot;&gt;&lt;property id=&quot;20148&quot; value=&quot;5&quot;/&gt;&lt;property id=&quot;20300&quot; value=&quot;Slide 28 - &amp;quot;Soul  Surfer- Bethany Hamilton&amp;quot;&quot;/&gt;&lt;property id=&quot;20307&quot; value=&quot;310&quot;/&gt;&lt;/object&gt;&lt;object type=&quot;3&quot; unique_id=&quot;10098&quot;&gt;&lt;property id=&quot;20148&quot; value=&quot;5&quot;/&gt;&lt;property id=&quot;20300&quot; value=&quot;Slide 29&quot;/&gt;&lt;property id=&quot;20307&quot; value=&quot;297&quot;/&gt;&lt;/object&gt;&lt;object type=&quot;3&quot; unique_id=&quot;10099&quot;&gt;&lt;property id=&quot;20148&quot; value=&quot;5&quot;/&gt;&lt;property id=&quot;20300&quot; value=&quot;Slide 30 - &amp;quot;Projects in progress&amp;quot;&quot;/&gt;&lt;property id=&quot;20307&quot; value=&quot;289&quot;/&gt;&lt;/object&gt;&lt;object type=&quot;3&quot; unique_id=&quot;10100&quot;&gt;&lt;property id=&quot;20148&quot; value=&quot;5&quot;/&gt;&lt;property id=&quot;20300&quot; value=&quot;Slide 31 - &amp;quot;Getting to know you&amp;quot;&quot;/&gt;&lt;property id=&quot;20307&quot; value=&quot;290&quot;/&gt;&lt;/object&gt;&lt;object type=&quot;3&quot; unique_id=&quot;10101&quot;&gt;&lt;property id=&quot;20148&quot; value=&quot;5&quot;/&gt;&lt;property id=&quot;20300&quot; value=&quot;Slide 32 - &amp;quot;Vocabulary&amp;quot;&quot;/&gt;&lt;property id=&quot;20307&quot; value=&quot;288&quot;/&gt;&lt;/object&gt;&lt;object type=&quot;3&quot; unique_id=&quot;10102&quot;&gt;&lt;property id=&quot;20148&quot; value=&quot;5&quot;/&gt;&lt;property id=&quot;20300&quot; value=&quot;Slide 33 - &amp;quot;Essential questions&amp;quot;&quot;/&gt;&lt;property id=&quot;20307&quot; value=&quot;291&quot;/&gt;&lt;/object&gt;&lt;object type=&quot;3&quot; unique_id=&quot;10103&quot;&gt;&lt;property id=&quot;20148&quot; value=&quot;5&quot;/&gt;&lt;property id=&quot;20300&quot; value=&quot;Slide 34&quot;/&gt;&lt;property id=&quot;20307&quot; value=&quot;298&quot;/&gt;&lt;/object&gt;&lt;object type=&quot;3&quot; unique_id=&quot;10104&quot;&gt;&lt;property id=&quot;20148&quot; value=&quot;5&quot;/&gt;&lt;property id=&quot;20300&quot; value=&quot;Slide 35&quot;/&gt;&lt;property id=&quot;20307&quot; value=&quot;308&quot;/&gt;&lt;/object&gt;&lt;object type=&quot;3&quot; unique_id=&quot;10105&quot;&gt;&lt;property id=&quot;20148&quot; value=&quot;5&quot;/&gt;&lt;property id=&quot;20300&quot; value=&quot;Slide 36 - &amp;quot;Learning systems&amp;quot;&quot;/&gt;&lt;property id=&quot;20307&quot; value=&quot;292&quot;/&gt;&lt;/object&gt;&lt;object type=&quot;3&quot; unique_id=&quot;10106&quot;&gt;&lt;property id=&quot;20148&quot; value=&quot;5&quot;/&gt;&lt;property id=&quot;20300&quot; value=&quot;Slide 37 - &amp;quot;Bellwork ™site&amp;quot;&quot;/&gt;&lt;property id=&quot;20307&quot; value=&quot;309&quot;/&gt;&lt;/object&gt;&lt;object type=&quot;3&quot; unique_id=&quot;10107&quot;&gt;&lt;property id=&quot;20148&quot; value=&quot;5&quot;/&gt;&lt;property id=&quot;20300&quot; value=&quot;Slide 38&quot;/&gt;&lt;property id=&quot;20307&quot; value=&quot;306&quot;/&gt;&lt;/object&gt;&lt;object type=&quot;3&quot; unique_id=&quot;10108&quot;&gt;&lt;property id=&quot;20148&quot; value=&quot;5&quot;/&gt;&lt;property id=&quot;20300&quot; value=&quot;Slide 39 - &amp;quot;How to use bell ringers effectively&amp;quot;&quot;/&gt;&lt;property id=&quot;20307&quot; value=&quot;267&quot;/&gt;&lt;/object&gt;&lt;object type=&quot;3&quot; unique_id=&quot;10109&quot;&gt;&lt;property id=&quot;20148&quot; value=&quot;5&quot;/&gt;&lt;property id=&quot;20300&quot; value=&quot;Slide 40 - &amp;quot;How to grade&amp;quot;&quot;/&gt;&lt;property id=&quot;20307&quot; value=&quot;284&quot;/&gt;&lt;/object&gt;&lt;object type=&quot;3&quot; unique_id=&quot;10110&quot;&gt;&lt;property id=&quot;20148&quot; value=&quot;5&quot;/&gt;&lt;property id=&quot;20300&quot; value=&quot;Slide 41 - &amp;quot;Students’ feedback&amp;quot;&quot;/&gt;&lt;property id=&quot;20307&quot; value=&quot;270&quot;/&gt;&lt;/object&gt;&lt;object type=&quot;3&quot; unique_id=&quot;10111&quot;&gt;&lt;property id=&quot;20148&quot; value=&quot;5&quot;/&gt;&lt;property id=&quot;20300&quot; value=&quot;Slide 42 - &amp;quot;A simple consideration…&amp;quot;&quot;/&gt;&lt;property id=&quot;20307&quot; value=&quot;280&quot;/&gt;&lt;/object&gt;&lt;object type=&quot;3&quot; unique_id=&quot;10112&quot;&gt;&lt;property id=&quot;20148&quot; value=&quot;5&quot;/&gt;&lt;property id=&quot;20300&quot; value=&quot;Slide 43 - &amp;quot;Sources&amp;quot;&quot;/&gt;&lt;property id=&quot;20307&quot; value=&quot;29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5440</TotalTime>
  <Words>1486</Words>
  <Application>Microsoft Office PowerPoint</Application>
  <PresentationFormat>On-screen Show (4:3)</PresentationFormat>
  <Paragraphs>237</Paragraphs>
  <Slides>43</Slides>
  <Notes>23</Notes>
  <HiddenSlides>0</HiddenSlides>
  <MMClips>8</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Austin</vt:lpstr>
      <vt:lpstr>PowerPoint Presentation</vt:lpstr>
      <vt:lpstr>PowerPoint Presentation</vt:lpstr>
      <vt:lpstr>Bell to bell Teaching: Using Bell Ringers in the CTE Classroom</vt:lpstr>
      <vt:lpstr>Bell ringer signal</vt:lpstr>
      <vt:lpstr>PowerPoint Presentation</vt:lpstr>
      <vt:lpstr>Do now</vt:lpstr>
      <vt:lpstr>PowerPoint Presentation</vt:lpstr>
      <vt:lpstr>What is a bell ringer?</vt:lpstr>
      <vt:lpstr>A bell ringer is….</vt:lpstr>
      <vt:lpstr>A little History</vt:lpstr>
      <vt:lpstr>Other names</vt:lpstr>
      <vt:lpstr>Purposes</vt:lpstr>
      <vt:lpstr>Important note:</vt:lpstr>
      <vt:lpstr>What a bell ringer looks like…</vt:lpstr>
      <vt:lpstr>My bell ringer board</vt:lpstr>
      <vt:lpstr>My bell ringer board</vt:lpstr>
      <vt:lpstr>Procedure</vt:lpstr>
      <vt:lpstr>Bell Ringer ideas</vt:lpstr>
      <vt:lpstr> Preview or Review</vt:lpstr>
      <vt:lpstr>Current events</vt:lpstr>
      <vt:lpstr>Newspaper</vt:lpstr>
      <vt:lpstr>PowerPoint Presentation</vt:lpstr>
      <vt:lpstr>YouTube sample</vt:lpstr>
      <vt:lpstr>PowerPoint Presentation</vt:lpstr>
      <vt:lpstr>Cartoon Sample</vt:lpstr>
      <vt:lpstr>Important Note</vt:lpstr>
      <vt:lpstr>Character Education</vt:lpstr>
      <vt:lpstr>Soul  Surfer- Bethany Hamilton</vt:lpstr>
      <vt:lpstr>PowerPoint Presentation</vt:lpstr>
      <vt:lpstr>Projects in progress</vt:lpstr>
      <vt:lpstr>Getting to know you</vt:lpstr>
      <vt:lpstr>Vocabulary</vt:lpstr>
      <vt:lpstr>Essential questions</vt:lpstr>
      <vt:lpstr>PowerPoint Presentation</vt:lpstr>
      <vt:lpstr>PowerPoint Presentation</vt:lpstr>
      <vt:lpstr>Learning systems</vt:lpstr>
      <vt:lpstr>Bellwork ™site</vt:lpstr>
      <vt:lpstr>PowerPoint Presentation</vt:lpstr>
      <vt:lpstr>How to use bell ringers effectively</vt:lpstr>
      <vt:lpstr>How to grade</vt:lpstr>
      <vt:lpstr>Students’ feedback</vt:lpstr>
      <vt:lpstr>A simple consideration…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to bell Teaching: Using Bell Ringers in the Classroom</dc:title>
  <dc:creator>Bing Boettner</dc:creator>
  <cp:lastModifiedBy>wittmaier</cp:lastModifiedBy>
  <cp:revision>304</cp:revision>
  <cp:lastPrinted>2011-11-06T19:34:14Z</cp:lastPrinted>
  <dcterms:created xsi:type="dcterms:W3CDTF">2011-06-09T00:07:21Z</dcterms:created>
  <dcterms:modified xsi:type="dcterms:W3CDTF">2011-11-10T17:31:38Z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