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51"/>
  </p:handoutMasterIdLst>
  <p:sldIdLst>
    <p:sldId id="256" r:id="rId2"/>
    <p:sldId id="317" r:id="rId3"/>
    <p:sldId id="272" r:id="rId4"/>
    <p:sldId id="268" r:id="rId5"/>
    <p:sldId id="270" r:id="rId6"/>
    <p:sldId id="271" r:id="rId7"/>
    <p:sldId id="307" r:id="rId8"/>
    <p:sldId id="285" r:id="rId9"/>
    <p:sldId id="308" r:id="rId10"/>
    <p:sldId id="277" r:id="rId11"/>
    <p:sldId id="278" r:id="rId12"/>
    <p:sldId id="279" r:id="rId13"/>
    <p:sldId id="306" r:id="rId14"/>
    <p:sldId id="273" r:id="rId15"/>
    <p:sldId id="257" r:id="rId16"/>
    <p:sldId id="301" r:id="rId17"/>
    <p:sldId id="262" r:id="rId18"/>
    <p:sldId id="263" r:id="rId19"/>
    <p:sldId id="264" r:id="rId20"/>
    <p:sldId id="302" r:id="rId21"/>
    <p:sldId id="286" r:id="rId22"/>
    <p:sldId id="287" r:id="rId23"/>
    <p:sldId id="288" r:id="rId24"/>
    <p:sldId id="300" r:id="rId25"/>
    <p:sldId id="289" r:id="rId26"/>
    <p:sldId id="291" r:id="rId27"/>
    <p:sldId id="292" r:id="rId28"/>
    <p:sldId id="303" r:id="rId29"/>
    <p:sldId id="295" r:id="rId30"/>
    <p:sldId id="309" r:id="rId31"/>
    <p:sldId id="310" r:id="rId32"/>
    <p:sldId id="311" r:id="rId33"/>
    <p:sldId id="313" r:id="rId34"/>
    <p:sldId id="312" r:id="rId35"/>
    <p:sldId id="314" r:id="rId36"/>
    <p:sldId id="316" r:id="rId37"/>
    <p:sldId id="293" r:id="rId38"/>
    <p:sldId id="280" r:id="rId39"/>
    <p:sldId id="294" r:id="rId40"/>
    <p:sldId id="296" r:id="rId41"/>
    <p:sldId id="298" r:id="rId42"/>
    <p:sldId id="299" r:id="rId43"/>
    <p:sldId id="266" r:id="rId44"/>
    <p:sldId id="282" r:id="rId45"/>
    <p:sldId id="305" r:id="rId46"/>
    <p:sldId id="275" r:id="rId47"/>
    <p:sldId id="281" r:id="rId48"/>
    <p:sldId id="315" r:id="rId49"/>
    <p:sldId id="284" r:id="rId50"/>
  </p:sldIdLst>
  <p:sldSz cx="9144000" cy="6858000" type="screen4x3"/>
  <p:notesSz cx="7077075" cy="9004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hn\AppData\Local\Microsoft\Windows\Temporary%20Internet%20Files\Content.IE5\EDBFDYC0\Big%205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hn\AppData\Local\Microsoft\Windows\Temporary%20Internet%20Files\Content.IE5\GG4LCZSC\Big%205%202011%20-%202012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hn\AppData\Local\Microsoft\Windows\Temporary%20Internet%20Files\Content.IE5\F4AAIDTE\Big%205%202010-2011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hn\AppData\Local\Microsoft\Windows\Temporary%20Internet%20Files\Content.IE5\EDBFDYC0\Big%205%202010%20-%202011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hn\AppData\Local\Microsoft\Windows\Temporary%20Internet%20Files\Content.IE5\F4AAIDTE\Big%205%202010-2011%20(1)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hn\AppData\Local\Microsoft\Windows\Temporary%20Internet%20Files\Content.IE5\EDBFDYC0\Big%205%202010%20-%202011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hn\AppData\Local\Microsoft\Windows\Temporary%20Internet%20Files\Content.IE5\GG4LCZSC\Big%205%202011%20-%202012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hn\AppData\Local\Microsoft\Windows\Temporary%20Internet%20Files\Content.IE5\GG4LCZSC\Big%205%202011%20-%202012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hn\AppData\Local\Microsoft\Windows\Temporary%20Internet%20Files\Content.IE5\GG4LCZSC\Big%205%202011%20-%202012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hn\AppData\Local\Microsoft\Windows\Temporary%20Internet%20Files\Content.IE5\GG4LCZSC\Big%205%202011%20-%202012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hn\AppData\Local\Microsoft\Windows\Temporary%20Internet%20Files\Content.IE5\GG4LCZSC\Big%205%202011%20-%20201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 Number of Referrals by Problem Behavior
PHS Specific</a:t>
            </a:r>
          </a:p>
        </c:rich>
      </c:tx>
      <c:layout>
        <c:manualLayout>
          <c:xMode val="edge"/>
          <c:yMode val="edge"/>
          <c:x val="0.17961193430789624"/>
          <c:y val="3.3846204696822015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8.5760653318184527E-2"/>
          <c:y val="0.29538505917226537"/>
          <c:w val="0.89158716940225535"/>
          <c:h val="0.28923120377284289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'Problem Behavior'!$A$2:$A$30</c:f>
              <c:strCache>
                <c:ptCount val="29"/>
                <c:pt idx="0">
                  <c:v>Aggressive Behavior</c:v>
                </c:pt>
                <c:pt idx="1">
                  <c:v>Alcohol</c:v>
                </c:pt>
                <c:pt idx="2">
                  <c:v>Attendance Problems</c:v>
                </c:pt>
                <c:pt idx="3">
                  <c:v>Bus Discipline</c:v>
                </c:pt>
                <c:pt idx="4">
                  <c:v>Cheating</c:v>
                </c:pt>
                <c:pt idx="5">
                  <c:v>Defiance</c:v>
                </c:pt>
                <c:pt idx="6">
                  <c:v>Missed Detention</c:v>
                </c:pt>
                <c:pt idx="7">
                  <c:v>Disrespect to Staff</c:v>
                </c:pt>
                <c:pt idx="8">
                  <c:v>Dress Code Violation</c:v>
                </c:pt>
                <c:pt idx="9">
                  <c:v>Drug</c:v>
                </c:pt>
                <c:pt idx="10">
                  <c:v>Electronic Device</c:v>
                </c:pt>
                <c:pt idx="11">
                  <c:v>General Misconduct</c:v>
                </c:pt>
                <c:pt idx="12">
                  <c:v>Harrassment/Bullying</c:v>
                </c:pt>
                <c:pt idx="13">
                  <c:v>Sexual Harassment</c:v>
                </c:pt>
                <c:pt idx="14">
                  <c:v>Inappropriate Language</c:v>
                </c:pt>
                <c:pt idx="15">
                  <c:v>Late to School</c:v>
                </c:pt>
                <c:pt idx="16">
                  <c:v>Out of Assigned Area</c:v>
                </c:pt>
                <c:pt idx="17">
                  <c:v>Public Display of Affection</c:v>
                </c:pt>
                <c:pt idx="18">
                  <c:v>Skipping Class</c:v>
                </c:pt>
                <c:pt idx="19">
                  <c:v>Tobacco</c:v>
                </c:pt>
                <c:pt idx="20">
                  <c:v>Theft</c:v>
                </c:pt>
                <c:pt idx="21">
                  <c:v>Tardies</c:v>
                </c:pt>
                <c:pt idx="22">
                  <c:v>Truancy</c:v>
                </c:pt>
                <c:pt idx="23">
                  <c:v>Vandalism</c:v>
                </c:pt>
                <c:pt idx="24">
                  <c:v>Assault</c:v>
                </c:pt>
                <c:pt idx="25">
                  <c:v>Fighting</c:v>
                </c:pt>
                <c:pt idx="26">
                  <c:v>Threatening</c:v>
                </c:pt>
                <c:pt idx="27">
                  <c:v>Weapon </c:v>
                </c:pt>
                <c:pt idx="28">
                  <c:v>Other</c:v>
                </c:pt>
              </c:strCache>
            </c:strRef>
          </c:cat>
          <c:val>
            <c:numRef>
              <c:f>'Problem Behavior'!$L$2:$L$30</c:f>
              <c:numCache>
                <c:formatCode>General</c:formatCode>
                <c:ptCount val="29"/>
                <c:pt idx="0">
                  <c:v>18</c:v>
                </c:pt>
                <c:pt idx="1">
                  <c:v>1</c:v>
                </c:pt>
                <c:pt idx="2">
                  <c:v>2</c:v>
                </c:pt>
                <c:pt idx="3">
                  <c:v>13</c:v>
                </c:pt>
                <c:pt idx="4">
                  <c:v>5</c:v>
                </c:pt>
                <c:pt idx="5">
                  <c:v>97</c:v>
                </c:pt>
                <c:pt idx="6">
                  <c:v>119</c:v>
                </c:pt>
                <c:pt idx="7">
                  <c:v>84</c:v>
                </c:pt>
                <c:pt idx="8">
                  <c:v>4</c:v>
                </c:pt>
                <c:pt idx="9">
                  <c:v>7</c:v>
                </c:pt>
                <c:pt idx="10">
                  <c:v>191</c:v>
                </c:pt>
                <c:pt idx="11">
                  <c:v>54</c:v>
                </c:pt>
                <c:pt idx="12">
                  <c:v>5</c:v>
                </c:pt>
                <c:pt idx="13">
                  <c:v>0</c:v>
                </c:pt>
                <c:pt idx="14">
                  <c:v>60</c:v>
                </c:pt>
                <c:pt idx="15">
                  <c:v>3</c:v>
                </c:pt>
                <c:pt idx="16">
                  <c:v>37</c:v>
                </c:pt>
                <c:pt idx="17">
                  <c:v>3</c:v>
                </c:pt>
                <c:pt idx="18">
                  <c:v>51</c:v>
                </c:pt>
                <c:pt idx="19">
                  <c:v>30</c:v>
                </c:pt>
                <c:pt idx="20">
                  <c:v>8</c:v>
                </c:pt>
                <c:pt idx="21">
                  <c:v>329</c:v>
                </c:pt>
                <c:pt idx="22">
                  <c:v>5</c:v>
                </c:pt>
                <c:pt idx="23">
                  <c:v>5</c:v>
                </c:pt>
                <c:pt idx="24">
                  <c:v>14</c:v>
                </c:pt>
                <c:pt idx="25">
                  <c:v>11</c:v>
                </c:pt>
                <c:pt idx="26">
                  <c:v>7</c:v>
                </c:pt>
                <c:pt idx="27">
                  <c:v>0</c:v>
                </c:pt>
                <c:pt idx="28">
                  <c:v>12</c:v>
                </c:pt>
              </c:numCache>
            </c:numRef>
          </c:val>
        </c:ser>
        <c:axId val="56756480"/>
        <c:axId val="56885248"/>
      </c:barChart>
      <c:catAx>
        <c:axId val="5675648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5400000" vert="horz"/>
          <a:lstStyle/>
          <a:p>
            <a:pPr>
              <a:defRPr sz="11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885248"/>
        <c:crosses val="autoZero"/>
        <c:auto val="1"/>
        <c:lblAlgn val="ctr"/>
        <c:lblOffset val="100"/>
        <c:tickLblSkip val="1"/>
        <c:tickMarkSkip val="1"/>
      </c:catAx>
      <c:valAx>
        <c:axId val="56885248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756480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Yearly Comparison
Average Daily Referrals</a:t>
            </a:r>
          </a:p>
        </c:rich>
      </c:tx>
      <c:layout>
        <c:manualLayout>
          <c:xMode val="edge"/>
          <c:yMode val="edge"/>
          <c:x val="0.31224520910914516"/>
          <c:y val="3.5335750013371692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6938792389581064"/>
          <c:y val="0.30742102511633362"/>
          <c:w val="0.60408223461638544"/>
          <c:h val="0.28268600010697348"/>
        </c:manualLayout>
      </c:layout>
      <c:barChart>
        <c:barDir val="col"/>
        <c:grouping val="clustered"/>
        <c:ser>
          <c:idx val="0"/>
          <c:order val="0"/>
          <c:tx>
            <c:strRef>
              <c:f>'year comparison'!$B$1</c:f>
              <c:strCache>
                <c:ptCount val="1"/>
                <c:pt idx="0">
                  <c:v>2008-2009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'year comparison'!$A$2:$A$12</c:f>
              <c:strCache>
                <c:ptCount val="11"/>
                <c:pt idx="0">
                  <c:v>Aug</c:v>
                </c:pt>
                <c:pt idx="1">
                  <c:v>Sept</c:v>
                </c:pt>
                <c:pt idx="2">
                  <c:v>Oct</c:v>
                </c:pt>
                <c:pt idx="3">
                  <c:v>Nov</c:v>
                </c:pt>
                <c:pt idx="4">
                  <c:v>Dec</c:v>
                </c:pt>
                <c:pt idx="5">
                  <c:v>Jan</c:v>
                </c:pt>
                <c:pt idx="6">
                  <c:v>Feb</c:v>
                </c:pt>
                <c:pt idx="7">
                  <c:v>March</c:v>
                </c:pt>
                <c:pt idx="8">
                  <c:v>April</c:v>
                </c:pt>
                <c:pt idx="9">
                  <c:v>May</c:v>
                </c:pt>
                <c:pt idx="10">
                  <c:v>Yearly Avg.</c:v>
                </c:pt>
              </c:strCache>
            </c:strRef>
          </c:cat>
          <c:val>
            <c:numRef>
              <c:f>'year comparison'!$B$2:$B$12</c:f>
              <c:numCache>
                <c:formatCode>0.00</c:formatCode>
                <c:ptCount val="11"/>
                <c:pt idx="0">
                  <c:v>3.42</c:v>
                </c:pt>
                <c:pt idx="1">
                  <c:v>9.0500000000000007</c:v>
                </c:pt>
                <c:pt idx="2">
                  <c:v>11</c:v>
                </c:pt>
                <c:pt idx="3">
                  <c:v>9.3500000000000032</c:v>
                </c:pt>
                <c:pt idx="4">
                  <c:v>9.4600000000000026</c:v>
                </c:pt>
                <c:pt idx="5">
                  <c:v>5.87</c:v>
                </c:pt>
                <c:pt idx="6">
                  <c:v>11.72</c:v>
                </c:pt>
                <c:pt idx="7">
                  <c:v>10.14</c:v>
                </c:pt>
                <c:pt idx="8">
                  <c:v>12.3</c:v>
                </c:pt>
                <c:pt idx="9">
                  <c:v>8.39</c:v>
                </c:pt>
                <c:pt idx="10">
                  <c:v>9.4</c:v>
                </c:pt>
              </c:numCache>
            </c:numRef>
          </c:val>
        </c:ser>
        <c:ser>
          <c:idx val="1"/>
          <c:order val="1"/>
          <c:tx>
            <c:strRef>
              <c:f>'year comparison'!$C$1</c:f>
              <c:strCache>
                <c:ptCount val="1"/>
                <c:pt idx="0">
                  <c:v>2009-2010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'year comparison'!$A$2:$A$12</c:f>
              <c:strCache>
                <c:ptCount val="11"/>
                <c:pt idx="0">
                  <c:v>Aug</c:v>
                </c:pt>
                <c:pt idx="1">
                  <c:v>Sept</c:v>
                </c:pt>
                <c:pt idx="2">
                  <c:v>Oct</c:v>
                </c:pt>
                <c:pt idx="3">
                  <c:v>Nov</c:v>
                </c:pt>
                <c:pt idx="4">
                  <c:v>Dec</c:v>
                </c:pt>
                <c:pt idx="5">
                  <c:v>Jan</c:v>
                </c:pt>
                <c:pt idx="6">
                  <c:v>Feb</c:v>
                </c:pt>
                <c:pt idx="7">
                  <c:v>March</c:v>
                </c:pt>
                <c:pt idx="8">
                  <c:v>April</c:v>
                </c:pt>
                <c:pt idx="9">
                  <c:v>May</c:v>
                </c:pt>
                <c:pt idx="10">
                  <c:v>Yearly Avg.</c:v>
                </c:pt>
              </c:strCache>
            </c:strRef>
          </c:cat>
          <c:val>
            <c:numRef>
              <c:f>'year comparison'!$C$2:$C$12</c:f>
              <c:numCache>
                <c:formatCode>0.00</c:formatCode>
                <c:ptCount val="11"/>
                <c:pt idx="0">
                  <c:v>4.46</c:v>
                </c:pt>
                <c:pt idx="1">
                  <c:v>9.42</c:v>
                </c:pt>
                <c:pt idx="2">
                  <c:v>7.95</c:v>
                </c:pt>
                <c:pt idx="3">
                  <c:v>6.59</c:v>
                </c:pt>
                <c:pt idx="4">
                  <c:v>5.3599999999999985</c:v>
                </c:pt>
                <c:pt idx="5">
                  <c:v>4</c:v>
                </c:pt>
                <c:pt idx="6">
                  <c:v>7.79</c:v>
                </c:pt>
                <c:pt idx="7">
                  <c:v>8.41</c:v>
                </c:pt>
                <c:pt idx="8">
                  <c:v>6.6</c:v>
                </c:pt>
                <c:pt idx="9">
                  <c:v>5.35</c:v>
                </c:pt>
                <c:pt idx="10">
                  <c:v>6.76</c:v>
                </c:pt>
              </c:numCache>
            </c:numRef>
          </c:val>
        </c:ser>
        <c:ser>
          <c:idx val="2"/>
          <c:order val="2"/>
          <c:tx>
            <c:strRef>
              <c:f>'year comparison'!$D$1</c:f>
              <c:strCache>
                <c:ptCount val="1"/>
                <c:pt idx="0">
                  <c:v>2010 - 2011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'year comparison'!$A$2:$A$12</c:f>
              <c:strCache>
                <c:ptCount val="11"/>
                <c:pt idx="0">
                  <c:v>Aug</c:v>
                </c:pt>
                <c:pt idx="1">
                  <c:v>Sept</c:v>
                </c:pt>
                <c:pt idx="2">
                  <c:v>Oct</c:v>
                </c:pt>
                <c:pt idx="3">
                  <c:v>Nov</c:v>
                </c:pt>
                <c:pt idx="4">
                  <c:v>Dec</c:v>
                </c:pt>
                <c:pt idx="5">
                  <c:v>Jan</c:v>
                </c:pt>
                <c:pt idx="6">
                  <c:v>Feb</c:v>
                </c:pt>
                <c:pt idx="7">
                  <c:v>March</c:v>
                </c:pt>
                <c:pt idx="8">
                  <c:v>April</c:v>
                </c:pt>
                <c:pt idx="9">
                  <c:v>May</c:v>
                </c:pt>
                <c:pt idx="10">
                  <c:v>Yearly Avg.</c:v>
                </c:pt>
              </c:strCache>
            </c:strRef>
          </c:cat>
          <c:val>
            <c:numRef>
              <c:f>'year comparison'!$D$2:$D$12</c:f>
              <c:numCache>
                <c:formatCode>0.00</c:formatCode>
                <c:ptCount val="11"/>
                <c:pt idx="0">
                  <c:v>3.22</c:v>
                </c:pt>
                <c:pt idx="1">
                  <c:v>8.58</c:v>
                </c:pt>
                <c:pt idx="2">
                  <c:v>9.15</c:v>
                </c:pt>
                <c:pt idx="3">
                  <c:v>8.94</c:v>
                </c:pt>
                <c:pt idx="4">
                  <c:v>7</c:v>
                </c:pt>
                <c:pt idx="5">
                  <c:v>4.41</c:v>
                </c:pt>
                <c:pt idx="6">
                  <c:v>5.2700000000000014</c:v>
                </c:pt>
                <c:pt idx="7">
                  <c:v>7</c:v>
                </c:pt>
                <c:pt idx="8">
                  <c:v>5.58</c:v>
                </c:pt>
                <c:pt idx="9">
                  <c:v>4.4000000000000004</c:v>
                </c:pt>
                <c:pt idx="10">
                  <c:v>6.64</c:v>
                </c:pt>
              </c:numCache>
            </c:numRef>
          </c:val>
        </c:ser>
        <c:ser>
          <c:idx val="3"/>
          <c:order val="3"/>
          <c:tx>
            <c:strRef>
              <c:f>'year comparison'!$E$1</c:f>
              <c:strCache>
                <c:ptCount val="1"/>
                <c:pt idx="0">
                  <c:v>2011 - 2012 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'year comparison'!$A$2:$A$12</c:f>
              <c:strCache>
                <c:ptCount val="11"/>
                <c:pt idx="0">
                  <c:v>Aug</c:v>
                </c:pt>
                <c:pt idx="1">
                  <c:v>Sept</c:v>
                </c:pt>
                <c:pt idx="2">
                  <c:v>Oct</c:v>
                </c:pt>
                <c:pt idx="3">
                  <c:v>Nov</c:v>
                </c:pt>
                <c:pt idx="4">
                  <c:v>Dec</c:v>
                </c:pt>
                <c:pt idx="5">
                  <c:v>Jan</c:v>
                </c:pt>
                <c:pt idx="6">
                  <c:v>Feb</c:v>
                </c:pt>
                <c:pt idx="7">
                  <c:v>March</c:v>
                </c:pt>
                <c:pt idx="8">
                  <c:v>April</c:v>
                </c:pt>
                <c:pt idx="9">
                  <c:v>May</c:v>
                </c:pt>
                <c:pt idx="10">
                  <c:v>Yearly Avg.</c:v>
                </c:pt>
              </c:strCache>
            </c:strRef>
          </c:cat>
          <c:val>
            <c:numRef>
              <c:f>'year comparison'!$E$2:$E$12</c:f>
              <c:numCache>
                <c:formatCode>General</c:formatCode>
                <c:ptCount val="11"/>
                <c:pt idx="0">
                  <c:v>2.2000000000000002</c:v>
                </c:pt>
                <c:pt idx="1">
                  <c:v>5</c:v>
                </c:pt>
                <c:pt idx="2" formatCode="0.00">
                  <c:v>5.45</c:v>
                </c:pt>
              </c:numCache>
            </c:numRef>
          </c:val>
        </c:ser>
        <c:axId val="59121024"/>
        <c:axId val="59131392"/>
      </c:barChart>
      <c:catAx>
        <c:axId val="591210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Months</a:t>
                </a:r>
              </a:p>
            </c:rich>
          </c:tx>
          <c:layout>
            <c:manualLayout>
              <c:xMode val="edge"/>
              <c:yMode val="edge"/>
              <c:x val="0.41972831967432667"/>
              <c:y val="0.7950544874470196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131392"/>
        <c:crosses val="autoZero"/>
        <c:auto val="1"/>
        <c:lblAlgn val="ctr"/>
        <c:lblOffset val="100"/>
        <c:tickLblSkip val="1"/>
        <c:tickMarkSkip val="1"/>
      </c:catAx>
      <c:valAx>
        <c:axId val="59131392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Number of Referrals</a:t>
                </a:r>
              </a:p>
            </c:rich>
          </c:tx>
          <c:layout>
            <c:manualLayout>
              <c:xMode val="edge"/>
              <c:yMode val="edge"/>
              <c:x val="3.2653093763047841E-2"/>
              <c:y val="0.21908165008290453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121024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13147270876854666"/>
          <c:y val="0.92378249538595658"/>
          <c:w val="0.73705458246290667"/>
          <c:h val="7.6217504614043433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5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Behavior Comparison Chart</a:t>
            </a:r>
          </a:p>
        </c:rich>
      </c:tx>
      <c:layout>
        <c:manualLayout>
          <c:xMode val="edge"/>
          <c:yMode val="edge"/>
          <c:x val="0.27158576547917967"/>
          <c:y val="2.4070047599459458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381476726136861"/>
          <c:y val="0.18161945006864794"/>
          <c:w val="0.65777130483107682"/>
          <c:h val="0.36761527242810665"/>
        </c:manualLayout>
      </c:layout>
      <c:barChart>
        <c:barDir val="col"/>
        <c:grouping val="clustered"/>
        <c:ser>
          <c:idx val="0"/>
          <c:order val="0"/>
          <c:tx>
            <c:strRef>
              <c:f>Comparisons!$B$1</c:f>
              <c:strCache>
                <c:ptCount val="1"/>
                <c:pt idx="0">
                  <c:v>2009 - 2010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Comparisons!$A$2:$A$30</c:f>
              <c:strCache>
                <c:ptCount val="29"/>
                <c:pt idx="0">
                  <c:v>Aggressive Behavior</c:v>
                </c:pt>
                <c:pt idx="1">
                  <c:v>Alcohol</c:v>
                </c:pt>
                <c:pt idx="2">
                  <c:v>Attendance Problems</c:v>
                </c:pt>
                <c:pt idx="3">
                  <c:v>Bus Discipline</c:v>
                </c:pt>
                <c:pt idx="4">
                  <c:v>Cheating</c:v>
                </c:pt>
                <c:pt idx="5">
                  <c:v>Defiance</c:v>
                </c:pt>
                <c:pt idx="6">
                  <c:v>Missed Detention</c:v>
                </c:pt>
                <c:pt idx="7">
                  <c:v>Disrespect to Staff</c:v>
                </c:pt>
                <c:pt idx="8">
                  <c:v>Dress Code Violation</c:v>
                </c:pt>
                <c:pt idx="9">
                  <c:v>Drug</c:v>
                </c:pt>
                <c:pt idx="10">
                  <c:v>Electronic Device</c:v>
                </c:pt>
                <c:pt idx="11">
                  <c:v>General Misconduct</c:v>
                </c:pt>
                <c:pt idx="12">
                  <c:v>Harrassment/Bullying</c:v>
                </c:pt>
                <c:pt idx="13">
                  <c:v>Sexual Harassment</c:v>
                </c:pt>
                <c:pt idx="14">
                  <c:v>Inappropriate Language</c:v>
                </c:pt>
                <c:pt idx="15">
                  <c:v>Late to School</c:v>
                </c:pt>
                <c:pt idx="16">
                  <c:v>Out of Assigned Area</c:v>
                </c:pt>
                <c:pt idx="17">
                  <c:v>Public Display of Affection</c:v>
                </c:pt>
                <c:pt idx="18">
                  <c:v>Skipping Class</c:v>
                </c:pt>
                <c:pt idx="19">
                  <c:v>Tobacco</c:v>
                </c:pt>
                <c:pt idx="20">
                  <c:v>Theft</c:v>
                </c:pt>
                <c:pt idx="21">
                  <c:v>Tardies</c:v>
                </c:pt>
                <c:pt idx="22">
                  <c:v>Truancy</c:v>
                </c:pt>
                <c:pt idx="23">
                  <c:v>Vandalism</c:v>
                </c:pt>
                <c:pt idx="24">
                  <c:v>Assault</c:v>
                </c:pt>
                <c:pt idx="25">
                  <c:v>Fighting</c:v>
                </c:pt>
                <c:pt idx="26">
                  <c:v>Threatening</c:v>
                </c:pt>
                <c:pt idx="27">
                  <c:v>Weapon </c:v>
                </c:pt>
                <c:pt idx="28">
                  <c:v>Other</c:v>
                </c:pt>
              </c:strCache>
            </c:strRef>
          </c:cat>
          <c:val>
            <c:numRef>
              <c:f>Comparisons!$B$2:$B$30</c:f>
              <c:numCache>
                <c:formatCode>General</c:formatCode>
                <c:ptCount val="29"/>
                <c:pt idx="0">
                  <c:v>18</c:v>
                </c:pt>
                <c:pt idx="1">
                  <c:v>1</c:v>
                </c:pt>
                <c:pt idx="2">
                  <c:v>2</c:v>
                </c:pt>
                <c:pt idx="3">
                  <c:v>13</c:v>
                </c:pt>
                <c:pt idx="4">
                  <c:v>5</c:v>
                </c:pt>
                <c:pt idx="5">
                  <c:v>97</c:v>
                </c:pt>
                <c:pt idx="6">
                  <c:v>119</c:v>
                </c:pt>
                <c:pt idx="7">
                  <c:v>84</c:v>
                </c:pt>
                <c:pt idx="8">
                  <c:v>4</c:v>
                </c:pt>
                <c:pt idx="9">
                  <c:v>7</c:v>
                </c:pt>
                <c:pt idx="10">
                  <c:v>191</c:v>
                </c:pt>
                <c:pt idx="11">
                  <c:v>54</c:v>
                </c:pt>
                <c:pt idx="12">
                  <c:v>5</c:v>
                </c:pt>
                <c:pt idx="13">
                  <c:v>0</c:v>
                </c:pt>
                <c:pt idx="14">
                  <c:v>60</c:v>
                </c:pt>
                <c:pt idx="15">
                  <c:v>3</c:v>
                </c:pt>
                <c:pt idx="16">
                  <c:v>37</c:v>
                </c:pt>
                <c:pt idx="17">
                  <c:v>3</c:v>
                </c:pt>
                <c:pt idx="18">
                  <c:v>51</c:v>
                </c:pt>
                <c:pt idx="19">
                  <c:v>30</c:v>
                </c:pt>
                <c:pt idx="20">
                  <c:v>8</c:v>
                </c:pt>
                <c:pt idx="21">
                  <c:v>329</c:v>
                </c:pt>
                <c:pt idx="22">
                  <c:v>5</c:v>
                </c:pt>
                <c:pt idx="23">
                  <c:v>5</c:v>
                </c:pt>
                <c:pt idx="24">
                  <c:v>14</c:v>
                </c:pt>
                <c:pt idx="25">
                  <c:v>11</c:v>
                </c:pt>
                <c:pt idx="26">
                  <c:v>7</c:v>
                </c:pt>
                <c:pt idx="27">
                  <c:v>0</c:v>
                </c:pt>
                <c:pt idx="28">
                  <c:v>12</c:v>
                </c:pt>
              </c:numCache>
            </c:numRef>
          </c:val>
        </c:ser>
        <c:ser>
          <c:idx val="1"/>
          <c:order val="1"/>
          <c:tx>
            <c:strRef>
              <c:f>Comparisons!$C$1</c:f>
              <c:strCache>
                <c:ptCount val="1"/>
                <c:pt idx="0">
                  <c:v>2010 - 2011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Comparisons!$A$2:$A$30</c:f>
              <c:strCache>
                <c:ptCount val="29"/>
                <c:pt idx="0">
                  <c:v>Aggressive Behavior</c:v>
                </c:pt>
                <c:pt idx="1">
                  <c:v>Alcohol</c:v>
                </c:pt>
                <c:pt idx="2">
                  <c:v>Attendance Problems</c:v>
                </c:pt>
                <c:pt idx="3">
                  <c:v>Bus Discipline</c:v>
                </c:pt>
                <c:pt idx="4">
                  <c:v>Cheating</c:v>
                </c:pt>
                <c:pt idx="5">
                  <c:v>Defiance</c:v>
                </c:pt>
                <c:pt idx="6">
                  <c:v>Missed Detention</c:v>
                </c:pt>
                <c:pt idx="7">
                  <c:v>Disrespect to Staff</c:v>
                </c:pt>
                <c:pt idx="8">
                  <c:v>Dress Code Violation</c:v>
                </c:pt>
                <c:pt idx="9">
                  <c:v>Drug</c:v>
                </c:pt>
                <c:pt idx="10">
                  <c:v>Electronic Device</c:v>
                </c:pt>
                <c:pt idx="11">
                  <c:v>General Misconduct</c:v>
                </c:pt>
                <c:pt idx="12">
                  <c:v>Harrassment/Bullying</c:v>
                </c:pt>
                <c:pt idx="13">
                  <c:v>Sexual Harassment</c:v>
                </c:pt>
                <c:pt idx="14">
                  <c:v>Inappropriate Language</c:v>
                </c:pt>
                <c:pt idx="15">
                  <c:v>Late to School</c:v>
                </c:pt>
                <c:pt idx="16">
                  <c:v>Out of Assigned Area</c:v>
                </c:pt>
                <c:pt idx="17">
                  <c:v>Public Display of Affection</c:v>
                </c:pt>
                <c:pt idx="18">
                  <c:v>Skipping Class</c:v>
                </c:pt>
                <c:pt idx="19">
                  <c:v>Tobacco</c:v>
                </c:pt>
                <c:pt idx="20">
                  <c:v>Theft</c:v>
                </c:pt>
                <c:pt idx="21">
                  <c:v>Tardies</c:v>
                </c:pt>
                <c:pt idx="22">
                  <c:v>Truancy</c:v>
                </c:pt>
                <c:pt idx="23">
                  <c:v>Vandalism</c:v>
                </c:pt>
                <c:pt idx="24">
                  <c:v>Assault</c:v>
                </c:pt>
                <c:pt idx="25">
                  <c:v>Fighting</c:v>
                </c:pt>
                <c:pt idx="26">
                  <c:v>Threatening</c:v>
                </c:pt>
                <c:pt idx="27">
                  <c:v>Weapon </c:v>
                </c:pt>
                <c:pt idx="28">
                  <c:v>Other</c:v>
                </c:pt>
              </c:strCache>
            </c:strRef>
          </c:cat>
          <c:val>
            <c:numRef>
              <c:f>Comparisons!$C$2:$C$30</c:f>
              <c:numCache>
                <c:formatCode>General</c:formatCode>
                <c:ptCount val="29"/>
                <c:pt idx="0">
                  <c:v>13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4</c:v>
                </c:pt>
                <c:pt idx="5">
                  <c:v>118</c:v>
                </c:pt>
                <c:pt idx="6">
                  <c:v>84</c:v>
                </c:pt>
                <c:pt idx="7">
                  <c:v>70</c:v>
                </c:pt>
                <c:pt idx="8">
                  <c:v>5</c:v>
                </c:pt>
                <c:pt idx="9">
                  <c:v>5</c:v>
                </c:pt>
                <c:pt idx="10">
                  <c:v>82</c:v>
                </c:pt>
                <c:pt idx="11">
                  <c:v>65</c:v>
                </c:pt>
                <c:pt idx="12">
                  <c:v>17</c:v>
                </c:pt>
                <c:pt idx="13">
                  <c:v>3</c:v>
                </c:pt>
                <c:pt idx="14">
                  <c:v>64</c:v>
                </c:pt>
                <c:pt idx="15">
                  <c:v>0</c:v>
                </c:pt>
                <c:pt idx="16">
                  <c:v>44</c:v>
                </c:pt>
                <c:pt idx="17">
                  <c:v>13</c:v>
                </c:pt>
                <c:pt idx="18">
                  <c:v>71</c:v>
                </c:pt>
                <c:pt idx="19">
                  <c:v>33</c:v>
                </c:pt>
                <c:pt idx="20">
                  <c:v>1</c:v>
                </c:pt>
                <c:pt idx="21">
                  <c:v>402</c:v>
                </c:pt>
                <c:pt idx="22">
                  <c:v>9</c:v>
                </c:pt>
                <c:pt idx="23">
                  <c:v>9</c:v>
                </c:pt>
                <c:pt idx="24">
                  <c:v>5</c:v>
                </c:pt>
                <c:pt idx="25">
                  <c:v>15</c:v>
                </c:pt>
                <c:pt idx="26">
                  <c:v>11</c:v>
                </c:pt>
                <c:pt idx="27">
                  <c:v>1</c:v>
                </c:pt>
                <c:pt idx="28">
                  <c:v>8</c:v>
                </c:pt>
              </c:numCache>
            </c:numRef>
          </c:val>
        </c:ser>
        <c:axId val="59170176"/>
        <c:axId val="59196928"/>
      </c:barChart>
      <c:catAx>
        <c:axId val="5917017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Behavior</a:t>
                </a:r>
              </a:p>
            </c:rich>
          </c:tx>
          <c:layout>
            <c:manualLayout>
              <c:xMode val="edge"/>
              <c:yMode val="edge"/>
              <c:x val="0.40816357817680088"/>
              <c:y val="0.90372087805242884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54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196928"/>
        <c:crosses val="autoZero"/>
        <c:auto val="1"/>
        <c:lblAlgn val="ctr"/>
        <c:lblOffset val="100"/>
        <c:tickLblSkip val="1"/>
        <c:tickMarkSkip val="1"/>
      </c:catAx>
      <c:valAx>
        <c:axId val="59196928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Frequency</a:t>
                </a:r>
              </a:p>
            </c:rich>
          </c:tx>
          <c:layout>
            <c:manualLayout>
              <c:xMode val="edge"/>
              <c:yMode val="edge"/>
              <c:x val="2.511775865703391E-2"/>
              <c:y val="0.26914689588486507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170176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1318743652147418"/>
          <c:y val="0.31291061879297277"/>
          <c:w val="0.17425445068317291"/>
          <c:h val="0.1072211211248645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bar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Total Time</c:v>
                </c:pt>
              </c:strCache>
            </c:strRef>
          </c:tx>
          <c:spPr>
            <a:solidFill>
              <a:srgbClr val="00B0F0"/>
            </a:solidFill>
          </c:spPr>
          <c:cat>
            <c:strRef>
              <c:f>Sheet1!$B$1:$D$1</c:f>
              <c:strCache>
                <c:ptCount val="3"/>
                <c:pt idx="0">
                  <c:v>2008 - 2009</c:v>
                </c:pt>
                <c:pt idx="1">
                  <c:v>2009 - 2010</c:v>
                </c:pt>
                <c:pt idx="2">
                  <c:v>2010 - 2011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78300</c:v>
                </c:pt>
                <c:pt idx="1">
                  <c:v>78300</c:v>
                </c:pt>
                <c:pt idx="2">
                  <c:v>78300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Time on Referrals</c:v>
                </c:pt>
              </c:strCache>
            </c:strRef>
          </c:tx>
          <c:cat>
            <c:strRef>
              <c:f>Sheet1!$B$1:$D$1</c:f>
              <c:strCache>
                <c:ptCount val="3"/>
                <c:pt idx="0">
                  <c:v>2008 - 2009</c:v>
                </c:pt>
                <c:pt idx="1">
                  <c:v>2009 - 2010</c:v>
                </c:pt>
                <c:pt idx="2">
                  <c:v>2010 - 2011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-16450</c:v>
                </c:pt>
                <c:pt idx="1">
                  <c:v>-11760</c:v>
                </c:pt>
                <c:pt idx="2">
                  <c:v>-11560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Effective Teaching Time</c:v>
                </c:pt>
              </c:strCache>
            </c:strRef>
          </c:tx>
          <c:cat>
            <c:strRef>
              <c:f>Sheet1!$B$1:$D$1</c:f>
              <c:strCache>
                <c:ptCount val="3"/>
                <c:pt idx="0">
                  <c:v>2008 - 2009</c:v>
                </c:pt>
                <c:pt idx="1">
                  <c:v>2009 - 2010</c:v>
                </c:pt>
                <c:pt idx="2">
                  <c:v>2010 - 2011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61850</c:v>
                </c:pt>
                <c:pt idx="1">
                  <c:v>66540</c:v>
                </c:pt>
                <c:pt idx="2">
                  <c:v>66740</c:v>
                </c:pt>
              </c:numCache>
            </c:numRef>
          </c:val>
        </c:ser>
        <c:axId val="59221504"/>
        <c:axId val="59223040"/>
      </c:barChart>
      <c:catAx>
        <c:axId val="59221504"/>
        <c:scaling>
          <c:orientation val="minMax"/>
        </c:scaling>
        <c:axPos val="l"/>
        <c:tickLblPos val="nextTo"/>
        <c:crossAx val="59223040"/>
        <c:crosses val="autoZero"/>
        <c:auto val="1"/>
        <c:lblAlgn val="ctr"/>
        <c:lblOffset val="100"/>
      </c:catAx>
      <c:valAx>
        <c:axId val="59223040"/>
        <c:scaling>
          <c:orientation val="minMax"/>
        </c:scaling>
        <c:axPos val="b"/>
        <c:majorGridlines/>
        <c:numFmt formatCode="General" sourceLinked="1"/>
        <c:tickLblPos val="nextTo"/>
        <c:crossAx val="5922150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2009 - 2010</a:t>
            </a:r>
          </a:p>
        </c:rich>
      </c:tx>
      <c:layout>
        <c:manualLayout>
          <c:xMode val="edge"/>
          <c:yMode val="edge"/>
          <c:x val="0.43285238623751476"/>
          <c:y val="1.9575856443719449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5649278579356307"/>
          <c:y val="0.1207177814029365"/>
          <c:w val="0.55271920088790238"/>
          <c:h val="0.81239804241435565"/>
        </c:manualLayout>
      </c:layout>
      <c:pie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explosion val="20"/>
          <c:dP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solidFill>
                <a:srgbClr val="000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spPr>
              <a:solidFill>
                <a:srgbClr val="FF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0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1"/>
            <c:spPr>
              <a:solidFill>
                <a:srgbClr val="00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2"/>
            <c:spPr>
              <a:solidFill>
                <a:srgbClr val="800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3"/>
            <c:spPr>
              <a:solidFill>
                <a:srgbClr val="80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4"/>
            <c:spPr>
              <a:solidFill>
                <a:srgbClr val="00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5"/>
            <c:spPr>
              <a:solidFill>
                <a:srgbClr val="00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6"/>
            <c:spPr>
              <a:solidFill>
                <a:srgbClr val="00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7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8"/>
            <c:spPr>
              <a:solidFill>
                <a:srgbClr val="CC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9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0"/>
            <c:spPr>
              <a:solidFill>
                <a:srgbClr val="99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1"/>
            <c:spPr>
              <a:solidFill>
                <a:srgbClr val="FF99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2"/>
            <c:spPr>
              <a:solidFill>
                <a:srgbClr val="CC99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3"/>
            <c:spPr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4"/>
            <c:spPr>
              <a:solidFill>
                <a:srgbClr val="3366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5"/>
            <c:spPr>
              <a:solidFill>
                <a:srgbClr val="33CC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6"/>
            <c:spPr>
              <a:solidFill>
                <a:srgbClr val="99CC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7"/>
            <c:spPr>
              <a:solidFill>
                <a:srgbClr val="FFCC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8"/>
            <c:spPr>
              <a:solidFill>
                <a:srgbClr val="FF99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0.4327443697728694"/>
                  <c:y val="-5.654939135870659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2"/>
              <c:layout>
                <c:manualLayout>
                  <c:x val="0.38147942938875257"/>
                  <c:y val="-7.8906286795716769E-3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3"/>
              <c:layout>
                <c:manualLayout>
                  <c:x val="0.33897629056079498"/>
                  <c:y val="6.0124425719215793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4"/>
              <c:layout>
                <c:manualLayout>
                  <c:x val="0.16202248303867681"/>
                  <c:y val="-8.197728138795049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5"/>
              <c:layout>
                <c:manualLayout>
                  <c:x val="0.16964341166566171"/>
                  <c:y val="0.1060006079990409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8"/>
              <c:layout>
                <c:manualLayout>
                  <c:x val="1.4375045516646694E-2"/>
                  <c:y val="-3.2870997161244059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0"/>
              <c:layout>
                <c:manualLayout>
                  <c:x val="7.1670497347654016E-2"/>
                  <c:y val="-0.14946003690811091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1"/>
              <c:layout>
                <c:manualLayout>
                  <c:x val="0.40580177755250141"/>
                  <c:y val="-0.11892701014330791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2"/>
              <c:layout>
                <c:manualLayout>
                  <c:x val="0.24794800760892718"/>
                  <c:y val="-2.109619658064768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3"/>
              <c:layout>
                <c:manualLayout>
                  <c:x val="0.47085518860641878"/>
                  <c:y val="-1.097104297525617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4"/>
              <c:layout>
                <c:manualLayout>
                  <c:x val="0.11913528566975749"/>
                  <c:y val="-1.905999922929694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5"/>
              <c:layout>
                <c:manualLayout>
                  <c:x val="-1.6496922346415924E-2"/>
                  <c:y val="4.0103102935950263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6"/>
              <c:layout>
                <c:manualLayout>
                  <c:x val="-9.9532686050203753E-2"/>
                  <c:y val="-7.2975298968541895E-3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7"/>
              <c:layout/>
              <c:dLblPos val="bestFit"/>
              <c:showVal val="1"/>
              <c:showCatName val="1"/>
              <c:showPercent val="1"/>
            </c:dLbl>
            <c:dLbl>
              <c:idx val="18"/>
              <c:layout>
                <c:manualLayout>
                  <c:x val="-4.9709596511312903E-2"/>
                  <c:y val="-0.12979358004393021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9"/>
              <c:layout>
                <c:manualLayout>
                  <c:x val="-4.7385319898275803E-2"/>
                  <c:y val="-0.13423231557719287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20"/>
              <c:layout>
                <c:manualLayout>
                  <c:x val="-7.4773960691095723E-2"/>
                  <c:y val="-0.19355144228504881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22"/>
              <c:layout>
                <c:manualLayout>
                  <c:x val="-0.20906510992452246"/>
                  <c:y val="1.6211823440503894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23"/>
              <c:layout>
                <c:manualLayout>
                  <c:x val="-0.21514211389503099"/>
                  <c:y val="5.9901778183110502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24"/>
              <c:layout>
                <c:manualLayout>
                  <c:x val="-0.21952814166819634"/>
                  <c:y val="-1.8574970135258387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25"/>
              <c:layout>
                <c:manualLayout>
                  <c:x val="-0.10198164186191511"/>
                  <c:y val="-6.944839072929912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26"/>
              <c:layout>
                <c:manualLayout>
                  <c:x val="-0.25954608615099584"/>
                  <c:y val="-4.9347599902377727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27"/>
              <c:layout>
                <c:manualLayout>
                  <c:x val="1.9077548713736008E-2"/>
                  <c:y val="-6.9977778063223334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28"/>
              <c:layout>
                <c:manualLayout>
                  <c:x val="0.16303121932178016"/>
                  <c:y val="-7.4224009111422282E-2"/>
                </c:manualLayout>
              </c:layout>
              <c:dLblPos val="bestFit"/>
              <c:showVal val="1"/>
              <c:showCatName val="1"/>
              <c:showPercent val="1"/>
            </c:dLbl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  <c:showCatName val="1"/>
            <c:showPercent val="1"/>
            <c:showLeaderLines val="1"/>
          </c:dLbls>
          <c:cat>
            <c:strRef>
              <c:f>Comparisons!$A$2:$A$30</c:f>
              <c:strCache>
                <c:ptCount val="29"/>
                <c:pt idx="0">
                  <c:v>Aggressive Behavior</c:v>
                </c:pt>
                <c:pt idx="1">
                  <c:v>Alcohol</c:v>
                </c:pt>
                <c:pt idx="2">
                  <c:v>Attendance Problems</c:v>
                </c:pt>
                <c:pt idx="3">
                  <c:v>Bus Discipline</c:v>
                </c:pt>
                <c:pt idx="4">
                  <c:v>Cheating</c:v>
                </c:pt>
                <c:pt idx="5">
                  <c:v>Defiance</c:v>
                </c:pt>
                <c:pt idx="6">
                  <c:v>Missed Detention</c:v>
                </c:pt>
                <c:pt idx="7">
                  <c:v>Disrespect to Staff</c:v>
                </c:pt>
                <c:pt idx="8">
                  <c:v>Dress Code Violation</c:v>
                </c:pt>
                <c:pt idx="9">
                  <c:v>Drug</c:v>
                </c:pt>
                <c:pt idx="10">
                  <c:v>Electronic Device</c:v>
                </c:pt>
                <c:pt idx="11">
                  <c:v>General Misconduct</c:v>
                </c:pt>
                <c:pt idx="12">
                  <c:v>Harrassment/Bullying</c:v>
                </c:pt>
                <c:pt idx="13">
                  <c:v>Sexual Harassment</c:v>
                </c:pt>
                <c:pt idx="14">
                  <c:v>Inappropriate Language</c:v>
                </c:pt>
                <c:pt idx="15">
                  <c:v>Late to School</c:v>
                </c:pt>
                <c:pt idx="16">
                  <c:v>Out of Assigned Area</c:v>
                </c:pt>
                <c:pt idx="17">
                  <c:v>Public Display of Affection</c:v>
                </c:pt>
                <c:pt idx="18">
                  <c:v>Skipping Class</c:v>
                </c:pt>
                <c:pt idx="19">
                  <c:v>Tobacco</c:v>
                </c:pt>
                <c:pt idx="20">
                  <c:v>Theft</c:v>
                </c:pt>
                <c:pt idx="21">
                  <c:v>Tardies</c:v>
                </c:pt>
                <c:pt idx="22">
                  <c:v>Truancy</c:v>
                </c:pt>
                <c:pt idx="23">
                  <c:v>Vandalism</c:v>
                </c:pt>
                <c:pt idx="24">
                  <c:v>Assault</c:v>
                </c:pt>
                <c:pt idx="25">
                  <c:v>Fighting</c:v>
                </c:pt>
                <c:pt idx="26">
                  <c:v>Threatening</c:v>
                </c:pt>
                <c:pt idx="27">
                  <c:v>Weapon </c:v>
                </c:pt>
                <c:pt idx="28">
                  <c:v>Other</c:v>
                </c:pt>
              </c:strCache>
            </c:strRef>
          </c:cat>
          <c:val>
            <c:numRef>
              <c:f>Comparisons!$B$2:$B$30</c:f>
              <c:numCache>
                <c:formatCode>General</c:formatCode>
                <c:ptCount val="29"/>
                <c:pt idx="0">
                  <c:v>18</c:v>
                </c:pt>
                <c:pt idx="1">
                  <c:v>1</c:v>
                </c:pt>
                <c:pt idx="2">
                  <c:v>2</c:v>
                </c:pt>
                <c:pt idx="3">
                  <c:v>13</c:v>
                </c:pt>
                <c:pt idx="4">
                  <c:v>5</c:v>
                </c:pt>
                <c:pt idx="5">
                  <c:v>97</c:v>
                </c:pt>
                <c:pt idx="6">
                  <c:v>119</c:v>
                </c:pt>
                <c:pt idx="7">
                  <c:v>84</c:v>
                </c:pt>
                <c:pt idx="8">
                  <c:v>4</c:v>
                </c:pt>
                <c:pt idx="9">
                  <c:v>7</c:v>
                </c:pt>
                <c:pt idx="10">
                  <c:v>191</c:v>
                </c:pt>
                <c:pt idx="11">
                  <c:v>54</c:v>
                </c:pt>
                <c:pt idx="12">
                  <c:v>5</c:v>
                </c:pt>
                <c:pt idx="13">
                  <c:v>0</c:v>
                </c:pt>
                <c:pt idx="14">
                  <c:v>60</c:v>
                </c:pt>
                <c:pt idx="15">
                  <c:v>3</c:v>
                </c:pt>
                <c:pt idx="16">
                  <c:v>37</c:v>
                </c:pt>
                <c:pt idx="17">
                  <c:v>3</c:v>
                </c:pt>
                <c:pt idx="18">
                  <c:v>51</c:v>
                </c:pt>
                <c:pt idx="19">
                  <c:v>30</c:v>
                </c:pt>
                <c:pt idx="20">
                  <c:v>8</c:v>
                </c:pt>
                <c:pt idx="21">
                  <c:v>329</c:v>
                </c:pt>
                <c:pt idx="22">
                  <c:v>5</c:v>
                </c:pt>
                <c:pt idx="23">
                  <c:v>5</c:v>
                </c:pt>
                <c:pt idx="24">
                  <c:v>14</c:v>
                </c:pt>
                <c:pt idx="25">
                  <c:v>11</c:v>
                </c:pt>
                <c:pt idx="26">
                  <c:v>7</c:v>
                </c:pt>
                <c:pt idx="27">
                  <c:v>0</c:v>
                </c:pt>
                <c:pt idx="28">
                  <c:v>12</c:v>
                </c:pt>
              </c:numCache>
            </c:numRef>
          </c:val>
        </c:ser>
        <c:dLbls>
          <c:showVal val="1"/>
          <c:showCatName val="1"/>
          <c:showPercent val="1"/>
        </c:dLbls>
        <c:firstSliceAng val="0"/>
      </c:pieChart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zero"/>
  </c:chart>
  <c:spPr>
    <a:noFill/>
    <a:ln w="9525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 Number of Referrals by Problem Behavior
PHS Specific</a:t>
            </a:r>
          </a:p>
        </c:rich>
      </c:tx>
      <c:layout>
        <c:manualLayout>
          <c:xMode val="edge"/>
          <c:yMode val="edge"/>
          <c:x val="0.17961193430789624"/>
          <c:y val="3.3846204696821959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8.5760653318184527E-2"/>
          <c:y val="0.29538505917226537"/>
          <c:w val="0.89158716940225435"/>
          <c:h val="0.28923120377284289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'Problem Behavior'!$A$2:$A$30</c:f>
              <c:strCache>
                <c:ptCount val="29"/>
                <c:pt idx="0">
                  <c:v>Aggressive Behavior</c:v>
                </c:pt>
                <c:pt idx="1">
                  <c:v>Alcohol</c:v>
                </c:pt>
                <c:pt idx="2">
                  <c:v>Attendance Problems</c:v>
                </c:pt>
                <c:pt idx="3">
                  <c:v>Bus Discipline</c:v>
                </c:pt>
                <c:pt idx="4">
                  <c:v>Cheating</c:v>
                </c:pt>
                <c:pt idx="5">
                  <c:v>Defiance</c:v>
                </c:pt>
                <c:pt idx="6">
                  <c:v>Missed Detention</c:v>
                </c:pt>
                <c:pt idx="7">
                  <c:v>Disrespect to Staff</c:v>
                </c:pt>
                <c:pt idx="8">
                  <c:v>Dress Code Violation</c:v>
                </c:pt>
                <c:pt idx="9">
                  <c:v>Drug</c:v>
                </c:pt>
                <c:pt idx="10">
                  <c:v>Electronic Device</c:v>
                </c:pt>
                <c:pt idx="11">
                  <c:v>General Misconduct</c:v>
                </c:pt>
                <c:pt idx="12">
                  <c:v>Harrassment/Bullying</c:v>
                </c:pt>
                <c:pt idx="13">
                  <c:v>Sexual Harassment</c:v>
                </c:pt>
                <c:pt idx="14">
                  <c:v>Inappropriate Language</c:v>
                </c:pt>
                <c:pt idx="15">
                  <c:v>Late to School</c:v>
                </c:pt>
                <c:pt idx="16">
                  <c:v>Out of Assigned Area</c:v>
                </c:pt>
                <c:pt idx="17">
                  <c:v>Public Display of Affection</c:v>
                </c:pt>
                <c:pt idx="18">
                  <c:v>Skipping Class</c:v>
                </c:pt>
                <c:pt idx="19">
                  <c:v>Tobacco</c:v>
                </c:pt>
                <c:pt idx="20">
                  <c:v>Theft</c:v>
                </c:pt>
                <c:pt idx="21">
                  <c:v>Tardies</c:v>
                </c:pt>
                <c:pt idx="22">
                  <c:v>Truancy</c:v>
                </c:pt>
                <c:pt idx="23">
                  <c:v>Vandalism</c:v>
                </c:pt>
                <c:pt idx="24">
                  <c:v>Assault</c:v>
                </c:pt>
                <c:pt idx="25">
                  <c:v>Fighting</c:v>
                </c:pt>
                <c:pt idx="26">
                  <c:v>Threatening</c:v>
                </c:pt>
                <c:pt idx="27">
                  <c:v>Weapon </c:v>
                </c:pt>
                <c:pt idx="28">
                  <c:v>Other</c:v>
                </c:pt>
              </c:strCache>
            </c:strRef>
          </c:cat>
          <c:val>
            <c:numRef>
              <c:f>'Problem Behavior'!$L$2:$L$30</c:f>
              <c:numCache>
                <c:formatCode>General</c:formatCode>
                <c:ptCount val="29"/>
                <c:pt idx="0">
                  <c:v>13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4</c:v>
                </c:pt>
                <c:pt idx="5">
                  <c:v>118</c:v>
                </c:pt>
                <c:pt idx="6">
                  <c:v>84</c:v>
                </c:pt>
                <c:pt idx="7">
                  <c:v>70</c:v>
                </c:pt>
                <c:pt idx="8">
                  <c:v>5</c:v>
                </c:pt>
                <c:pt idx="9">
                  <c:v>5</c:v>
                </c:pt>
                <c:pt idx="10">
                  <c:v>82</c:v>
                </c:pt>
                <c:pt idx="11">
                  <c:v>65</c:v>
                </c:pt>
                <c:pt idx="12">
                  <c:v>17</c:v>
                </c:pt>
                <c:pt idx="13">
                  <c:v>3</c:v>
                </c:pt>
                <c:pt idx="14">
                  <c:v>64</c:v>
                </c:pt>
                <c:pt idx="15">
                  <c:v>0</c:v>
                </c:pt>
                <c:pt idx="16">
                  <c:v>44</c:v>
                </c:pt>
                <c:pt idx="17">
                  <c:v>13</c:v>
                </c:pt>
                <c:pt idx="18">
                  <c:v>71</c:v>
                </c:pt>
                <c:pt idx="19">
                  <c:v>33</c:v>
                </c:pt>
                <c:pt idx="20">
                  <c:v>1</c:v>
                </c:pt>
                <c:pt idx="21">
                  <c:v>402</c:v>
                </c:pt>
                <c:pt idx="22">
                  <c:v>9</c:v>
                </c:pt>
                <c:pt idx="23">
                  <c:v>9</c:v>
                </c:pt>
                <c:pt idx="24">
                  <c:v>5</c:v>
                </c:pt>
                <c:pt idx="25">
                  <c:v>15</c:v>
                </c:pt>
                <c:pt idx="26">
                  <c:v>11</c:v>
                </c:pt>
                <c:pt idx="27">
                  <c:v>1</c:v>
                </c:pt>
                <c:pt idx="28">
                  <c:v>8</c:v>
                </c:pt>
              </c:numCache>
            </c:numRef>
          </c:val>
        </c:ser>
        <c:axId val="58438784"/>
        <c:axId val="58440320"/>
      </c:barChart>
      <c:catAx>
        <c:axId val="5843878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5400000" vert="horz"/>
          <a:lstStyle/>
          <a:p>
            <a:pPr>
              <a:defRPr sz="11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440320"/>
        <c:crosses val="autoZero"/>
        <c:auto val="1"/>
        <c:lblAlgn val="ctr"/>
        <c:lblOffset val="100"/>
        <c:tickLblSkip val="1"/>
        <c:tickMarkSkip val="1"/>
      </c:catAx>
      <c:valAx>
        <c:axId val="58440320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438784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2010 - 2011</a:t>
            </a:r>
          </a:p>
        </c:rich>
      </c:tx>
      <c:layout>
        <c:manualLayout>
          <c:xMode val="edge"/>
          <c:yMode val="edge"/>
          <c:x val="0.4495005549389568"/>
          <c:y val="1.9575856443719449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29300776914539456"/>
          <c:y val="0.23980424143556306"/>
          <c:w val="0.41398446170921344"/>
          <c:h val="0.6084828711256115"/>
        </c:manualLayout>
      </c:layout>
      <c:pie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explosion val="25"/>
          <c:dP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solidFill>
                <a:srgbClr val="000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spPr>
              <a:solidFill>
                <a:srgbClr val="FF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0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1"/>
            <c:spPr>
              <a:solidFill>
                <a:srgbClr val="00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2"/>
            <c:spPr>
              <a:solidFill>
                <a:srgbClr val="800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3"/>
            <c:spPr>
              <a:solidFill>
                <a:srgbClr val="80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4"/>
            <c:spPr>
              <a:solidFill>
                <a:srgbClr val="00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5"/>
            <c:spPr>
              <a:solidFill>
                <a:srgbClr val="00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6"/>
            <c:spPr>
              <a:solidFill>
                <a:srgbClr val="00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7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8"/>
            <c:spPr>
              <a:solidFill>
                <a:srgbClr val="CC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9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0"/>
            <c:spPr>
              <a:solidFill>
                <a:srgbClr val="99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1"/>
            <c:spPr>
              <a:solidFill>
                <a:srgbClr val="FF99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2"/>
            <c:spPr>
              <a:solidFill>
                <a:srgbClr val="CC99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3"/>
            <c:spPr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4"/>
            <c:spPr>
              <a:solidFill>
                <a:srgbClr val="3366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5"/>
            <c:spPr>
              <a:solidFill>
                <a:srgbClr val="33CC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6"/>
            <c:spPr>
              <a:solidFill>
                <a:srgbClr val="99CC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7"/>
            <c:spPr>
              <a:solidFill>
                <a:srgbClr val="FFCC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8"/>
            <c:spPr>
              <a:solidFill>
                <a:srgbClr val="FF99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0.35909858104584991"/>
                  <c:y val="-1.4386456179111369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"/>
              <c:layout>
                <c:manualLayout>
                  <c:x val="0.22787535575811069"/>
                  <c:y val="-0.18463149691932909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2"/>
              <c:layout>
                <c:manualLayout>
                  <c:x val="0.34308581016718082"/>
                  <c:y val="-4.7600501813292923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3"/>
              <c:layout>
                <c:manualLayout>
                  <c:x val="0.35366454886812843"/>
                  <c:y val="-0.16857758196212441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4"/>
              <c:layout>
                <c:manualLayout>
                  <c:x val="0.373601218826559"/>
                  <c:y val="-0.1137425766314284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8"/>
              <c:layout>
                <c:manualLayout>
                  <c:x val="4.0837098470349373E-2"/>
                  <c:y val="-3.2582754235655279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9"/>
              <c:layout>
                <c:manualLayout>
                  <c:x val="7.3269071110839301E-2"/>
                  <c:y val="1.0667899791482057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1"/>
              <c:layout>
                <c:manualLayout>
                  <c:x val="0.10777934112287016"/>
                  <c:y val="-7.2936250016056484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2"/>
              <c:layout>
                <c:manualLayout>
                  <c:x val="0.11599756467733412"/>
                  <c:y val="-9.4236425993244038E-3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3"/>
              <c:layout>
                <c:manualLayout>
                  <c:x val="0.10880345839123062"/>
                  <c:y val="-8.7886004461514039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4"/>
              <c:layout>
                <c:manualLayout>
                  <c:x val="0.17295731485284696"/>
                  <c:y val="1.5042581341280278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5"/>
              <c:layout>
                <c:manualLayout>
                  <c:x val="0.2038108721426469"/>
                  <c:y val="5.6297114573565725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6"/>
              <c:layout>
                <c:manualLayout>
                  <c:x val="0.21659293698165644"/>
                  <c:y val="0.1018052433494754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7"/>
              <c:layout>
                <c:manualLayout>
                  <c:x val="5.6873406917365074E-2"/>
                  <c:y val="7.8551934678638413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8"/>
              <c:layout>
                <c:manualLayout>
                  <c:x val="-3.8256239057798118E-2"/>
                  <c:y val="9.2465007942522701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9"/>
              <c:layout>
                <c:manualLayout>
                  <c:x val="-2.7242754478109841E-2"/>
                  <c:y val="6.858092167516576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20"/>
              <c:layout>
                <c:manualLayout>
                  <c:x val="-0.10112764761230594"/>
                  <c:y val="-1.6366991646435763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22"/>
              <c:layout>
                <c:manualLayout>
                  <c:x val="-0.1901257570328681"/>
                  <c:y val="-0.18397879710386941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23"/>
              <c:layout>
                <c:manualLayout>
                  <c:x val="-0.30739504953667696"/>
                  <c:y val="-0.15220425342427663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24"/>
              <c:layout>
                <c:manualLayout>
                  <c:x val="-9.2253634777339832E-2"/>
                  <c:y val="-0.1903473729731581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25"/>
              <c:layout>
                <c:manualLayout>
                  <c:x val="6.8387123085751861E-4"/>
                  <c:y val="-6.8262364431199762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26"/>
              <c:layout>
                <c:manualLayout>
                  <c:x val="3.2505381888307282E-2"/>
                  <c:y val="-0.13098902604548004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27"/>
              <c:layout>
                <c:manualLayout>
                  <c:x val="0.15779399384178019"/>
                  <c:y val="-0.10751084336317666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28"/>
              <c:layout>
                <c:manualLayout>
                  <c:x val="0.12863677278963867"/>
                  <c:y val="-0.18065946487521062"/>
                </c:manualLayout>
              </c:layout>
              <c:dLblPos val="bestFit"/>
              <c:showVal val="1"/>
              <c:showCatName val="1"/>
              <c:showPercent val="1"/>
            </c:dLbl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  <c:showCatName val="1"/>
            <c:showPercent val="1"/>
            <c:showLeaderLines val="1"/>
          </c:dLbls>
          <c:cat>
            <c:strRef>
              <c:f>Comparisons!$A$2:$A$30</c:f>
              <c:strCache>
                <c:ptCount val="29"/>
                <c:pt idx="0">
                  <c:v>Aggressive Behavior</c:v>
                </c:pt>
                <c:pt idx="1">
                  <c:v>Alcohol</c:v>
                </c:pt>
                <c:pt idx="2">
                  <c:v>Attendance Problems</c:v>
                </c:pt>
                <c:pt idx="3">
                  <c:v>Bus Discipline</c:v>
                </c:pt>
                <c:pt idx="4">
                  <c:v>Cheating</c:v>
                </c:pt>
                <c:pt idx="5">
                  <c:v>Defiance</c:v>
                </c:pt>
                <c:pt idx="6">
                  <c:v>Missed Detention</c:v>
                </c:pt>
                <c:pt idx="7">
                  <c:v>Disrespect to Staff</c:v>
                </c:pt>
                <c:pt idx="8">
                  <c:v>Dress Code Violation</c:v>
                </c:pt>
                <c:pt idx="9">
                  <c:v>Drug</c:v>
                </c:pt>
                <c:pt idx="10">
                  <c:v>Electronic Device</c:v>
                </c:pt>
                <c:pt idx="11">
                  <c:v>General Misconduct</c:v>
                </c:pt>
                <c:pt idx="12">
                  <c:v>Harrassment/Bullying</c:v>
                </c:pt>
                <c:pt idx="13">
                  <c:v>Sexual Harassment</c:v>
                </c:pt>
                <c:pt idx="14">
                  <c:v>Inappropriate Language</c:v>
                </c:pt>
                <c:pt idx="15">
                  <c:v>Late to School</c:v>
                </c:pt>
                <c:pt idx="16">
                  <c:v>Out of Assigned Area</c:v>
                </c:pt>
                <c:pt idx="17">
                  <c:v>Public Display of Affection</c:v>
                </c:pt>
                <c:pt idx="18">
                  <c:v>Skipping Class</c:v>
                </c:pt>
                <c:pt idx="19">
                  <c:v>Tobacco</c:v>
                </c:pt>
                <c:pt idx="20">
                  <c:v>Theft</c:v>
                </c:pt>
                <c:pt idx="21">
                  <c:v>Tardies</c:v>
                </c:pt>
                <c:pt idx="22">
                  <c:v>Truancy</c:v>
                </c:pt>
                <c:pt idx="23">
                  <c:v>Vandalism</c:v>
                </c:pt>
                <c:pt idx="24">
                  <c:v>Assault</c:v>
                </c:pt>
                <c:pt idx="25">
                  <c:v>Fighting</c:v>
                </c:pt>
                <c:pt idx="26">
                  <c:v>Threatening</c:v>
                </c:pt>
                <c:pt idx="27">
                  <c:v>Weapon </c:v>
                </c:pt>
                <c:pt idx="28">
                  <c:v>Other</c:v>
                </c:pt>
              </c:strCache>
            </c:strRef>
          </c:cat>
          <c:val>
            <c:numRef>
              <c:f>Comparisons!$C$2:$C$30</c:f>
              <c:numCache>
                <c:formatCode>General</c:formatCode>
                <c:ptCount val="29"/>
                <c:pt idx="0">
                  <c:v>13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4</c:v>
                </c:pt>
                <c:pt idx="5">
                  <c:v>118</c:v>
                </c:pt>
                <c:pt idx="6">
                  <c:v>84</c:v>
                </c:pt>
                <c:pt idx="7">
                  <c:v>70</c:v>
                </c:pt>
                <c:pt idx="8">
                  <c:v>5</c:v>
                </c:pt>
                <c:pt idx="9">
                  <c:v>5</c:v>
                </c:pt>
                <c:pt idx="10">
                  <c:v>82</c:v>
                </c:pt>
                <c:pt idx="11">
                  <c:v>65</c:v>
                </c:pt>
                <c:pt idx="12">
                  <c:v>17</c:v>
                </c:pt>
                <c:pt idx="13">
                  <c:v>3</c:v>
                </c:pt>
                <c:pt idx="14">
                  <c:v>64</c:v>
                </c:pt>
                <c:pt idx="15">
                  <c:v>0</c:v>
                </c:pt>
                <c:pt idx="16">
                  <c:v>44</c:v>
                </c:pt>
                <c:pt idx="17">
                  <c:v>13</c:v>
                </c:pt>
                <c:pt idx="18">
                  <c:v>71</c:v>
                </c:pt>
                <c:pt idx="19">
                  <c:v>33</c:v>
                </c:pt>
                <c:pt idx="20">
                  <c:v>1</c:v>
                </c:pt>
                <c:pt idx="21">
                  <c:v>402</c:v>
                </c:pt>
                <c:pt idx="22">
                  <c:v>9</c:v>
                </c:pt>
                <c:pt idx="23">
                  <c:v>9</c:v>
                </c:pt>
                <c:pt idx="24">
                  <c:v>5</c:v>
                </c:pt>
                <c:pt idx="25">
                  <c:v>15</c:v>
                </c:pt>
                <c:pt idx="26">
                  <c:v>11</c:v>
                </c:pt>
                <c:pt idx="27">
                  <c:v>1</c:v>
                </c:pt>
                <c:pt idx="28">
                  <c:v>8</c:v>
                </c:pt>
              </c:numCache>
            </c:numRef>
          </c:val>
        </c:ser>
        <c:dLbls>
          <c:showVal val="1"/>
          <c:showCatName val="1"/>
          <c:showPercent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Average Referrals Per Day</a:t>
            </a:r>
          </a:p>
        </c:rich>
      </c:tx>
      <c:layout>
        <c:manualLayout>
          <c:xMode val="edge"/>
          <c:yMode val="edge"/>
          <c:x val="0.28979620714704973"/>
          <c:y val="3.5335750013371692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1836746489104834"/>
          <c:y val="0.23321595008825322"/>
          <c:w val="0.85306207455962468"/>
          <c:h val="0.52296910019790044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'11-12 avg'!$A$2:$A$11</c:f>
              <c:strCache>
                <c:ptCount val="10"/>
                <c:pt idx="0">
                  <c:v>Aug</c:v>
                </c:pt>
                <c:pt idx="1">
                  <c:v>Sept</c:v>
                </c:pt>
                <c:pt idx="2">
                  <c:v>Oct</c:v>
                </c:pt>
                <c:pt idx="3">
                  <c:v>Nov</c:v>
                </c:pt>
                <c:pt idx="4">
                  <c:v>Dec</c:v>
                </c:pt>
                <c:pt idx="5">
                  <c:v>Jan</c:v>
                </c:pt>
                <c:pt idx="6">
                  <c:v>Feb</c:v>
                </c:pt>
                <c:pt idx="7">
                  <c:v>Mar</c:v>
                </c:pt>
                <c:pt idx="8">
                  <c:v>Apr</c:v>
                </c:pt>
                <c:pt idx="9">
                  <c:v>May</c:v>
                </c:pt>
              </c:strCache>
            </c:strRef>
          </c:cat>
          <c:val>
            <c:numRef>
              <c:f>'11-12 avg'!$B$2:$B$11</c:f>
              <c:numCache>
                <c:formatCode>General</c:formatCode>
                <c:ptCount val="10"/>
                <c:pt idx="0">
                  <c:v>2.2000000000000002</c:v>
                </c:pt>
                <c:pt idx="1">
                  <c:v>5</c:v>
                </c:pt>
                <c:pt idx="2">
                  <c:v>5.45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axId val="58511744"/>
        <c:axId val="58513664"/>
      </c:barChart>
      <c:catAx>
        <c:axId val="585117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Month</a:t>
                </a:r>
              </a:p>
            </c:rich>
          </c:tx>
          <c:layout>
            <c:manualLayout>
              <c:xMode val="edge"/>
              <c:yMode val="edge"/>
              <c:x val="0.50204131660686102"/>
              <c:y val="0.86572587532760692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513664"/>
        <c:crosses val="autoZero"/>
        <c:auto val="1"/>
        <c:lblAlgn val="ctr"/>
        <c:lblOffset val="100"/>
        <c:tickLblSkip val="1"/>
        <c:tickMarkSkip val="1"/>
      </c:catAx>
      <c:valAx>
        <c:axId val="58513664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Number of Referrals</a:t>
                </a:r>
              </a:p>
            </c:rich>
          </c:tx>
          <c:layout>
            <c:manualLayout>
              <c:xMode val="edge"/>
              <c:yMode val="edge"/>
              <c:x val="3.2653093763047841E-2"/>
              <c:y val="0.26501812510028783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511744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15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Referrals By Behavior Type</a:t>
            </a:r>
          </a:p>
        </c:rich>
      </c:tx>
      <c:layout>
        <c:manualLayout>
          <c:xMode val="edge"/>
          <c:yMode val="edge"/>
          <c:x val="0.28813589129523981"/>
          <c:y val="3.5335750013371692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3771200686904841"/>
          <c:y val="0.22968237508691589"/>
          <c:w val="0.83262797999286198"/>
          <c:h val="0.32508890012301994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'Behavior Comparison'!$A$2:$A$30</c:f>
              <c:strCache>
                <c:ptCount val="29"/>
                <c:pt idx="0">
                  <c:v>Aggressive Behavior</c:v>
                </c:pt>
                <c:pt idx="1">
                  <c:v>Alcohol</c:v>
                </c:pt>
                <c:pt idx="2">
                  <c:v>Attendance Problems</c:v>
                </c:pt>
                <c:pt idx="3">
                  <c:v>Bus Discipline</c:v>
                </c:pt>
                <c:pt idx="4">
                  <c:v>Cheating</c:v>
                </c:pt>
                <c:pt idx="5">
                  <c:v>Defiance</c:v>
                </c:pt>
                <c:pt idx="6">
                  <c:v>Missed Detention</c:v>
                </c:pt>
                <c:pt idx="7">
                  <c:v>Disrespect to Staff</c:v>
                </c:pt>
                <c:pt idx="8">
                  <c:v>Dress Code Violation</c:v>
                </c:pt>
                <c:pt idx="9">
                  <c:v>Drug</c:v>
                </c:pt>
                <c:pt idx="10">
                  <c:v>Electronic Device</c:v>
                </c:pt>
                <c:pt idx="11">
                  <c:v>General Misconduct</c:v>
                </c:pt>
                <c:pt idx="12">
                  <c:v>Harrassment/Bullying</c:v>
                </c:pt>
                <c:pt idx="13">
                  <c:v>Sexual Harassment</c:v>
                </c:pt>
                <c:pt idx="14">
                  <c:v>Inappropriate Language</c:v>
                </c:pt>
                <c:pt idx="15">
                  <c:v>Late to School</c:v>
                </c:pt>
                <c:pt idx="16">
                  <c:v>Out of Assigned Area</c:v>
                </c:pt>
                <c:pt idx="17">
                  <c:v>PDA</c:v>
                </c:pt>
                <c:pt idx="18">
                  <c:v>Skipping Class</c:v>
                </c:pt>
                <c:pt idx="19">
                  <c:v>Tobacco</c:v>
                </c:pt>
                <c:pt idx="20">
                  <c:v>Theft</c:v>
                </c:pt>
                <c:pt idx="21">
                  <c:v>Tardies</c:v>
                </c:pt>
                <c:pt idx="22">
                  <c:v>Truancy</c:v>
                </c:pt>
                <c:pt idx="23">
                  <c:v>Vandalism</c:v>
                </c:pt>
                <c:pt idx="24">
                  <c:v>Assault</c:v>
                </c:pt>
                <c:pt idx="25">
                  <c:v>Fighting</c:v>
                </c:pt>
                <c:pt idx="26">
                  <c:v>Threatening</c:v>
                </c:pt>
                <c:pt idx="27">
                  <c:v>Weapon </c:v>
                </c:pt>
                <c:pt idx="28">
                  <c:v>Other</c:v>
                </c:pt>
              </c:strCache>
            </c:strRef>
          </c:cat>
          <c:val>
            <c:numRef>
              <c:f>'Behavior Comparison'!$L$2:$L$30</c:f>
              <c:numCache>
                <c:formatCode>General</c:formatCode>
                <c:ptCount val="29"/>
                <c:pt idx="0">
                  <c:v>8</c:v>
                </c:pt>
                <c:pt idx="1">
                  <c:v>1</c:v>
                </c:pt>
                <c:pt idx="2">
                  <c:v>0</c:v>
                </c:pt>
                <c:pt idx="3">
                  <c:v>4</c:v>
                </c:pt>
                <c:pt idx="4">
                  <c:v>2</c:v>
                </c:pt>
                <c:pt idx="5">
                  <c:v>24</c:v>
                </c:pt>
                <c:pt idx="6">
                  <c:v>9</c:v>
                </c:pt>
                <c:pt idx="7">
                  <c:v>27</c:v>
                </c:pt>
                <c:pt idx="8">
                  <c:v>2</c:v>
                </c:pt>
                <c:pt idx="9">
                  <c:v>1</c:v>
                </c:pt>
                <c:pt idx="10">
                  <c:v>16</c:v>
                </c:pt>
                <c:pt idx="11">
                  <c:v>27</c:v>
                </c:pt>
                <c:pt idx="12">
                  <c:v>3</c:v>
                </c:pt>
                <c:pt idx="13">
                  <c:v>0</c:v>
                </c:pt>
                <c:pt idx="14">
                  <c:v>7</c:v>
                </c:pt>
                <c:pt idx="15">
                  <c:v>0</c:v>
                </c:pt>
                <c:pt idx="16">
                  <c:v>10</c:v>
                </c:pt>
                <c:pt idx="17">
                  <c:v>0</c:v>
                </c:pt>
                <c:pt idx="18">
                  <c:v>13</c:v>
                </c:pt>
                <c:pt idx="19">
                  <c:v>8</c:v>
                </c:pt>
                <c:pt idx="20">
                  <c:v>0</c:v>
                </c:pt>
                <c:pt idx="21">
                  <c:v>58</c:v>
                </c:pt>
                <c:pt idx="22">
                  <c:v>0</c:v>
                </c:pt>
                <c:pt idx="23">
                  <c:v>0</c:v>
                </c:pt>
                <c:pt idx="24">
                  <c:v>4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2</c:v>
                </c:pt>
              </c:numCache>
            </c:numRef>
          </c:val>
        </c:ser>
        <c:axId val="58600064"/>
        <c:axId val="58610048"/>
      </c:barChart>
      <c:catAx>
        <c:axId val="5860006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54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610048"/>
        <c:crosses val="autoZero"/>
        <c:auto val="1"/>
        <c:lblAlgn val="ctr"/>
        <c:lblOffset val="100"/>
        <c:tickLblSkip val="1"/>
        <c:tickMarkSkip val="1"/>
      </c:catAx>
      <c:valAx>
        <c:axId val="58610048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9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Number of Referrals</a:t>
                </a:r>
              </a:p>
            </c:rich>
          </c:tx>
          <c:layout>
            <c:manualLayout>
              <c:xMode val="edge"/>
              <c:yMode val="edge"/>
              <c:x val="3.3898340152381148E-2"/>
              <c:y val="0.16254445006150986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600064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Referrals by Location</a:t>
            </a:r>
          </a:p>
        </c:rich>
      </c:tx>
      <c:layout>
        <c:manualLayout>
          <c:xMode val="edge"/>
          <c:yMode val="edge"/>
          <c:x val="0.32857175599066929"/>
          <c:y val="3.5461115709205029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4693892193371522"/>
          <c:y val="0.23404336368075299"/>
          <c:w val="0.82449061751695785"/>
          <c:h val="0.36879560337573197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Sheet1!$C$6:$C$14</c:f>
              <c:strCache>
                <c:ptCount val="9"/>
                <c:pt idx="0">
                  <c:v>Classroom</c:v>
                </c:pt>
                <c:pt idx="1">
                  <c:v>Grounds</c:v>
                </c:pt>
                <c:pt idx="2">
                  <c:v>Bus</c:v>
                </c:pt>
                <c:pt idx="3">
                  <c:v>Gym</c:v>
                </c:pt>
                <c:pt idx="4">
                  <c:v>Office </c:v>
                </c:pt>
                <c:pt idx="5">
                  <c:v>Hall</c:v>
                </c:pt>
                <c:pt idx="6">
                  <c:v>ISS</c:v>
                </c:pt>
                <c:pt idx="7">
                  <c:v>Cafeteria</c:v>
                </c:pt>
                <c:pt idx="8">
                  <c:v>Bathroom</c:v>
                </c:pt>
              </c:strCache>
            </c:strRef>
          </c:cat>
          <c:val>
            <c:numRef>
              <c:f>Sheet1!$D$6:$D$14</c:f>
              <c:numCache>
                <c:formatCode>General</c:formatCode>
                <c:ptCount val="9"/>
                <c:pt idx="0">
                  <c:v>175</c:v>
                </c:pt>
                <c:pt idx="1">
                  <c:v>14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4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</c:numCache>
            </c:numRef>
          </c:val>
        </c:ser>
        <c:axId val="58925056"/>
        <c:axId val="58926976"/>
      </c:barChart>
      <c:catAx>
        <c:axId val="589250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Location</a:t>
                </a:r>
              </a:p>
            </c:rich>
          </c:tx>
          <c:layout>
            <c:manualLayout>
              <c:xMode val="edge"/>
              <c:yMode val="edge"/>
              <c:x val="0.50000049824666959"/>
              <c:y val="0.8652512233046025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926976"/>
        <c:crosses val="autoZero"/>
        <c:auto val="1"/>
        <c:lblAlgn val="ctr"/>
        <c:lblOffset val="100"/>
        <c:tickLblSkip val="1"/>
        <c:tickMarkSkip val="1"/>
      </c:catAx>
      <c:valAx>
        <c:axId val="58926976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Number of Referrals</a:t>
                </a:r>
              </a:p>
            </c:rich>
          </c:tx>
          <c:layout>
            <c:manualLayout>
              <c:xMode val="edge"/>
              <c:yMode val="edge"/>
              <c:x val="3.2653093763047841E-2"/>
              <c:y val="0.1879439132587864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925056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Referrals by Time</a:t>
            </a:r>
          </a:p>
        </c:rich>
      </c:tx>
      <c:layout>
        <c:manualLayout>
          <c:xMode val="edge"/>
          <c:yMode val="edge"/>
          <c:x val="0.35918403139352645"/>
          <c:y val="3.5461115709205029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3265319341238191"/>
          <c:y val="0.23404336368075299"/>
          <c:w val="0.83877634603829165"/>
          <c:h val="0.3900722728012555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Sheet1!$D$1:$T$1</c:f>
              <c:numCache>
                <c:formatCode>h:mm\ AM/PM</c:formatCode>
                <c:ptCount val="17"/>
                <c:pt idx="0">
                  <c:v>0.31250000000000011</c:v>
                </c:pt>
                <c:pt idx="1">
                  <c:v>0.33333333333333331</c:v>
                </c:pt>
                <c:pt idx="2">
                  <c:v>0.35416666666666685</c:v>
                </c:pt>
                <c:pt idx="3">
                  <c:v>0.37500000000000011</c:v>
                </c:pt>
                <c:pt idx="4">
                  <c:v>0.39583333333333331</c:v>
                </c:pt>
                <c:pt idx="5">
                  <c:v>0.41666666666666685</c:v>
                </c:pt>
                <c:pt idx="6">
                  <c:v>0.43750000000000011</c:v>
                </c:pt>
                <c:pt idx="7">
                  <c:v>0.45833333333333326</c:v>
                </c:pt>
                <c:pt idx="8">
                  <c:v>0.47916666666666685</c:v>
                </c:pt>
                <c:pt idx="9">
                  <c:v>0.5</c:v>
                </c:pt>
                <c:pt idx="10">
                  <c:v>0.52083333333333359</c:v>
                </c:pt>
                <c:pt idx="11">
                  <c:v>0.54166666666666652</c:v>
                </c:pt>
                <c:pt idx="12">
                  <c:v>0.5625</c:v>
                </c:pt>
                <c:pt idx="13">
                  <c:v>0.58333333333333337</c:v>
                </c:pt>
                <c:pt idx="14">
                  <c:v>0.60416666666666652</c:v>
                </c:pt>
                <c:pt idx="15">
                  <c:v>0.62500000000000022</c:v>
                </c:pt>
                <c:pt idx="16">
                  <c:v>0.64583333333333381</c:v>
                </c:pt>
              </c:numCache>
            </c:numRef>
          </c:cat>
          <c:val>
            <c:numRef>
              <c:f>Sheet1!$D$2:$T$2</c:f>
              <c:numCache>
                <c:formatCode>General</c:formatCode>
                <c:ptCount val="17"/>
                <c:pt idx="0">
                  <c:v>6</c:v>
                </c:pt>
                <c:pt idx="1">
                  <c:v>7</c:v>
                </c:pt>
                <c:pt idx="2">
                  <c:v>9</c:v>
                </c:pt>
                <c:pt idx="3">
                  <c:v>7</c:v>
                </c:pt>
                <c:pt idx="4">
                  <c:v>4</c:v>
                </c:pt>
                <c:pt idx="5">
                  <c:v>9</c:v>
                </c:pt>
                <c:pt idx="6">
                  <c:v>5</c:v>
                </c:pt>
                <c:pt idx="7">
                  <c:v>31</c:v>
                </c:pt>
                <c:pt idx="8">
                  <c:v>7</c:v>
                </c:pt>
                <c:pt idx="9">
                  <c:v>30</c:v>
                </c:pt>
                <c:pt idx="10">
                  <c:v>19</c:v>
                </c:pt>
                <c:pt idx="11">
                  <c:v>36</c:v>
                </c:pt>
                <c:pt idx="12">
                  <c:v>41</c:v>
                </c:pt>
                <c:pt idx="13">
                  <c:v>30</c:v>
                </c:pt>
                <c:pt idx="14">
                  <c:v>27</c:v>
                </c:pt>
                <c:pt idx="15">
                  <c:v>17</c:v>
                </c:pt>
                <c:pt idx="16">
                  <c:v>17</c:v>
                </c:pt>
              </c:numCache>
            </c:numRef>
          </c:val>
        </c:ser>
        <c:axId val="58939264"/>
        <c:axId val="58974208"/>
      </c:barChart>
      <c:catAx>
        <c:axId val="589392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Time</a:t>
                </a:r>
              </a:p>
            </c:rich>
          </c:tx>
          <c:layout>
            <c:manualLayout>
              <c:xMode val="edge"/>
              <c:yMode val="edge"/>
              <c:x val="0.5142862267680034"/>
              <c:y val="0.86525122330460258"/>
            </c:manualLayout>
          </c:layout>
          <c:spPr>
            <a:noFill/>
            <a:ln w="25400">
              <a:noFill/>
            </a:ln>
          </c:spPr>
        </c:title>
        <c:numFmt formatCode="h:mm\ AM/PM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974208"/>
        <c:crosses val="autoZero"/>
        <c:auto val="1"/>
        <c:lblAlgn val="ctr"/>
        <c:lblOffset val="100"/>
        <c:tickLblSkip val="1"/>
        <c:tickMarkSkip val="1"/>
      </c:catAx>
      <c:valAx>
        <c:axId val="58974208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Number of Referrals</a:t>
                </a:r>
              </a:p>
            </c:rich>
          </c:tx>
          <c:layout>
            <c:manualLayout>
              <c:xMode val="edge"/>
              <c:yMode val="edge"/>
              <c:x val="3.2653093763047841E-2"/>
              <c:y val="0.19858224797154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939264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Referrals per Student</a:t>
            </a:r>
          </a:p>
        </c:rich>
      </c:tx>
      <c:layout>
        <c:manualLayout>
          <c:xMode val="edge"/>
          <c:yMode val="edge"/>
          <c:x val="0.32857175599066929"/>
          <c:y val="3.5461115709205029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3265319341238191"/>
          <c:y val="0.23404336368075299"/>
          <c:w val="0.83877634603829165"/>
          <c:h val="0.52127840092531352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Sheet1!$A$2:$A$102</c:f>
              <c:numCache>
                <c:formatCode>General</c:formatCode>
                <c:ptCount val="10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2</c:v>
                </c:pt>
                <c:pt idx="54">
                  <c:v>2</c:v>
                </c:pt>
                <c:pt idx="55">
                  <c:v>2</c:v>
                </c:pt>
                <c:pt idx="56">
                  <c:v>2</c:v>
                </c:pt>
                <c:pt idx="57">
                  <c:v>2</c:v>
                </c:pt>
                <c:pt idx="58">
                  <c:v>2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2</c:v>
                </c:pt>
                <c:pt idx="72">
                  <c:v>2</c:v>
                </c:pt>
                <c:pt idx="73">
                  <c:v>2</c:v>
                </c:pt>
                <c:pt idx="74">
                  <c:v>2</c:v>
                </c:pt>
                <c:pt idx="75">
                  <c:v>3</c:v>
                </c:pt>
                <c:pt idx="76">
                  <c:v>3</c:v>
                </c:pt>
                <c:pt idx="77">
                  <c:v>3</c:v>
                </c:pt>
                <c:pt idx="78">
                  <c:v>3</c:v>
                </c:pt>
                <c:pt idx="79">
                  <c:v>3</c:v>
                </c:pt>
                <c:pt idx="80">
                  <c:v>3</c:v>
                </c:pt>
                <c:pt idx="81">
                  <c:v>4</c:v>
                </c:pt>
                <c:pt idx="82">
                  <c:v>4</c:v>
                </c:pt>
                <c:pt idx="83">
                  <c:v>4</c:v>
                </c:pt>
                <c:pt idx="84">
                  <c:v>4</c:v>
                </c:pt>
                <c:pt idx="85">
                  <c:v>4</c:v>
                </c:pt>
                <c:pt idx="86">
                  <c:v>4</c:v>
                </c:pt>
                <c:pt idx="87">
                  <c:v>4</c:v>
                </c:pt>
                <c:pt idx="88">
                  <c:v>4</c:v>
                </c:pt>
                <c:pt idx="89">
                  <c:v>5</c:v>
                </c:pt>
                <c:pt idx="90">
                  <c:v>5</c:v>
                </c:pt>
                <c:pt idx="91">
                  <c:v>5</c:v>
                </c:pt>
                <c:pt idx="92">
                  <c:v>6</c:v>
                </c:pt>
                <c:pt idx="93">
                  <c:v>6</c:v>
                </c:pt>
                <c:pt idx="94">
                  <c:v>6</c:v>
                </c:pt>
                <c:pt idx="95">
                  <c:v>6</c:v>
                </c:pt>
                <c:pt idx="96">
                  <c:v>6</c:v>
                </c:pt>
                <c:pt idx="97">
                  <c:v>8</c:v>
                </c:pt>
                <c:pt idx="98">
                  <c:v>8</c:v>
                </c:pt>
                <c:pt idx="99">
                  <c:v>9</c:v>
                </c:pt>
                <c:pt idx="100">
                  <c:v>9</c:v>
                </c:pt>
              </c:numCache>
            </c:numRef>
          </c:val>
        </c:ser>
        <c:axId val="59068416"/>
        <c:axId val="59070336"/>
      </c:barChart>
      <c:catAx>
        <c:axId val="5906841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Students</a:t>
                </a:r>
              </a:p>
            </c:rich>
          </c:tx>
          <c:layout>
            <c:manualLayout>
              <c:xMode val="edge"/>
              <c:yMode val="edge"/>
              <c:x val="0.49183722480590802"/>
              <c:y val="0.8652512233046025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070336"/>
        <c:crosses val="autoZero"/>
        <c:auto val="1"/>
        <c:lblAlgn val="ctr"/>
        <c:lblOffset val="100"/>
        <c:tickLblSkip val="7"/>
        <c:tickMarkSkip val="1"/>
      </c:catAx>
      <c:valAx>
        <c:axId val="59070336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Number of Referrals</a:t>
                </a:r>
              </a:p>
            </c:rich>
          </c:tx>
          <c:layout>
            <c:manualLayout>
              <c:xMode val="edge"/>
              <c:yMode val="edge"/>
              <c:x val="3.2653093763047841E-2"/>
              <c:y val="0.26241225624811693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068416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6733" cy="45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8705" y="0"/>
            <a:ext cx="3066733" cy="45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52522"/>
            <a:ext cx="3066733" cy="45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8705" y="8552522"/>
            <a:ext cx="3066733" cy="45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48490C6-0441-45E8-A837-8AF03AB4978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EAAF16A-6FF0-4DD2-8DE2-CE5761F0B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30D9-DAC4-474E-A406-A8CD3CBEE8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5DCD5-5EDC-4609-A9F1-7572F7AC1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48B8D1D-99A6-4D54-B926-1873FA53A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1B1140F-DF0B-4876-8BF7-A85D57A2F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6684-DDCF-4033-A4CD-78B6E356A7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A0AB9-0A8D-4CC0-8666-DFF6C06CE1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CA9686-2654-45F3-865C-506BE00F63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8065-C262-4E5D-8676-0B4DDA1200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63194EF-A204-4CF6-A127-12C473F750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C6505EE-92C5-4C48-9984-236E39173E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6CF8E65-3DF0-435E-A7B5-88DE77A311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pbismissouri.org/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mailto:jcross@perryville.k12.mo.us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Increasing effective teaching time with consistent discipline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John Cross</a:t>
            </a:r>
          </a:p>
          <a:p>
            <a:r>
              <a:rPr lang="en-US" dirty="0"/>
              <a:t>Perryville High School</a:t>
            </a:r>
          </a:p>
          <a:p>
            <a:r>
              <a:rPr lang="en-US" dirty="0" smtClean="0"/>
              <a:t>Building Bridges 2011</a:t>
            </a:r>
          </a:p>
          <a:p>
            <a:r>
              <a:rPr lang="en-US" dirty="0" smtClean="0"/>
              <a:t>Jefferson City, MO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smtClean="0"/>
              <a:t>SW-PBS?</a:t>
            </a:r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SW-PBS </a:t>
            </a:r>
            <a:r>
              <a:rPr lang="en-US" dirty="0"/>
              <a:t>is a positive pro-active system to provide a consistent building-wide discipline plan.</a:t>
            </a:r>
          </a:p>
          <a:p>
            <a:r>
              <a:rPr lang="en-US" dirty="0"/>
              <a:t>The support system organizes current behavior management plans into a consistent continuum of behavior supports which includes documentation, feedback, and interventions.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It deals with problems in clear systematic ways that promote positive behaviors.</a:t>
            </a:r>
          </a:p>
          <a:p>
            <a:r>
              <a:rPr lang="en-US"/>
              <a:t>It provides materials and opportunities for behavior to be explicitly taught and for positive behaviors to be publicly recognized.  Problem behaviors have clear consequences.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Documentation and data in turn provide staff with the information needed to design and implement strategies promoting a school environment that is safe and conducive to learning.</a:t>
            </a:r>
          </a:p>
          <a:p>
            <a:endParaRPr lang="en-US"/>
          </a:p>
          <a:p>
            <a:pPr algn="ctr"/>
            <a:r>
              <a:rPr lang="en-US"/>
              <a:t>DATA IS THE DRIVING FORCE BEHIND PBS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SW-PBS is a framework or approach for assisting school personnel in adopting and organizing evidence-based behavioral interventions into an integrated continuum that enhances academic and social behavior outcomes for all students. </a:t>
            </a:r>
            <a:br>
              <a:rPr lang="en-US" dirty="0" smtClean="0"/>
            </a:br>
            <a:r>
              <a:rPr lang="en-US" dirty="0" smtClean="0"/>
              <a:t>SW-PBS </a:t>
            </a:r>
            <a:r>
              <a:rPr lang="en-US" u="sng" dirty="0" smtClean="0"/>
              <a:t>IS NOT</a:t>
            </a:r>
            <a:r>
              <a:rPr lang="en-US" dirty="0" smtClean="0"/>
              <a:t> a packaged curriculum, scripted intervention, or </a:t>
            </a:r>
            <a:r>
              <a:rPr lang="en-US" dirty="0" err="1" smtClean="0"/>
              <a:t>manualized</a:t>
            </a:r>
            <a:r>
              <a:rPr lang="en-US" dirty="0" smtClean="0"/>
              <a:t> strategy. </a:t>
            </a:r>
          </a:p>
          <a:p>
            <a:r>
              <a:rPr lang="en-US" dirty="0" smtClean="0"/>
              <a:t>SW-PBS </a:t>
            </a:r>
            <a:r>
              <a:rPr lang="en-US" u="sng" dirty="0" smtClean="0"/>
              <a:t>IS</a:t>
            </a:r>
            <a:r>
              <a:rPr lang="en-US" dirty="0" smtClean="0"/>
              <a:t> a prevention-oriented way for school personnel to (a) organize evidence-based practices, (b) improve their implementation of those practices, and (c) maximize academic and social behavior outcomes for students.</a:t>
            </a:r>
            <a:br>
              <a:rPr lang="en-US" dirty="0" smtClean="0"/>
            </a:br>
            <a:r>
              <a:rPr lang="en-US" dirty="0" smtClean="0"/>
              <a:t>SW-PBS supports the success of </a:t>
            </a:r>
            <a:r>
              <a:rPr lang="en-US" u="sng" dirty="0" smtClean="0"/>
              <a:t>ALL</a:t>
            </a:r>
            <a:r>
              <a:rPr lang="en-US" dirty="0" smtClean="0"/>
              <a:t> students.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2009 – 2010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School Year </a:t>
            </a:r>
            <a:r>
              <a:rPr lang="en-US" dirty="0"/>
              <a:t>Data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SW-PBS YEAR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1224fdc57fb4e7cc368899101fe2c95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066800"/>
            <a:ext cx="8153400" cy="4892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152400" y="304800"/>
          <a:ext cx="8534400" cy="5257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7" name="Picture 5" descr="86033bbc8b48393ede206bbdc38b088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838200"/>
            <a:ext cx="8229600" cy="4937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5" descr="9f5ad3e50873ddc27b6c4ab73318b4d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762000"/>
            <a:ext cx="8229600" cy="4937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5" descr="8e3bb7f61cc497b2f266cacad1d3e56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838200"/>
            <a:ext cx="8229600" cy="4937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We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Perry County District  # 32</a:t>
            </a:r>
          </a:p>
          <a:p>
            <a:r>
              <a:rPr lang="en-US" dirty="0" smtClean="0"/>
              <a:t>Small/Mid Size </a:t>
            </a:r>
            <a:r>
              <a:rPr lang="en-US" dirty="0" smtClean="0"/>
              <a:t>Rural School about 70 miles south of St. Louis</a:t>
            </a:r>
            <a:endParaRPr lang="en-US" dirty="0" smtClean="0"/>
          </a:p>
          <a:p>
            <a:pPr lvl="1"/>
            <a:r>
              <a:rPr lang="en-US" dirty="0" smtClean="0"/>
              <a:t>High School population of about 730</a:t>
            </a:r>
          </a:p>
          <a:p>
            <a:pPr lvl="1"/>
            <a:r>
              <a:rPr lang="en-US" dirty="0" smtClean="0"/>
              <a:t>District Population of about 2200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/>
        </p:nvGraphicFramePr>
        <p:xfrm>
          <a:off x="152401" y="228601"/>
          <a:ext cx="8710612" cy="6119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2009 – 2010 </a:t>
            </a:r>
          </a:p>
          <a:p>
            <a:pPr lvl="1"/>
            <a:r>
              <a:rPr lang="en-US" dirty="0"/>
              <a:t>Total Time 174 Days = 78,300 minutes</a:t>
            </a:r>
          </a:p>
          <a:p>
            <a:pPr lvl="1"/>
            <a:r>
              <a:rPr lang="en-US" dirty="0"/>
              <a:t>Time on Discipline 11,760 minutes</a:t>
            </a:r>
          </a:p>
          <a:p>
            <a:pPr lvl="1"/>
            <a:r>
              <a:rPr lang="en-US" dirty="0"/>
              <a:t>Effective Teaching Time </a:t>
            </a:r>
            <a:r>
              <a:rPr lang="en-US" dirty="0" smtClean="0"/>
              <a:t>66,540 </a:t>
            </a:r>
            <a:r>
              <a:rPr lang="en-US" dirty="0"/>
              <a:t>minutes = 147.87 Days</a:t>
            </a:r>
          </a:p>
          <a:p>
            <a:pPr lvl="1"/>
            <a:r>
              <a:rPr lang="en-US" dirty="0"/>
              <a:t>Total loss of  26.13 Days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 – 2011</a:t>
            </a:r>
            <a:br>
              <a:rPr lang="en-US" dirty="0" smtClean="0"/>
            </a:br>
            <a:r>
              <a:rPr lang="en-US" dirty="0" smtClean="0"/>
              <a:t>School Year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SW-PBS YEAR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verage referals 2010 - 2011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304800" y="762000"/>
            <a:ext cx="8458200" cy="50752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381000" y="304800"/>
          <a:ext cx="8229600" cy="5410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location 2010 - 11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228600" y="685800"/>
            <a:ext cx="8636000" cy="5181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ime 2010 - 11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533400" y="762000"/>
            <a:ext cx="8128000" cy="4876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student 2010 - 11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381000" y="457200"/>
            <a:ext cx="8229600" cy="5486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/>
        </p:nvGraphicFramePr>
        <p:xfrm>
          <a:off x="280987" y="509587"/>
          <a:ext cx="8582025" cy="5838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2010 – 2011 </a:t>
            </a:r>
          </a:p>
          <a:p>
            <a:pPr lvl="1"/>
            <a:r>
              <a:rPr lang="en-US" dirty="0" smtClean="0"/>
              <a:t>Total Time 174 Days = 78,300 Minutes</a:t>
            </a:r>
          </a:p>
          <a:p>
            <a:pPr lvl="1"/>
            <a:r>
              <a:rPr lang="en-US" dirty="0" smtClean="0"/>
              <a:t>Time on Discipline 11,560 Minutes</a:t>
            </a:r>
          </a:p>
          <a:p>
            <a:pPr lvl="1"/>
            <a:r>
              <a:rPr lang="en-US" dirty="0" smtClean="0"/>
              <a:t>Effective Teaching Time 66,740 Minutes = 148.31 Days</a:t>
            </a:r>
          </a:p>
          <a:p>
            <a:pPr lvl="1"/>
            <a:r>
              <a:rPr lang="en-US" dirty="0" smtClean="0"/>
              <a:t>Total loss of 25.69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did we need to do this?</a:t>
            </a:r>
            <a:endParaRPr lang="en-US" dirty="0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School Climate BEFORE Starting a Consistent Discipline Program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2011 – 2012 School Year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Results 2011 – 2012</a:t>
            </a:r>
            <a:br>
              <a:rPr lang="en-US" dirty="0" smtClean="0"/>
            </a:br>
            <a:r>
              <a:rPr lang="en-US" dirty="0" smtClean="0"/>
              <a:t>Compared to 2010 – 2011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August </a:t>
            </a:r>
          </a:p>
          <a:p>
            <a:pPr lvl="1"/>
            <a:r>
              <a:rPr lang="en-US" dirty="0" smtClean="0"/>
              <a:t>Referrals Down by total of 7</a:t>
            </a:r>
          </a:p>
          <a:p>
            <a:pPr lvl="1"/>
            <a:r>
              <a:rPr lang="en-US" dirty="0" smtClean="0"/>
              <a:t>Average Per Day Down by 1.02</a:t>
            </a:r>
          </a:p>
          <a:p>
            <a:r>
              <a:rPr lang="en-US" dirty="0" smtClean="0"/>
              <a:t>September </a:t>
            </a:r>
          </a:p>
          <a:p>
            <a:pPr lvl="1"/>
            <a:r>
              <a:rPr lang="en-US" dirty="0" smtClean="0"/>
              <a:t>Referrals Down by total of 68</a:t>
            </a:r>
          </a:p>
          <a:p>
            <a:pPr lvl="1"/>
            <a:r>
              <a:rPr lang="en-US" dirty="0" smtClean="0"/>
              <a:t>Average Per Day Down by 3.58</a:t>
            </a:r>
          </a:p>
          <a:p>
            <a:r>
              <a:rPr lang="en-US" dirty="0" smtClean="0"/>
              <a:t>October </a:t>
            </a:r>
          </a:p>
          <a:p>
            <a:pPr lvl="1"/>
            <a:r>
              <a:rPr lang="en-US" dirty="0" smtClean="0"/>
              <a:t>Referrals Down by total of 84</a:t>
            </a:r>
          </a:p>
          <a:p>
            <a:pPr lvl="1"/>
            <a:r>
              <a:rPr lang="en-US" dirty="0" smtClean="0"/>
              <a:t>Average Per Day Down by 3.7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Comparisons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457200" y="457200"/>
          <a:ext cx="7696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304800" y="304800"/>
          <a:ext cx="8458199" cy="5638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685800"/>
            <a:ext cx="8229600" cy="471011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Improvements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Reduction in Office Referrals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Decrease of 469 Referrals during 1</a:t>
            </a:r>
            <a:r>
              <a:rPr lang="en-US" baseline="30000" dirty="0" smtClean="0"/>
              <a:t>st</a:t>
            </a:r>
            <a:r>
              <a:rPr lang="en-US" dirty="0" smtClean="0"/>
              <a:t> year</a:t>
            </a:r>
          </a:p>
          <a:p>
            <a:r>
              <a:rPr lang="en-US" dirty="0" smtClean="0"/>
              <a:t>Decrease of 19 Referrals during 2</a:t>
            </a:r>
            <a:r>
              <a:rPr lang="en-US" baseline="30000" dirty="0" smtClean="0"/>
              <a:t>nd</a:t>
            </a:r>
            <a:r>
              <a:rPr lang="en-US" dirty="0" smtClean="0"/>
              <a:t> year</a:t>
            </a:r>
          </a:p>
          <a:p>
            <a:r>
              <a:rPr lang="en-US" dirty="0" smtClean="0"/>
              <a:t>Total Decrease of 488 Referrals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Increase in Effective Teaching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Increase of 4,690 minutes, 78.17 Hours, 10.42 Days during 1</a:t>
            </a:r>
            <a:r>
              <a:rPr lang="en-US" baseline="30000" dirty="0" smtClean="0"/>
              <a:t>st</a:t>
            </a:r>
            <a:r>
              <a:rPr lang="en-US" dirty="0" smtClean="0"/>
              <a:t> year</a:t>
            </a:r>
          </a:p>
          <a:p>
            <a:r>
              <a:rPr lang="en-US" dirty="0" smtClean="0"/>
              <a:t>Increase of 190 minutes, 3.17 Hours, 0.42 Days during 2</a:t>
            </a:r>
            <a:r>
              <a:rPr lang="en-US" baseline="30000" dirty="0" smtClean="0"/>
              <a:t>nd</a:t>
            </a:r>
            <a:r>
              <a:rPr lang="en-US" dirty="0" smtClean="0"/>
              <a:t> year</a:t>
            </a:r>
          </a:p>
          <a:p>
            <a:r>
              <a:rPr lang="en-US" dirty="0" smtClean="0"/>
              <a:t>Total Increase of 4,880 minutes, 81.34 Hours, 10.84 Days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685800" y="457200"/>
          <a:ext cx="77724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Some of the things that we did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Recognized a </a:t>
            </a:r>
            <a:r>
              <a:rPr lang="en-US" dirty="0" smtClean="0"/>
              <a:t>need</a:t>
            </a:r>
          </a:p>
          <a:p>
            <a:r>
              <a:rPr lang="en-US" dirty="0" smtClean="0"/>
              <a:t>Created a SW-PBS team consisting of admin, teachers, support staff, students, parents</a:t>
            </a:r>
            <a:endParaRPr lang="en-US" dirty="0"/>
          </a:p>
          <a:p>
            <a:r>
              <a:rPr lang="en-US" dirty="0"/>
              <a:t>Sent team to emerging team training, and attended </a:t>
            </a:r>
            <a:r>
              <a:rPr lang="en-US" dirty="0" smtClean="0"/>
              <a:t>SW-PBS </a:t>
            </a:r>
            <a:r>
              <a:rPr lang="en-US" dirty="0"/>
              <a:t>Summer institute.</a:t>
            </a:r>
          </a:p>
          <a:p>
            <a:r>
              <a:rPr lang="en-US" dirty="0"/>
              <a:t>Visited other </a:t>
            </a:r>
            <a:r>
              <a:rPr lang="en-US" dirty="0" smtClean="0"/>
              <a:t>SW-PBS </a:t>
            </a:r>
            <a:r>
              <a:rPr lang="en-US" dirty="0"/>
              <a:t>Schools</a:t>
            </a:r>
          </a:p>
          <a:p>
            <a:r>
              <a:rPr lang="en-US" dirty="0"/>
              <a:t>Revamped our discipline form so that we could start tracking more discipline data</a:t>
            </a:r>
          </a:p>
          <a:p>
            <a:r>
              <a:rPr lang="en-US" dirty="0"/>
              <a:t>Began using data tracking software </a:t>
            </a:r>
            <a:endParaRPr lang="en-US" dirty="0" smtClean="0"/>
          </a:p>
          <a:p>
            <a:pPr lvl="1"/>
            <a:r>
              <a:rPr lang="en-US" dirty="0" smtClean="0"/>
              <a:t>(Initial Program SWIS </a:t>
            </a:r>
            <a:r>
              <a:rPr lang="en-US" dirty="0"/>
              <a:t>cost $250 per </a:t>
            </a:r>
            <a:r>
              <a:rPr lang="en-US" dirty="0" smtClean="0"/>
              <a:t>school year)</a:t>
            </a:r>
          </a:p>
          <a:p>
            <a:pPr lvl="1"/>
            <a:r>
              <a:rPr lang="en-US" dirty="0" smtClean="0"/>
              <a:t>Now using SIS Data Warehouse/District Pulse  Software in combination with Microsoft Excel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en-US" sz="4000" dirty="0" smtClean="0">
                <a:latin typeface="Monotype Corsiva" pitchFamily="66" charset="0"/>
              </a:rPr>
              <a:t>Classroom         </a:t>
            </a:r>
            <a:r>
              <a:rPr lang="en-US" sz="4000" dirty="0" err="1" smtClean="0">
                <a:latin typeface="Monotype Corsiva" pitchFamily="66" charset="0"/>
              </a:rPr>
              <a:t>vs</a:t>
            </a:r>
            <a:r>
              <a:rPr lang="en-US" sz="4000" dirty="0" smtClean="0">
                <a:latin typeface="Monotype Corsiva" pitchFamily="66" charset="0"/>
              </a:rPr>
              <a:t>        Office managed</a:t>
            </a:r>
            <a:br>
              <a:rPr lang="en-US" sz="4000" dirty="0" smtClean="0">
                <a:latin typeface="Monotype Corsiva" pitchFamily="66" charset="0"/>
              </a:rPr>
            </a:br>
            <a:r>
              <a:rPr lang="en-US" sz="4000" dirty="0" smtClean="0">
                <a:latin typeface="Monotype Corsiva" pitchFamily="66" charset="0"/>
              </a:rPr>
              <a:t>                       Behaviors</a:t>
            </a:r>
          </a:p>
        </p:txBody>
      </p:sp>
      <p:sp>
        <p:nvSpPr>
          <p:cNvPr id="9219" name="Rectangle 229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371600"/>
            <a:ext cx="4876800" cy="5791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Cafeteria Misconduct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Defiance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Disrespect to Staff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Dress Code Violation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Electronic Devices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General Misconduct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Homework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Inappropriate Language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Lying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Misuse of Internet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No ID Card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Out of Assigned Area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Poor Class Performance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Public Display of Affection (PDA)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Tardy/</a:t>
            </a:r>
            <a:r>
              <a:rPr lang="en-US" sz="1800" dirty="0" err="1" smtClean="0"/>
              <a:t>Tardies</a:t>
            </a: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Unauthorized use of Computer/Equipment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Unprepared for Class</a:t>
            </a:r>
          </a:p>
          <a:p>
            <a:pPr eaLnBrk="1" hangingPunct="1">
              <a:lnSpc>
                <a:spcPct val="80000"/>
              </a:lnSpc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dirty="0" smtClean="0"/>
              <a:t>*	Depending on the nature of the incident, some classroom managed behaviors would be reported directly to the office.</a:t>
            </a:r>
          </a:p>
        </p:txBody>
      </p:sp>
      <p:sp>
        <p:nvSpPr>
          <p:cNvPr id="9220" name="Rectangle 230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1371600"/>
            <a:ext cx="4495800" cy="47545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Aggressive Behavior/Fighting/Assault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Alcohol/Drugs/Tobacco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Attendance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Bus Discipline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Cheating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Disrespect to Staff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Driving/Parking Offense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Excessive Tardiness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Harassment/Bullying/Threatening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Missed Detention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Skipping Class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Theft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Truancy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Vandalism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Weapon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Get Started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Contact </a:t>
            </a:r>
            <a:r>
              <a:rPr lang="en-US" dirty="0" smtClean="0"/>
              <a:t>your SW-PBS/PBIS Consultant at your local RPDC</a:t>
            </a:r>
          </a:p>
          <a:p>
            <a:endParaRPr lang="en-US" dirty="0" smtClean="0"/>
          </a:p>
          <a:p>
            <a:r>
              <a:rPr lang="en-US" dirty="0" smtClean="0"/>
              <a:t>Log onto the Missouri State SW-PBS Website </a:t>
            </a:r>
            <a:r>
              <a:rPr lang="en-US" dirty="0" smtClean="0">
                <a:hlinkClick r:id="rId2"/>
              </a:rPr>
              <a:t>http://pbismissouri.org/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Contact a SW-PBS School in your area</a:t>
            </a:r>
          </a:p>
          <a:p>
            <a:endParaRPr lang="en-US" dirty="0" smtClean="0"/>
          </a:p>
          <a:p>
            <a:r>
              <a:rPr lang="en-US" dirty="0" smtClean="0"/>
              <a:t>Contact a Gold, Silver, or Bronze award winning school they will love to share with you.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Start thinking about how you collect discipline data and how it is actually used (if at all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How consistent is discipline in your school?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Thank You</a:t>
            </a:r>
            <a:br>
              <a:rPr lang="en-US"/>
            </a:b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John Cross</a:t>
            </a:r>
          </a:p>
          <a:p>
            <a:r>
              <a:rPr lang="en-US" dirty="0"/>
              <a:t>Perryville High School </a:t>
            </a:r>
          </a:p>
          <a:p>
            <a:r>
              <a:rPr lang="en-US" dirty="0">
                <a:hlinkClick r:id="rId2"/>
              </a:rPr>
              <a:t>jcross@perryville.k12.mo.us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762000"/>
            <a:ext cx="8077200" cy="48768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371600"/>
            <a:ext cx="8153400" cy="343058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pieces of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Average Referrals Per Day</a:t>
            </a:r>
          </a:p>
          <a:p>
            <a:r>
              <a:rPr lang="en-US" dirty="0" smtClean="0"/>
              <a:t>Referrals by Problem Behavior</a:t>
            </a:r>
          </a:p>
          <a:p>
            <a:r>
              <a:rPr lang="en-US" dirty="0" smtClean="0"/>
              <a:t>Location of Referrals (Missing for this year)</a:t>
            </a:r>
          </a:p>
          <a:p>
            <a:r>
              <a:rPr lang="en-US" dirty="0" smtClean="0"/>
              <a:t>Time of Referrals (Missing for this year)</a:t>
            </a:r>
          </a:p>
          <a:p>
            <a:r>
              <a:rPr lang="en-US" dirty="0" smtClean="0"/>
              <a:t>Number of Referrals by Student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Teaching Time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2008 – 2009	</a:t>
            </a:r>
          </a:p>
          <a:p>
            <a:pPr lvl="1"/>
            <a:r>
              <a:rPr lang="en-US"/>
              <a:t>Total Time 174 Days = 78,300 minutes</a:t>
            </a:r>
          </a:p>
          <a:p>
            <a:pPr lvl="1"/>
            <a:r>
              <a:rPr lang="en-US"/>
              <a:t>Time on discipline 16450 minutes</a:t>
            </a:r>
          </a:p>
          <a:p>
            <a:pPr lvl="1"/>
            <a:r>
              <a:rPr lang="en-US"/>
              <a:t>Effective Teaching Time 61,850 minutes = 137.4 Days</a:t>
            </a:r>
          </a:p>
          <a:p>
            <a:pPr lvl="1"/>
            <a:r>
              <a:rPr lang="en-US"/>
              <a:t>Total loss of 36.6 Days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Adopted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SW-PBS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284</TotalTime>
  <Words>1073</Words>
  <Application>Microsoft Office PowerPoint</Application>
  <PresentationFormat>On-screen Show (4:3)</PresentationFormat>
  <Paragraphs>203</Paragraphs>
  <Slides>49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Oriel</vt:lpstr>
      <vt:lpstr>Increasing effective teaching time with consistent discipline</vt:lpstr>
      <vt:lpstr>Who Are We</vt:lpstr>
      <vt:lpstr>Why did we need to do this?</vt:lpstr>
      <vt:lpstr>Slide 4</vt:lpstr>
      <vt:lpstr>Slide 5</vt:lpstr>
      <vt:lpstr>Slide 6</vt:lpstr>
      <vt:lpstr>Key pieces of information</vt:lpstr>
      <vt:lpstr>Teaching Time</vt:lpstr>
      <vt:lpstr>Program Adopted</vt:lpstr>
      <vt:lpstr>What is SW-PBS?</vt:lpstr>
      <vt:lpstr>Slide 11</vt:lpstr>
      <vt:lpstr>Slide 12</vt:lpstr>
      <vt:lpstr>Slide 13</vt:lpstr>
      <vt:lpstr>2009 – 2010  School Year Data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2010 – 2011 School Year Data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2011 – 2012 School Year</vt:lpstr>
      <vt:lpstr>Slide 31</vt:lpstr>
      <vt:lpstr>Slide 32</vt:lpstr>
      <vt:lpstr>Slide 33</vt:lpstr>
      <vt:lpstr>Slide 34</vt:lpstr>
      <vt:lpstr>Slide 35</vt:lpstr>
      <vt:lpstr>Preliminary Results 2011 – 2012 Compared to 2010 – 2011  </vt:lpstr>
      <vt:lpstr>Comparisons</vt:lpstr>
      <vt:lpstr>Slide 38</vt:lpstr>
      <vt:lpstr>Slide 39</vt:lpstr>
      <vt:lpstr>Improvements</vt:lpstr>
      <vt:lpstr>Reduction in Office Referrals</vt:lpstr>
      <vt:lpstr>Increase in Effective Teaching Time</vt:lpstr>
      <vt:lpstr>Slide 43</vt:lpstr>
      <vt:lpstr>Some of the things that we did</vt:lpstr>
      <vt:lpstr>Classroom         vs        Office managed                        Behaviors</vt:lpstr>
      <vt:lpstr>How to Get Started</vt:lpstr>
      <vt:lpstr>Slide 47</vt:lpstr>
      <vt:lpstr>QUESTIONS?</vt:lpstr>
      <vt:lpstr>Thank You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Taking Back Teaching Time Using PBS</dc:title>
  <dc:creator>John</dc:creator>
  <cp:lastModifiedBy>John</cp:lastModifiedBy>
  <cp:revision>31</cp:revision>
  <dcterms:created xsi:type="dcterms:W3CDTF">2010-11-11T20:50:40Z</dcterms:created>
  <dcterms:modified xsi:type="dcterms:W3CDTF">2011-11-08T02:19:09Z</dcterms:modified>
</cp:coreProperties>
</file>