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80" r:id="rId2"/>
    <p:sldId id="281" r:id="rId3"/>
    <p:sldId id="282" r:id="rId4"/>
    <p:sldId id="283" r:id="rId5"/>
    <p:sldId id="284" r:id="rId6"/>
    <p:sldId id="285" r:id="rId7"/>
    <p:sldId id="286" r:id="rId8"/>
    <p:sldId id="256" r:id="rId9"/>
    <p:sldId id="259" r:id="rId10"/>
    <p:sldId id="263" r:id="rId11"/>
    <p:sldId id="276" r:id="rId12"/>
    <p:sldId id="265" r:id="rId13"/>
    <p:sldId id="266" r:id="rId14"/>
    <p:sldId id="274" r:id="rId15"/>
    <p:sldId id="262" r:id="rId16"/>
    <p:sldId id="272" r:id="rId17"/>
    <p:sldId id="268" r:id="rId18"/>
    <p:sldId id="269" r:id="rId19"/>
    <p:sldId id="270" r:id="rId20"/>
    <p:sldId id="271" r:id="rId21"/>
    <p:sldId id="277" r:id="rId22"/>
    <p:sldId id="278" r:id="rId23"/>
    <p:sldId id="260" r:id="rId24"/>
    <p:sldId id="273"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F9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60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04FCB6-F6FE-45B5-9F9B-7185CEC8651C}" type="datetimeFigureOut">
              <a:rPr lang="en-US" smtClean="0"/>
              <a:pPr/>
              <a:t>11/14/2012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A1494B-216A-476A-8394-4CAC354716AB}" type="slidenum">
              <a:rPr lang="en-US" smtClean="0"/>
              <a:pPr/>
              <a:t>‹#›</a:t>
            </a:fld>
            <a:endParaRPr lang="en-US" dirty="0"/>
          </a:p>
        </p:txBody>
      </p:sp>
    </p:spTree>
    <p:extLst>
      <p:ext uri="{BB962C8B-B14F-4D97-AF65-F5344CB8AC3E}">
        <p14:creationId xmlns:p14="http://schemas.microsoft.com/office/powerpoint/2010/main" val="3207261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Starting with the big picture, research continues to be produced that indicate that the skills required for all post-secondary experiences, whether it’s a 4 year college, jr. college, trade school, apprenticeships, military or work are all the same!</a:t>
            </a:r>
          </a:p>
          <a:p>
            <a:endParaRPr lang="en-US" baseline="0" dirty="0" smtClean="0"/>
          </a:p>
          <a:p>
            <a:r>
              <a:rPr lang="en-US" baseline="0" dirty="0" smtClean="0"/>
              <a:t>We recently had a panel discussion at our New Counselors Institute that included a: </a:t>
            </a:r>
          </a:p>
          <a:p>
            <a:r>
              <a:rPr lang="en-US" baseline="0" dirty="0" smtClean="0"/>
              <a:t>     1. Union pipefitter discussing apprenticeships.  His opening question was; “When you have heart surgery who do you want installing the </a:t>
            </a:r>
          </a:p>
          <a:p>
            <a:r>
              <a:rPr lang="en-US" baseline="0" dirty="0" smtClean="0"/>
              <a:t>                   equipment your surgeons will be using?”  That got my attention! </a:t>
            </a:r>
          </a:p>
          <a:p>
            <a:r>
              <a:rPr lang="en-US" baseline="0" dirty="0" smtClean="0"/>
              <a:t>     2. A Jr. College representative from Ozark Technical College that offers a wide variety of options from trades to college prep.</a:t>
            </a:r>
          </a:p>
          <a:p>
            <a:r>
              <a:rPr lang="en-US" baseline="0" dirty="0" smtClean="0"/>
              <a:t>     3. The registrar from Missouri State University represented 4 year colleges and universities and a</a:t>
            </a:r>
          </a:p>
          <a:p>
            <a:r>
              <a:rPr lang="en-US" baseline="0" dirty="0" smtClean="0"/>
              <a:t>     4. Navy Recruiter representing the military.  It’s safe to say it’s not the military I knew about during the Viet Nam era.</a:t>
            </a:r>
          </a:p>
          <a:p>
            <a:endParaRPr lang="en-US" baseline="0" dirty="0" smtClean="0"/>
          </a:p>
          <a:p>
            <a:r>
              <a:rPr lang="en-US" b="1" baseline="0" dirty="0" smtClean="0"/>
              <a:t>All four said the exact same thing</a:t>
            </a:r>
            <a:r>
              <a:rPr lang="en-US" baseline="0" dirty="0" smtClean="0"/>
              <a:t>:  The most important attribute to be successful in their programs is </a:t>
            </a:r>
            <a:r>
              <a:rPr lang="en-US" b="1" baseline="0" dirty="0" smtClean="0"/>
              <a:t>attitude</a:t>
            </a:r>
            <a:r>
              <a:rPr lang="en-US" baseline="0" dirty="0" smtClean="0"/>
              <a:t> and the </a:t>
            </a:r>
            <a:r>
              <a:rPr lang="en-US" b="1" baseline="0" dirty="0" smtClean="0"/>
              <a:t>willingness to learn</a:t>
            </a:r>
            <a:r>
              <a:rPr lang="en-US" baseline="0" dirty="0" smtClean="0"/>
              <a:t>.  They </a:t>
            </a:r>
            <a:r>
              <a:rPr lang="en-US" b="1" baseline="0" dirty="0" smtClean="0"/>
              <a:t>all require high standards</a:t>
            </a:r>
            <a:r>
              <a:rPr lang="en-US" baseline="0" dirty="0" smtClean="0"/>
              <a:t>;  apprenticeships require algebra, geometry, and prefer trig.  The current standard for entering the military  approximately equates to a 20 on the ACT.  Yet over 80% of the students entering jr. colleges are required to take remedial courses. </a:t>
            </a:r>
          </a:p>
          <a:p>
            <a:endParaRPr lang="en-US" baseline="0" dirty="0" smtClean="0"/>
          </a:p>
          <a:p>
            <a:r>
              <a:rPr lang="en-US" baseline="0" dirty="0" smtClean="0"/>
              <a:t>To address this growing achievement gap between qualifications high school graduates possess versus what college and careers require, DESE has initiated an ambitious plan to improve student performance that you’ve heard about called Top 10X 20.  The first goal simply says that All Missouri students will graduate college and career ready.  Note the list of measures. As you know, we are still in debate about what to measure and how to measure it.</a:t>
            </a:r>
          </a:p>
          <a:p>
            <a:endParaRPr lang="en-US" baseline="0" dirty="0" smtClean="0"/>
          </a:p>
          <a:p>
            <a:r>
              <a:rPr lang="en-US" baseline="0" dirty="0" smtClean="0"/>
              <a:t>This is a simple, straightforward goal that has powerful implications.  Much like losing weight being simple; eat less and exercise more, this goal continues to be very difficult to achieve.  Two questions emerge:</a:t>
            </a:r>
          </a:p>
          <a:p>
            <a:r>
              <a:rPr lang="en-US" baseline="0" dirty="0" smtClean="0"/>
              <a:t>	1. What does it mean to be college and career ready?</a:t>
            </a:r>
          </a:p>
          <a:p>
            <a:r>
              <a:rPr lang="en-US" baseline="0" dirty="0" smtClean="0"/>
              <a:t>	2. How do we, the practitioners achieve this important goal? </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A0661B69-80F1-45BD-B4D1-CFB6E17E5C24}"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343400"/>
            <a:ext cx="5486400" cy="4114800"/>
          </a:xfrm>
        </p:spPr>
        <p:txBody>
          <a:bodyPr>
            <a:normAutofit/>
          </a:bodyPr>
          <a:lstStyle/>
          <a:p>
            <a:r>
              <a:rPr lang="en-US" sz="1200" kern="1200" dirty="0" smtClean="0">
                <a:solidFill>
                  <a:schemeClr val="tx1"/>
                </a:solidFill>
                <a:latin typeface="+mn-lt"/>
                <a:ea typeface="+mn-ea"/>
                <a:cs typeface="+mn-cs"/>
              </a:rPr>
              <a:t>Leading researchers on college and career readiness (e.g., Conley, D., Cline, Z., Spence, D., and Venezia, A.) maintain that academic rigor </a:t>
            </a:r>
            <a:r>
              <a:rPr lang="en-US" sz="1200" u="sng" kern="1200" dirty="0" smtClean="0">
                <a:solidFill>
                  <a:schemeClr val="tx1"/>
                </a:solidFill>
                <a:latin typeface="+mn-lt"/>
                <a:ea typeface="+mn-ea"/>
                <a:cs typeface="+mn-cs"/>
              </a:rPr>
              <a:t>alone</a:t>
            </a:r>
            <a:r>
              <a:rPr lang="en-US" sz="1200" kern="1200" dirty="0" smtClean="0">
                <a:solidFill>
                  <a:schemeClr val="tx1"/>
                </a:solidFill>
                <a:latin typeface="+mn-lt"/>
                <a:ea typeface="+mn-ea"/>
                <a:cs typeface="+mn-cs"/>
              </a:rPr>
              <a:t> does not prepare students for success in college and/or in their career.  The definition that emerges from a review of their literature is: </a:t>
            </a:r>
            <a:r>
              <a:rPr lang="en-US" sz="1200" i="1" kern="1200" dirty="0" smtClean="0">
                <a:solidFill>
                  <a:schemeClr val="tx1"/>
                </a:solidFill>
                <a:latin typeface="+mn-lt"/>
                <a:ea typeface="+mn-ea"/>
                <a:cs typeface="+mn-cs"/>
              </a:rPr>
              <a:t>The degree to which </a:t>
            </a:r>
            <a:r>
              <a:rPr lang="en-US" sz="1200" b="1" i="1" kern="1200" dirty="0" smtClean="0">
                <a:solidFill>
                  <a:schemeClr val="tx1"/>
                </a:solidFill>
                <a:latin typeface="+mn-lt"/>
                <a:ea typeface="+mn-ea"/>
                <a:cs typeface="+mn-cs"/>
              </a:rPr>
              <a:t>academic </a:t>
            </a:r>
            <a:r>
              <a:rPr lang="en-US" sz="1200" i="1" kern="1200" dirty="0" smtClean="0">
                <a:solidFill>
                  <a:schemeClr val="tx1"/>
                </a:solidFill>
                <a:latin typeface="+mn-lt"/>
                <a:ea typeface="+mn-ea"/>
                <a:cs typeface="+mn-cs"/>
              </a:rPr>
              <a:t>(curriculum &amp; performance) and i</a:t>
            </a:r>
            <a:r>
              <a:rPr lang="en-US" sz="1200" b="1" i="1" kern="1200" dirty="0" smtClean="0">
                <a:solidFill>
                  <a:schemeClr val="tx1"/>
                </a:solidFill>
                <a:latin typeface="+mn-lt"/>
                <a:ea typeface="+mn-ea"/>
                <a:cs typeface="+mn-cs"/>
              </a:rPr>
              <a:t>nterpersona</a:t>
            </a:r>
            <a:r>
              <a:rPr lang="en-US" sz="1200" i="1" kern="1200" dirty="0" smtClean="0">
                <a:solidFill>
                  <a:schemeClr val="tx1"/>
                </a:solidFill>
                <a:latin typeface="+mn-lt"/>
                <a:ea typeface="+mn-ea"/>
                <a:cs typeface="+mn-cs"/>
              </a:rPr>
              <a:t>l (advising, counseling and support) experiences prepare a student to make informed decisions, transition successfully and meet the demands of college or the workforce.</a:t>
            </a:r>
            <a:endParaRPr lang="en-US" dirty="0"/>
          </a:p>
        </p:txBody>
      </p:sp>
      <p:sp>
        <p:nvSpPr>
          <p:cNvPr id="4" name="Slide Number Placeholder 3"/>
          <p:cNvSpPr>
            <a:spLocks noGrp="1"/>
          </p:cNvSpPr>
          <p:nvPr>
            <p:ph type="sldNum" sz="quarter" idx="10"/>
          </p:nvPr>
        </p:nvSpPr>
        <p:spPr/>
        <p:txBody>
          <a:bodyPr/>
          <a:lstStyle/>
          <a:p>
            <a:fld id="{A0661B69-80F1-45BD-B4D1-CFB6E17E5C24}" type="slidenum">
              <a:rPr lang="en-US" smtClean="0"/>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It just so happens that we have an answer!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You</a:t>
            </a:r>
            <a:r>
              <a:rPr lang="en-US" baseline="0" dirty="0" smtClean="0"/>
              <a:t> have a handout in your packet called Guidance GLE’s.  Take out that sheet and review it as I discuss.  As you can see, there are three main components that are addressed, with the first being personal social development!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Take a look at these 3 bulleted items and again, ask yourself, “</a:t>
            </a:r>
            <a:r>
              <a:rPr lang="en-US" b="1" baseline="0" dirty="0" smtClean="0"/>
              <a:t>Would your students perform at a higher level if they could demonstrate a higher level of competence in these 3 areas?”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The reality check we can ask at school is how much time do teachers, counselors and principals spend addressing these issues when students DO NOT  demonstrate these skills? How much time do we spend chasing problems that ultimately stem from a lack of skills in these areas?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Would you rather spend your time reacting to deficiencies in these traits or proactively addressing them in a purposeful manner?</a:t>
            </a:r>
            <a:endParaRPr lang="en-US" b="0" dirty="0" smtClean="0"/>
          </a:p>
          <a:p>
            <a:endParaRPr lang="en-US" dirty="0"/>
          </a:p>
        </p:txBody>
      </p:sp>
      <p:sp>
        <p:nvSpPr>
          <p:cNvPr id="4" name="Slide Number Placeholder 3"/>
          <p:cNvSpPr>
            <a:spLocks noGrp="1"/>
          </p:cNvSpPr>
          <p:nvPr>
            <p:ph type="sldNum" sz="quarter" idx="10"/>
          </p:nvPr>
        </p:nvSpPr>
        <p:spPr/>
        <p:txBody>
          <a:bodyPr/>
          <a:lstStyle/>
          <a:p>
            <a:fld id="{A0661B69-80F1-45BD-B4D1-CFB6E17E5C24}"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first academic GLE is  where we spend most of our time at school,  and if you’re typical, you sometimes wonder if we really do make progress.</a:t>
            </a:r>
          </a:p>
          <a:p>
            <a:endParaRPr lang="en-US" baseline="0" dirty="0" smtClean="0"/>
          </a:p>
          <a:p>
            <a:r>
              <a:rPr lang="en-US" baseline="0" dirty="0" smtClean="0"/>
              <a:t>You know how critical transitions are, whether it’s between classes or buildings or entirely new ventures.  How do you provide the knowledge, skills and experiences to  prepare your students to make successful transitions?</a:t>
            </a:r>
          </a:p>
          <a:p>
            <a:endParaRPr lang="en-US" baseline="0" dirty="0" smtClean="0"/>
          </a:p>
          <a:p>
            <a:r>
              <a:rPr lang="en-US" baseline="0" dirty="0" smtClean="0"/>
              <a:t>The Personal Plan of Study;  we know about it, but do we really understand the power these plans can have for students and schools?  We’re going to come back to that.</a:t>
            </a:r>
            <a:endParaRPr lang="en-US" dirty="0"/>
          </a:p>
        </p:txBody>
      </p:sp>
      <p:sp>
        <p:nvSpPr>
          <p:cNvPr id="4" name="Slide Number Placeholder 3"/>
          <p:cNvSpPr>
            <a:spLocks noGrp="1"/>
          </p:cNvSpPr>
          <p:nvPr>
            <p:ph type="sldNum" sz="quarter" idx="10"/>
          </p:nvPr>
        </p:nvSpPr>
        <p:spPr/>
        <p:txBody>
          <a:bodyPr/>
          <a:lstStyle/>
          <a:p>
            <a:fld id="{A0661B69-80F1-45BD-B4D1-CFB6E17E5C24}"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Wouldn’t it</a:t>
            </a:r>
            <a:r>
              <a:rPr lang="en-US" baseline="0" dirty="0" smtClean="0"/>
              <a:t> be nice if kids came to school with these abilities?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That same question emerges: “</a:t>
            </a:r>
            <a:r>
              <a:rPr lang="en-US" b="1" baseline="0" dirty="0" smtClean="0"/>
              <a:t>Would your students perform at a higher level in the classroom if they could demonstrate a higher level of competence in these areas?” </a:t>
            </a:r>
          </a:p>
          <a:p>
            <a:endParaRPr lang="en-US" baseline="0" dirty="0" smtClean="0"/>
          </a:p>
          <a:p>
            <a:r>
              <a:rPr lang="en-US" baseline="0" dirty="0" smtClean="0"/>
              <a:t>How much career guidance and education </a:t>
            </a:r>
            <a:r>
              <a:rPr lang="en-US" b="1" i="1" baseline="0" dirty="0" smtClean="0"/>
              <a:t>did you receive </a:t>
            </a:r>
            <a:r>
              <a:rPr lang="en-US" baseline="0" dirty="0" smtClean="0"/>
              <a:t>when you were in school?  Do you think you would have been better prepared and made better decisions if you had more guidance in these issues?</a:t>
            </a:r>
          </a:p>
          <a:p>
            <a:endParaRPr lang="en-US" baseline="0" dirty="0" smtClean="0"/>
          </a:p>
          <a:p>
            <a:r>
              <a:rPr lang="en-US" baseline="0" dirty="0" smtClean="0"/>
              <a:t>Notice that these are GLE’s – Guidance Grade Level Expectations!  That means they are like all of our state curriculum GLE’s.  Guidance has well developed </a:t>
            </a:r>
            <a:r>
              <a:rPr lang="en-US" b="1" baseline="0" dirty="0" smtClean="0"/>
              <a:t>K-12</a:t>
            </a:r>
            <a:r>
              <a:rPr lang="en-US" baseline="0" dirty="0" smtClean="0"/>
              <a:t> comprehensive curriculum and activities to teach and address these competencies!  </a:t>
            </a:r>
          </a:p>
          <a:p>
            <a:endParaRPr lang="en-US" baseline="0" dirty="0" smtClean="0"/>
          </a:p>
          <a:p>
            <a:r>
              <a:rPr lang="en-US" baseline="0" dirty="0" smtClean="0"/>
              <a:t>How are you addressing them at your school?</a:t>
            </a:r>
          </a:p>
          <a:p>
            <a:endParaRPr lang="en-US" baseline="0" dirty="0" smtClean="0"/>
          </a:p>
          <a:p>
            <a:r>
              <a:rPr lang="en-US" baseline="0" dirty="0" smtClean="0"/>
              <a:t>Would it be of benefit for you personally, your school, and most importantly, your students if there were a more conscious effort to improve these skills?  The simple fact is, we don’t purse – like in be motivated to seek after and improve – anything unless we see value in it. </a:t>
            </a:r>
          </a:p>
          <a:p>
            <a:endParaRPr lang="en-US" baseline="0" dirty="0" smtClean="0"/>
          </a:p>
          <a:p>
            <a:r>
              <a:rPr lang="en-US" baseline="0" dirty="0" smtClean="0"/>
              <a:t>What’s in it for you, for your school, for your students.  All questions you need to answer!</a:t>
            </a:r>
          </a:p>
          <a:p>
            <a:endParaRPr lang="en-US" baseline="0" dirty="0" smtClean="0"/>
          </a:p>
          <a:p>
            <a:r>
              <a:rPr lang="en-US" baseline="0" dirty="0" smtClean="0"/>
              <a:t>I know you are truly overloaded!  We’re not advocating that you add on one more thing.  What we are asking you to consider is whether your students would perform better, would your school culture be more engaging, and would your staff be more fulfilled if these skills would be a part of your daily process and integrated into the very fabric of your school?</a:t>
            </a:r>
          </a:p>
          <a:p>
            <a:endParaRPr lang="en-US" baseline="0" dirty="0" smtClean="0"/>
          </a:p>
          <a:p>
            <a:r>
              <a:rPr lang="en-US" baseline="0" dirty="0" smtClean="0"/>
              <a:t>It never made sense to me to keep a student who didn’t like school, was struggling to learn, who didn’t have the motivation they needed, after school to give them more of the same thing they got but didn’t use during school.  Do we give more of the same to get different results or do we look at the problem differently to seek new answers?</a:t>
            </a:r>
          </a:p>
          <a:p>
            <a:endParaRPr lang="en-US" baseline="0" dirty="0" smtClean="0"/>
          </a:p>
          <a:p>
            <a:r>
              <a:rPr lang="en-US" baseline="0" dirty="0" smtClean="0"/>
              <a:t>A question for you to answer; are we so busy addressing curriculum and instruction and data and behaviors that we don’t make the time to proactively address the personal and learning needs of our students?</a:t>
            </a:r>
          </a:p>
          <a:p>
            <a:endParaRPr lang="en-US" baseline="0" dirty="0" smtClean="0"/>
          </a:p>
          <a:p>
            <a:r>
              <a:rPr lang="en-US" baseline="0" dirty="0" smtClean="0"/>
              <a:t>The natural question is, How do we do that?</a:t>
            </a:r>
          </a:p>
        </p:txBody>
      </p:sp>
      <p:sp>
        <p:nvSpPr>
          <p:cNvPr id="4" name="Slide Number Placeholder 3"/>
          <p:cNvSpPr>
            <a:spLocks noGrp="1"/>
          </p:cNvSpPr>
          <p:nvPr>
            <p:ph type="sldNum" sz="quarter" idx="10"/>
          </p:nvPr>
        </p:nvSpPr>
        <p:spPr/>
        <p:txBody>
          <a:bodyPr/>
          <a:lstStyle/>
          <a:p>
            <a:fld id="{A0661B69-80F1-45BD-B4D1-CFB6E17E5C24}"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Understanding options and opportunities – what’s out there;  expand horizons</a:t>
            </a:r>
          </a:p>
          <a:p>
            <a:r>
              <a:rPr lang="en-US" dirty="0" smtClean="0"/>
              <a:t>Understanding self – dig deeper into who you are, what you like/don’t like, strengths, attributes</a:t>
            </a:r>
          </a:p>
          <a:p>
            <a:r>
              <a:rPr lang="en-US" dirty="0" smtClean="0"/>
              <a:t>Planning  and preparation - for success – knowing is step one, doing is the</a:t>
            </a:r>
            <a:r>
              <a:rPr lang="en-US" baseline="0" dirty="0" smtClean="0"/>
              <a:t> bottom line.  Planning includes developing specific goals that create a roadmap for success.  Get yourself career ready and life.</a:t>
            </a:r>
            <a:endParaRPr lang="en-US" dirty="0"/>
          </a:p>
        </p:txBody>
      </p:sp>
      <p:sp>
        <p:nvSpPr>
          <p:cNvPr id="4" name="Slide Number Placeholder 3"/>
          <p:cNvSpPr>
            <a:spLocks noGrp="1"/>
          </p:cNvSpPr>
          <p:nvPr>
            <p:ph type="sldNum" sz="quarter" idx="10"/>
          </p:nvPr>
        </p:nvSpPr>
        <p:spPr/>
        <p:txBody>
          <a:bodyPr/>
          <a:lstStyle/>
          <a:p>
            <a:fld id="{69A1494B-216A-476A-8394-4CAC354716AB}" type="slidenum">
              <a:rPr lang="en-US" smtClean="0"/>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9A1494B-216A-476A-8394-4CAC354716AB}" type="slidenum">
              <a:rPr lang="en-US" smtClean="0"/>
              <a:pPr/>
              <a:t>18</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337F"/>
        </a:solidFill>
        <a:effectLst/>
      </p:bgPr>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p:nvSpPr>
        <p:spPr>
          <a:xfrm>
            <a:off x="-9525" y="6053138"/>
            <a:ext cx="2249488" cy="712787"/>
          </a:xfrm>
          <a:prstGeom prst="rect">
            <a:avLst/>
          </a:prstGeom>
          <a:solidFill>
            <a:srgbClr val="94664B"/>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2359025" y="6043613"/>
            <a:ext cx="6784975" cy="714375"/>
          </a:xfrm>
          <a:prstGeom prst="rect">
            <a:avLst/>
          </a:prstGeom>
          <a:solidFill>
            <a:srgbClr val="3D983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dirty="0"/>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fld id="{524DB6B5-762D-4B4D-B208-AE7C9402C27A}" type="datetimeFigureOut">
              <a:rPr lang="en-US" smtClean="0"/>
              <a:pPr/>
              <a:t>11/14/2012</a:t>
            </a:fld>
            <a:endParaRPr lang="en-US" dirty="0"/>
          </a:p>
        </p:txBody>
      </p:sp>
      <p:sp>
        <p:nvSpPr>
          <p:cNvPr id="10" name="Slide Number Placeholder 28"/>
          <p:cNvSpPr>
            <a:spLocks noGrp="1"/>
          </p:cNvSpPr>
          <p:nvPr>
            <p:ph type="sldNum" sz="quarter" idx="11"/>
          </p:nvPr>
        </p:nvSpPr>
        <p:spPr>
          <a:xfrm>
            <a:off x="8001000" y="228600"/>
            <a:ext cx="838200" cy="381000"/>
          </a:xfrm>
        </p:spPr>
        <p:txBody>
          <a:bodyPr/>
          <a:lstStyle>
            <a:lvl1pPr>
              <a:defRPr>
                <a:solidFill>
                  <a:schemeClr val="tx2"/>
                </a:solidFill>
              </a:defRPr>
            </a:lvl1pPr>
          </a:lstStyle>
          <a:p>
            <a:fld id="{320B61AF-2986-4EDE-9630-E06D386A5620}"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fld id="{524DB6B5-762D-4B4D-B208-AE7C9402C27A}" type="datetimeFigureOut">
              <a:rPr lang="en-US" smtClean="0"/>
              <a:pPr/>
              <a:t>11/14/2012</a:t>
            </a:fld>
            <a:endParaRPr lang="en-US" dirty="0"/>
          </a:p>
        </p:txBody>
      </p:sp>
      <p:sp>
        <p:nvSpPr>
          <p:cNvPr id="5" name="Footer Placeholder 2"/>
          <p:cNvSpPr>
            <a:spLocks noGrp="1"/>
          </p:cNvSpPr>
          <p:nvPr>
            <p:ph type="ftr" sz="quarter" idx="11"/>
          </p:nvPr>
        </p:nvSpPr>
        <p:spPr/>
        <p:txBody>
          <a:bodyPr/>
          <a:lstStyle>
            <a:lvl1pPr>
              <a:defRPr/>
            </a:lvl1pPr>
          </a:lstStyle>
          <a:p>
            <a:endParaRPr lang="en-US" dirty="0"/>
          </a:p>
        </p:txBody>
      </p:sp>
      <p:sp>
        <p:nvSpPr>
          <p:cNvPr id="6" name="Slide Number Placeholder 22"/>
          <p:cNvSpPr>
            <a:spLocks noGrp="1"/>
          </p:cNvSpPr>
          <p:nvPr>
            <p:ph type="sldNum" sz="quarter" idx="12"/>
          </p:nvPr>
        </p:nvSpPr>
        <p:spPr/>
        <p:txBody>
          <a:bodyPr/>
          <a:lstStyle>
            <a:lvl1pPr>
              <a:defRPr/>
            </a:lvl1pPr>
          </a:lstStyle>
          <a:p>
            <a:fld id="{320B61AF-2986-4EDE-9630-E06D386A562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p:nvSpPr>
        <p:spPr>
          <a:xfrm>
            <a:off x="6142038" y="609600"/>
            <a:ext cx="228600" cy="6248400"/>
          </a:xfrm>
          <a:prstGeom prst="rect">
            <a:avLst/>
          </a:prstGeom>
          <a:solidFill>
            <a:srgbClr val="00337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6142038" y="0"/>
            <a:ext cx="228600" cy="533400"/>
          </a:xfrm>
          <a:prstGeom prst="rect">
            <a:avLst/>
          </a:prstGeom>
          <a:solidFill>
            <a:srgbClr val="3D9833"/>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fld id="{524DB6B5-762D-4B4D-B208-AE7C9402C27A}" type="datetimeFigureOut">
              <a:rPr lang="en-US" smtClean="0"/>
              <a:pPr/>
              <a:t>11/14/2012</a:t>
            </a:fld>
            <a:endParaRPr lang="en-US" dirty="0"/>
          </a:p>
        </p:txBody>
      </p:sp>
      <p:sp>
        <p:nvSpPr>
          <p:cNvPr id="8" name="Footer Placeholder 4"/>
          <p:cNvSpPr>
            <a:spLocks noGrp="1"/>
          </p:cNvSpPr>
          <p:nvPr>
            <p:ph type="ftr" sz="quarter" idx="11"/>
          </p:nvPr>
        </p:nvSpPr>
        <p:spPr>
          <a:xfrm>
            <a:off x="457200" y="6248400"/>
            <a:ext cx="5573713" cy="365125"/>
          </a:xfrm>
        </p:spPr>
        <p:txBody>
          <a:bodyPr/>
          <a:lstStyle>
            <a:lvl1pPr>
              <a:defRPr dirty="0"/>
            </a:lvl1pPr>
          </a:lstStyle>
          <a:p>
            <a:endParaRPr lang="en-US" dirty="0"/>
          </a:p>
        </p:txBody>
      </p:sp>
      <p:sp>
        <p:nvSpPr>
          <p:cNvPr id="9" name="Slide Number Placeholder 5"/>
          <p:cNvSpPr>
            <a:spLocks noGrp="1"/>
          </p:cNvSpPr>
          <p:nvPr>
            <p:ph type="sldNum" sz="quarter" idx="12"/>
          </p:nvPr>
        </p:nvSpPr>
        <p:spPr>
          <a:xfrm rot="5400000">
            <a:off x="6011863" y="144462"/>
            <a:ext cx="533400" cy="244475"/>
          </a:xfrm>
        </p:spPr>
        <p:txBody>
          <a:bodyPr/>
          <a:lstStyle>
            <a:lvl1pPr>
              <a:defRPr/>
            </a:lvl1pPr>
          </a:lstStyle>
          <a:p>
            <a:fld id="{320B61AF-2986-4EDE-9630-E06D386A5620}"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124200" y="6248400"/>
            <a:ext cx="2895600" cy="457200"/>
          </a:xfrm>
        </p:spPr>
        <p:txBody>
          <a:bodyPr/>
          <a:lstStyle>
            <a:lvl1pPr>
              <a:defRPr dirty="0"/>
            </a:lvl1pPr>
          </a:lstStyle>
          <a:p>
            <a:endParaRPr lang="en-US" dirty="0"/>
          </a:p>
        </p:txBody>
      </p:sp>
      <p:sp>
        <p:nvSpPr>
          <p:cNvPr id="6" name="Slide Number Placeholder 5"/>
          <p:cNvSpPr>
            <a:spLocks noGrp="1"/>
          </p:cNvSpPr>
          <p:nvPr>
            <p:ph type="sldNum" sz="quarter" idx="11"/>
          </p:nvPr>
        </p:nvSpPr>
        <p:spPr>
          <a:xfrm>
            <a:off x="6553200" y="6243638"/>
            <a:ext cx="2133600" cy="457200"/>
          </a:xfrm>
        </p:spPr>
        <p:txBody>
          <a:bodyPr/>
          <a:lstStyle>
            <a:lvl1pPr>
              <a:defRPr/>
            </a:lvl1pPr>
          </a:lstStyle>
          <a:p>
            <a:fld id="{320B61AF-2986-4EDE-9630-E06D386A5620}" type="slidenum">
              <a:rPr lang="en-US" smtClean="0"/>
              <a:pPr/>
              <a:t>‹#›</a:t>
            </a:fld>
            <a:endParaRPr lang="en-US" dirty="0"/>
          </a:p>
        </p:txBody>
      </p:sp>
      <p:sp>
        <p:nvSpPr>
          <p:cNvPr id="7" name="Date Placeholder 6"/>
          <p:cNvSpPr>
            <a:spLocks noGrp="1"/>
          </p:cNvSpPr>
          <p:nvPr>
            <p:ph type="dt" sz="half" idx="12"/>
          </p:nvPr>
        </p:nvSpPr>
        <p:spPr>
          <a:xfrm>
            <a:off x="457200" y="6248400"/>
            <a:ext cx="2133600" cy="457200"/>
          </a:xfrm>
        </p:spPr>
        <p:txBody>
          <a:bodyPr/>
          <a:lstStyle>
            <a:lvl1pPr>
              <a:defRPr dirty="0"/>
            </a:lvl1pPr>
          </a:lstStyle>
          <a:p>
            <a:fld id="{524DB6B5-762D-4B4D-B208-AE7C9402C27A}" type="datetimeFigureOut">
              <a:rPr lang="en-US" smtClean="0"/>
              <a:pPr/>
              <a:t>11/14/2012</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524DB6B5-762D-4B4D-B208-AE7C9402C27A}" type="datetimeFigureOut">
              <a:rPr lang="en-US" smtClean="0"/>
              <a:pPr/>
              <a:t>11/14/2012</a:t>
            </a:fld>
            <a:endParaRPr lang="en-US" dirty="0"/>
          </a:p>
        </p:txBody>
      </p:sp>
      <p:sp>
        <p:nvSpPr>
          <p:cNvPr id="5" name="Footer Placeholder 4"/>
          <p:cNvSpPr>
            <a:spLocks noGrp="1"/>
          </p:cNvSpPr>
          <p:nvPr>
            <p:ph type="ftr" sz="quarter" idx="11"/>
          </p:nvPr>
        </p:nvSpPr>
        <p:spPr/>
        <p:txBody>
          <a:bodyPr/>
          <a:lstStyle>
            <a:lvl1pPr>
              <a:defRPr dirty="0"/>
            </a:lvl1pPr>
          </a:lstStyle>
          <a:p>
            <a:endParaRPr lang="en-US" dirty="0"/>
          </a:p>
        </p:txBody>
      </p:sp>
      <p:sp>
        <p:nvSpPr>
          <p:cNvPr id="6" name="Slide Number Placeholder 5"/>
          <p:cNvSpPr>
            <a:spLocks noGrp="1"/>
          </p:cNvSpPr>
          <p:nvPr>
            <p:ph type="sldNum" sz="quarter" idx="12"/>
          </p:nvPr>
        </p:nvSpPr>
        <p:spPr>
          <a:xfrm>
            <a:off x="0" y="1143000"/>
            <a:ext cx="533400" cy="244475"/>
          </a:xfrm>
        </p:spPr>
        <p:txBody>
          <a:bodyPr/>
          <a:lstStyle>
            <a:lvl1pPr>
              <a:defRPr>
                <a:solidFill>
                  <a:srgbClr val="FFFFFF"/>
                </a:solidFill>
              </a:defRPr>
            </a:lvl1pPr>
          </a:lstStyle>
          <a:p>
            <a:fld id="{320B61AF-2986-4EDE-9630-E06D386A562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p:nvSpPr>
        <p:spPr>
          <a:xfrm>
            <a:off x="0" y="1600200"/>
            <a:ext cx="1295400" cy="990600"/>
          </a:xfrm>
          <a:prstGeom prst="rect">
            <a:avLst/>
          </a:prstGeom>
          <a:solidFill>
            <a:srgbClr val="3D983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1371600" y="1600200"/>
            <a:ext cx="7772400" cy="990600"/>
          </a:xfrm>
          <a:prstGeom prst="rect">
            <a:avLst/>
          </a:prstGeom>
          <a:solidFill>
            <a:srgbClr val="00337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fld id="{524DB6B5-762D-4B4D-B208-AE7C9402C27A}" type="datetimeFigureOut">
              <a:rPr lang="en-US" smtClean="0"/>
              <a:pPr/>
              <a:t>11/14/2012</a:t>
            </a:fld>
            <a:endParaRPr lang="en-US" dirty="0"/>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fld id="{320B61AF-2986-4EDE-9630-E06D386A5620}" type="slidenum">
              <a:rPr lang="en-US" smtClean="0"/>
              <a:pPr/>
              <a:t>‹#›</a:t>
            </a:fld>
            <a:endParaRPr lang="en-US" dirty="0"/>
          </a:p>
        </p:txBody>
      </p:sp>
      <p:sp>
        <p:nvSpPr>
          <p:cNvPr id="9" name="Footer Placeholder 13"/>
          <p:cNvSpPr>
            <a:spLocks noGrp="1"/>
          </p:cNvSpPr>
          <p:nvPr>
            <p:ph type="ftr" sz="quarter" idx="12"/>
          </p:nvPr>
        </p:nvSpPr>
        <p:spPr/>
        <p:txBody>
          <a:bodyPr/>
          <a:lstStyle>
            <a:lvl1pPr>
              <a:defRPr dirty="0"/>
            </a:lvl1p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a:defRPr/>
            </a:lvl1pPr>
          </a:lstStyle>
          <a:p>
            <a:fld id="{524DB6B5-762D-4B4D-B208-AE7C9402C27A}" type="datetimeFigureOut">
              <a:rPr lang="en-US" smtClean="0"/>
              <a:pPr/>
              <a:t>11/14/2012</a:t>
            </a:fld>
            <a:endParaRPr lang="en-US" dirty="0"/>
          </a:p>
        </p:txBody>
      </p:sp>
      <p:sp>
        <p:nvSpPr>
          <p:cNvPr id="6" name="Slide Number Placeholder 9"/>
          <p:cNvSpPr>
            <a:spLocks noGrp="1"/>
          </p:cNvSpPr>
          <p:nvPr>
            <p:ph type="sldNum" sz="quarter" idx="11"/>
          </p:nvPr>
        </p:nvSpPr>
        <p:spPr>
          <a:xfrm>
            <a:off x="0" y="1279525"/>
            <a:ext cx="533400" cy="244475"/>
          </a:xfrm>
        </p:spPr>
        <p:txBody>
          <a:bodyPr rtlCol="0"/>
          <a:lstStyle>
            <a:lvl1pPr>
              <a:defRPr/>
            </a:lvl1pPr>
          </a:lstStyle>
          <a:p>
            <a:fld id="{320B61AF-2986-4EDE-9630-E06D386A5620}" type="slidenum">
              <a:rPr lang="en-US" smtClean="0"/>
              <a:pPr/>
              <a:t>‹#›</a:t>
            </a:fld>
            <a:endParaRPr lang="en-US" dirty="0"/>
          </a:p>
        </p:txBody>
      </p:sp>
      <p:sp>
        <p:nvSpPr>
          <p:cNvPr id="7" name="Footer Placeholder 11"/>
          <p:cNvSpPr>
            <a:spLocks noGrp="1"/>
          </p:cNvSpPr>
          <p:nvPr>
            <p:ph type="ftr" sz="quarter" idx="12"/>
          </p:nvPr>
        </p:nvSpPr>
        <p:spPr/>
        <p:txBody>
          <a:bodyPr rtlCol="0"/>
          <a:lstStyle>
            <a:lvl1pPr>
              <a:defRPr dirty="0"/>
            </a:lvl1p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rgbClr val="C13828"/>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rgbClr val="B59B0C"/>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a:lvl1pPr>
          </a:lstStyle>
          <a:p>
            <a:fld id="{524DB6B5-762D-4B4D-B208-AE7C9402C27A}" type="datetimeFigureOut">
              <a:rPr lang="en-US" smtClean="0"/>
              <a:pPr/>
              <a:t>11/14/2012</a:t>
            </a:fld>
            <a:endParaRPr lang="en-US" dirty="0"/>
          </a:p>
        </p:txBody>
      </p:sp>
      <p:sp>
        <p:nvSpPr>
          <p:cNvPr id="8" name="Slide Number Placeholder 11"/>
          <p:cNvSpPr>
            <a:spLocks noGrp="1"/>
          </p:cNvSpPr>
          <p:nvPr>
            <p:ph type="sldNum" sz="quarter" idx="11"/>
          </p:nvPr>
        </p:nvSpPr>
        <p:spPr/>
        <p:txBody>
          <a:bodyPr rtlCol="0"/>
          <a:lstStyle>
            <a:lvl1pPr>
              <a:defRPr/>
            </a:lvl1pPr>
          </a:lstStyle>
          <a:p>
            <a:fld id="{320B61AF-2986-4EDE-9630-E06D386A5620}" type="slidenum">
              <a:rPr lang="en-US" smtClean="0"/>
              <a:pPr/>
              <a:t>‹#›</a:t>
            </a:fld>
            <a:endParaRPr lang="en-US" dirty="0"/>
          </a:p>
        </p:txBody>
      </p:sp>
      <p:sp>
        <p:nvSpPr>
          <p:cNvPr id="9" name="Footer Placeholder 13"/>
          <p:cNvSpPr>
            <a:spLocks noGrp="1"/>
          </p:cNvSpPr>
          <p:nvPr>
            <p:ph type="ftr" sz="quarter" idx="12"/>
          </p:nvPr>
        </p:nvSpPr>
        <p:spPr/>
        <p:txBody>
          <a:bodyPr rtlCol="0"/>
          <a:lstStyle>
            <a:lvl1pPr>
              <a:defRPr dirty="0"/>
            </a:lvl1p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9" descr="torch-color.png"/>
          <p:cNvPicPr>
            <a:picLocks noChangeAspect="1"/>
          </p:cNvPicPr>
          <p:nvPr/>
        </p:nvPicPr>
        <p:blipFill>
          <a:blip r:embed="rId2" cstate="print"/>
          <a:srcRect/>
          <a:stretch>
            <a:fillRect/>
          </a:stretch>
        </p:blipFill>
        <p:spPr bwMode="auto">
          <a:xfrm>
            <a:off x="304800" y="5181600"/>
            <a:ext cx="365125" cy="1439863"/>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fld id="{524DB6B5-762D-4B4D-B208-AE7C9402C27A}" type="datetimeFigureOut">
              <a:rPr lang="en-US" smtClean="0"/>
              <a:pPr/>
              <a:t>11/14/2012</a:t>
            </a:fld>
            <a:endParaRPr lang="en-US" dirty="0"/>
          </a:p>
        </p:txBody>
      </p:sp>
      <p:sp>
        <p:nvSpPr>
          <p:cNvPr id="5" name="Footer Placeholder 3"/>
          <p:cNvSpPr>
            <a:spLocks noGrp="1"/>
          </p:cNvSpPr>
          <p:nvPr>
            <p:ph type="ftr" sz="quarter" idx="11"/>
          </p:nvPr>
        </p:nvSpPr>
        <p:spPr/>
        <p:txBody>
          <a:bodyPr/>
          <a:lstStyle>
            <a:lvl1pPr>
              <a:defRPr dirty="0"/>
            </a:lvl1pPr>
          </a:lstStyle>
          <a:p>
            <a:endParaRPr lang="en-US" dirty="0"/>
          </a:p>
        </p:txBody>
      </p:sp>
      <p:sp>
        <p:nvSpPr>
          <p:cNvPr id="6" name="Slide Number Placeholder 4"/>
          <p:cNvSpPr>
            <a:spLocks noGrp="1"/>
          </p:cNvSpPr>
          <p:nvPr>
            <p:ph type="sldNum" sz="quarter" idx="12"/>
          </p:nvPr>
        </p:nvSpPr>
        <p:spPr/>
        <p:txBody>
          <a:bodyPr/>
          <a:lstStyle>
            <a:lvl1pPr>
              <a:defRPr>
                <a:solidFill>
                  <a:srgbClr val="FFFFFF"/>
                </a:solidFill>
              </a:defRPr>
            </a:lvl1pPr>
          </a:lstStyle>
          <a:p>
            <a:fld id="{320B61AF-2986-4EDE-9630-E06D386A562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DESE new 2010">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524DB6B5-762D-4B4D-B208-AE7C9402C27A}" type="datetimeFigureOut">
              <a:rPr lang="en-US" smtClean="0"/>
              <a:pPr/>
              <a:t>11/14/2012</a:t>
            </a:fld>
            <a:endParaRPr lang="en-US" dirty="0"/>
          </a:p>
        </p:txBody>
      </p:sp>
      <p:sp>
        <p:nvSpPr>
          <p:cNvPr id="3" name="Footer Placeholder 2"/>
          <p:cNvSpPr>
            <a:spLocks noGrp="1"/>
          </p:cNvSpPr>
          <p:nvPr>
            <p:ph type="ftr" sz="quarter" idx="11"/>
          </p:nvPr>
        </p:nvSpPr>
        <p:spPr/>
        <p:txBody>
          <a:bodyPr/>
          <a:lstStyle>
            <a:lvl1pPr>
              <a:defRPr dirty="0"/>
            </a:lvl1pPr>
          </a:lstStyle>
          <a:p>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320B61AF-2986-4EDE-9630-E06D386A562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solidFill>
            <a:srgbClr val="C13828"/>
          </a:solidFill>
          <a:ln w="50800" cap="sq" cmpd="dbl" algn="ctr">
            <a:solidFill>
              <a:srgbClr val="C13828"/>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fld id="{524DB6B5-762D-4B4D-B208-AE7C9402C27A}" type="datetimeFigureOut">
              <a:rPr lang="en-US" smtClean="0"/>
              <a:pPr/>
              <a:t>11/14/2012</a:t>
            </a:fld>
            <a:endParaRPr lang="en-US" dirty="0"/>
          </a:p>
        </p:txBody>
      </p:sp>
      <p:sp>
        <p:nvSpPr>
          <p:cNvPr id="6" name="Footer Placeholder 2"/>
          <p:cNvSpPr>
            <a:spLocks noGrp="1"/>
          </p:cNvSpPr>
          <p:nvPr>
            <p:ph type="ftr" sz="quarter" idx="11"/>
          </p:nvPr>
        </p:nvSpPr>
        <p:spPr/>
        <p:txBody>
          <a:bodyPr/>
          <a:lstStyle>
            <a:lvl1pPr>
              <a:defRPr/>
            </a:lvl1pPr>
          </a:lstStyle>
          <a:p>
            <a:endParaRPr lang="en-US" dirty="0"/>
          </a:p>
        </p:txBody>
      </p:sp>
      <p:sp>
        <p:nvSpPr>
          <p:cNvPr id="7" name="Slide Number Placeholder 22"/>
          <p:cNvSpPr>
            <a:spLocks noGrp="1"/>
          </p:cNvSpPr>
          <p:nvPr>
            <p:ph type="sldNum" sz="quarter" idx="12"/>
          </p:nvPr>
        </p:nvSpPr>
        <p:spPr/>
        <p:txBody>
          <a:bodyPr/>
          <a:lstStyle>
            <a:lvl1pPr>
              <a:defRPr/>
            </a:lvl1pPr>
          </a:lstStyle>
          <a:p>
            <a:fld id="{320B61AF-2986-4EDE-9630-E06D386A5620}"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9525" y="4664075"/>
            <a:ext cx="1463675" cy="712788"/>
          </a:xfrm>
          <a:prstGeom prst="rect">
            <a:avLst/>
          </a:prstGeom>
          <a:solidFill>
            <a:srgbClr val="3D983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1544638" y="4654550"/>
            <a:ext cx="7599362" cy="712788"/>
          </a:xfrm>
          <a:prstGeom prst="rect">
            <a:avLst/>
          </a:prstGeom>
          <a:solidFill>
            <a:srgbClr val="00337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560576" y="0"/>
            <a:ext cx="7583424" cy="4568952"/>
          </a:xfrm>
          <a:noFill/>
          <a:ln>
            <a:noFill/>
          </a:ln>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fld id="{524DB6B5-762D-4B4D-B208-AE7C9402C27A}" type="datetimeFigureOut">
              <a:rPr lang="en-US" smtClean="0"/>
              <a:pPr/>
              <a:t>11/14/2012</a:t>
            </a:fld>
            <a:endParaRPr lang="en-US" dirty="0"/>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a:lvl1pPr>
          </a:lstStyle>
          <a:p>
            <a:fld id="{320B61AF-2986-4EDE-9630-E06D386A5620}" type="slidenum">
              <a:rPr lang="en-US" smtClean="0"/>
              <a:pPr/>
              <a:t>‹#›</a:t>
            </a:fld>
            <a:endParaRPr lang="en-US" dirty="0"/>
          </a:p>
        </p:txBody>
      </p:sp>
      <p:sp>
        <p:nvSpPr>
          <p:cNvPr id="11" name="Footer Placeholder 13"/>
          <p:cNvSpPr>
            <a:spLocks noGrp="1"/>
          </p:cNvSpPr>
          <p:nvPr>
            <p:ph type="ftr" sz="quarter" idx="12"/>
          </p:nvPr>
        </p:nvSpPr>
        <p:spPr>
          <a:xfrm>
            <a:off x="1600200" y="6248400"/>
            <a:ext cx="4572000" cy="365125"/>
          </a:xfrm>
        </p:spPr>
        <p:txBody>
          <a:bodyPr rtlCol="0"/>
          <a:lstStyle>
            <a:lvl1pPr>
              <a:defRPr dirty="0"/>
            </a:lvl1p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mn-lt"/>
              </a:defRPr>
            </a:lvl1pPr>
          </a:lstStyle>
          <a:p>
            <a:fld id="{524DB6B5-762D-4B4D-B208-AE7C9402C27A}" type="datetimeFigureOut">
              <a:rPr lang="en-US" smtClean="0"/>
              <a:pPr/>
              <a:t>11/14/2012</a:t>
            </a:fld>
            <a:endParaRPr lang="en-US" dirty="0"/>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dirty="0">
                <a:solidFill>
                  <a:schemeClr val="tx2"/>
                </a:solidFill>
                <a:latin typeface="+mn-lt"/>
              </a:defRPr>
            </a:lvl1pPr>
          </a:lstStyle>
          <a:p>
            <a:endParaRPr lang="en-US" dirty="0"/>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a:xfrm>
            <a:off x="0" y="1279525"/>
            <a:ext cx="533400" cy="228600"/>
          </a:xfrm>
          <a:prstGeom prst="rect">
            <a:avLst/>
          </a:prstGeom>
          <a:solidFill>
            <a:srgbClr val="3D983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p:nvSpPr>
        <p:spPr>
          <a:xfrm>
            <a:off x="590550" y="1279525"/>
            <a:ext cx="8553450" cy="228600"/>
          </a:xfrm>
          <a:prstGeom prst="rect">
            <a:avLst/>
          </a:prstGeom>
          <a:solidFill>
            <a:srgbClr val="00337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Slide Number Placeholder 22"/>
          <p:cNvSpPr>
            <a:spLocks noGrp="1"/>
          </p:cNvSpPr>
          <p:nvPr>
            <p:ph type="sldNum" sz="quarter" idx="4"/>
          </p:nvPr>
        </p:nvSpPr>
        <p:spPr>
          <a:xfrm>
            <a:off x="0" y="1066800"/>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a:solidFill>
                  <a:srgbClr val="FFFFFF"/>
                </a:solidFill>
                <a:latin typeface="+mn-lt"/>
              </a:defRPr>
            </a:lvl1pPr>
          </a:lstStyle>
          <a:p>
            <a:fld id="{320B61AF-2986-4EDE-9630-E06D386A562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w Cen MT" pitchFamily="34" charset="0"/>
        </a:defRPr>
      </a:lvl2pPr>
      <a:lvl3pPr algn="l" rtl="0" eaLnBrk="1" fontAlgn="base" hangingPunct="1">
        <a:spcBef>
          <a:spcPct val="0"/>
        </a:spcBef>
        <a:spcAft>
          <a:spcPct val="0"/>
        </a:spcAft>
        <a:defRPr sz="4400">
          <a:solidFill>
            <a:schemeClr val="tx2"/>
          </a:solidFill>
          <a:latin typeface="Tw Cen MT" pitchFamily="34" charset="0"/>
        </a:defRPr>
      </a:lvl3pPr>
      <a:lvl4pPr algn="l" rtl="0" eaLnBrk="1" fontAlgn="base" hangingPunct="1">
        <a:spcBef>
          <a:spcPct val="0"/>
        </a:spcBef>
        <a:spcAft>
          <a:spcPct val="0"/>
        </a:spcAft>
        <a:defRPr sz="4400">
          <a:solidFill>
            <a:schemeClr val="tx2"/>
          </a:solidFill>
          <a:latin typeface="Tw Cen MT" pitchFamily="34" charset="0"/>
        </a:defRPr>
      </a:lvl4pPr>
      <a:lvl5pPr algn="l" rtl="0" eaLnBrk="1" fontAlgn="base" hangingPunct="1">
        <a:spcBef>
          <a:spcPct val="0"/>
        </a:spcBef>
        <a:spcAft>
          <a:spcPct val="0"/>
        </a:spcAft>
        <a:defRPr sz="4400">
          <a:solidFill>
            <a:schemeClr val="tx2"/>
          </a:solidFill>
          <a:latin typeface="Tw Cen MT" pitchFamily="34" charset="0"/>
        </a:defRPr>
      </a:lvl5pPr>
      <a:lvl6pPr marL="457200" algn="l" rtl="0" eaLnBrk="1" fontAlgn="base" hangingPunct="1">
        <a:spcBef>
          <a:spcPct val="0"/>
        </a:spcBef>
        <a:spcAft>
          <a:spcPct val="0"/>
        </a:spcAft>
        <a:defRPr sz="4400">
          <a:solidFill>
            <a:schemeClr val="tx2"/>
          </a:solidFill>
          <a:latin typeface="Tw Cen MT" pitchFamily="34" charset="0"/>
        </a:defRPr>
      </a:lvl6pPr>
      <a:lvl7pPr marL="914400" algn="l" rtl="0" eaLnBrk="1" fontAlgn="base" hangingPunct="1">
        <a:spcBef>
          <a:spcPct val="0"/>
        </a:spcBef>
        <a:spcAft>
          <a:spcPct val="0"/>
        </a:spcAft>
        <a:defRPr sz="4400">
          <a:solidFill>
            <a:schemeClr val="tx2"/>
          </a:solidFill>
          <a:latin typeface="Tw Cen MT" pitchFamily="34" charset="0"/>
        </a:defRPr>
      </a:lvl7pPr>
      <a:lvl8pPr marL="1371600" algn="l" rtl="0" eaLnBrk="1" fontAlgn="base" hangingPunct="1">
        <a:spcBef>
          <a:spcPct val="0"/>
        </a:spcBef>
        <a:spcAft>
          <a:spcPct val="0"/>
        </a:spcAft>
        <a:defRPr sz="4400">
          <a:solidFill>
            <a:schemeClr val="tx2"/>
          </a:solidFill>
          <a:latin typeface="Tw Cen MT" pitchFamily="34" charset="0"/>
        </a:defRPr>
      </a:lvl8pPr>
      <a:lvl9pPr marL="1828800" algn="l" rtl="0" eaLnBrk="1" fontAlgn="base" hangingPunct="1">
        <a:spcBef>
          <a:spcPct val="0"/>
        </a:spcBef>
        <a:spcAft>
          <a:spcPct val="0"/>
        </a:spcAft>
        <a:defRPr sz="4400">
          <a:solidFill>
            <a:schemeClr val="tx2"/>
          </a:solidFill>
          <a:latin typeface="Tw Cen MT" pitchFamily="34" charset="0"/>
        </a:defRPr>
      </a:lvl9pPr>
    </p:titleStyle>
    <p:bodyStyle>
      <a:lvl1pPr marL="319088" indent="-319088" algn="l" rtl="0" eaLnBrk="1" fontAlgn="base" hangingPunct="1">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1" fontAlgn="base" hangingPunct="1">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1" fontAlgn="base" hangingPunct="1">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00337F"/>
        </a:buClr>
        <a:buSzPct val="75000"/>
        <a:buFont typeface="Wingdings" pitchFamily="2" charset="2"/>
        <a:buChar char=""/>
        <a:defRPr sz="20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B59B0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t> Top 10 X 20</a:t>
            </a:r>
            <a:endParaRPr lang="en-US" dirty="0"/>
          </a:p>
        </p:txBody>
      </p:sp>
      <p:sp>
        <p:nvSpPr>
          <p:cNvPr id="3" name="Content Placeholder 2"/>
          <p:cNvSpPr>
            <a:spLocks noGrp="1"/>
          </p:cNvSpPr>
          <p:nvPr>
            <p:ph sz="quarter" idx="1"/>
          </p:nvPr>
        </p:nvSpPr>
        <p:spPr/>
        <p:txBody>
          <a:bodyPr/>
          <a:lstStyle/>
          <a:p>
            <a:pPr>
              <a:buNone/>
            </a:pPr>
            <a:r>
              <a:rPr lang="en-US" b="1" dirty="0"/>
              <a:t>GOAL 1:    All Missouri students will graduate </a:t>
            </a:r>
            <a:r>
              <a:rPr lang="en-US" b="1" dirty="0" smtClean="0"/>
              <a:t>              </a:t>
            </a:r>
          </a:p>
          <a:p>
            <a:pPr>
              <a:buNone/>
            </a:pPr>
            <a:r>
              <a:rPr lang="en-US" sz="4000" b="1" i="1" dirty="0" smtClean="0">
                <a:solidFill>
                  <a:schemeClr val="tx2"/>
                </a:solidFill>
              </a:rPr>
              <a:t>        College </a:t>
            </a:r>
            <a:r>
              <a:rPr lang="en-US" sz="4000" b="1" i="1" dirty="0">
                <a:solidFill>
                  <a:schemeClr val="tx2"/>
                </a:solidFill>
              </a:rPr>
              <a:t>and </a:t>
            </a:r>
            <a:r>
              <a:rPr lang="en-US" sz="4000" b="1" i="1" dirty="0" smtClean="0">
                <a:solidFill>
                  <a:schemeClr val="tx2"/>
                </a:solidFill>
              </a:rPr>
              <a:t>Career Ready</a:t>
            </a:r>
          </a:p>
          <a:p>
            <a:pPr>
              <a:buNone/>
            </a:pPr>
            <a:endParaRPr lang="en-US" sz="1800" dirty="0" smtClean="0">
              <a:solidFill>
                <a:schemeClr val="tx2"/>
              </a:solidFill>
            </a:endParaRPr>
          </a:p>
          <a:p>
            <a:pPr>
              <a:buNone/>
            </a:pPr>
            <a:endParaRPr lang="en-US" sz="1800" dirty="0" smtClean="0">
              <a:solidFill>
                <a:schemeClr val="tx2"/>
              </a:solidFill>
            </a:endParaRPr>
          </a:p>
          <a:p>
            <a:pPr>
              <a:buNone/>
            </a:pPr>
            <a:r>
              <a:rPr lang="en-US" sz="2400" u="sng" dirty="0" smtClean="0"/>
              <a:t>Measures:</a:t>
            </a:r>
            <a:endParaRPr lang="en-US" sz="2400" u="sng" dirty="0"/>
          </a:p>
          <a:p>
            <a:r>
              <a:rPr lang="en-US" sz="2400" i="1" dirty="0" smtClean="0"/>
              <a:t>National Assessment of Educational Progress (NAEP)</a:t>
            </a:r>
          </a:p>
          <a:p>
            <a:r>
              <a:rPr lang="en-US" sz="2400" i="1" dirty="0" smtClean="0"/>
              <a:t>State Assessments – MAP and EOC</a:t>
            </a:r>
          </a:p>
          <a:p>
            <a:r>
              <a:rPr lang="en-US" sz="2400" i="1" dirty="0" smtClean="0"/>
              <a:t>College and Career Ready Assessments </a:t>
            </a:r>
          </a:p>
          <a:p>
            <a:pPr lvl="1"/>
            <a:r>
              <a:rPr lang="en-US" sz="2000" i="1" dirty="0" smtClean="0"/>
              <a:t>ACT, SAT, COMPASS, ASVAB, TSA</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srcRect l="11875" t="16406" r="15000" b="4688"/>
          <a:stretch>
            <a:fillRect/>
          </a:stretch>
        </p:blipFill>
        <p:spPr bwMode="auto">
          <a:xfrm>
            <a:off x="76200" y="0"/>
            <a:ext cx="90678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l="10625" t="21875" r="12500" b="5469"/>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srcRect l="10625" t="21875" r="12500" b="4688"/>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l="10625" t="16406" r="12188" b="5469"/>
          <a:stretch>
            <a:fillRect/>
          </a:stretch>
        </p:blipFill>
        <p:spPr bwMode="auto">
          <a:xfrm>
            <a:off x="0" y="-76200"/>
            <a:ext cx="9144000" cy="693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Demonstration Site Log-In</a:t>
            </a:r>
            <a:endParaRPr lang="en-US" u="sng" dirty="0"/>
          </a:p>
        </p:txBody>
      </p:sp>
      <p:pic>
        <p:nvPicPr>
          <p:cNvPr id="7170" name="Picture 2"/>
          <p:cNvPicPr>
            <a:picLocks noGrp="1" noChangeAspect="1" noChangeArrowheads="1"/>
          </p:cNvPicPr>
          <p:nvPr>
            <p:ph sz="quarter" idx="1"/>
          </p:nvPr>
        </p:nvPicPr>
        <p:blipFill>
          <a:blip r:embed="rId2" cstate="print"/>
          <a:srcRect l="10775" t="21887" r="12452" b="5717"/>
          <a:stretch>
            <a:fillRect/>
          </a:stretch>
        </p:blipFill>
        <p:spPr bwMode="auto">
          <a:xfrm>
            <a:off x="3124200" y="1524000"/>
            <a:ext cx="5791200" cy="4419600"/>
          </a:xfrm>
          <a:prstGeom prst="rect">
            <a:avLst/>
          </a:prstGeom>
          <a:noFill/>
          <a:ln w="9525">
            <a:noFill/>
            <a:miter lim="800000"/>
            <a:headEnd/>
            <a:tailEnd/>
          </a:ln>
        </p:spPr>
      </p:pic>
      <p:sp>
        <p:nvSpPr>
          <p:cNvPr id="5" name="TextBox 4"/>
          <p:cNvSpPr txBox="1"/>
          <p:nvPr/>
        </p:nvSpPr>
        <p:spPr>
          <a:xfrm>
            <a:off x="228600" y="1600200"/>
            <a:ext cx="2538580" cy="646331"/>
          </a:xfrm>
          <a:prstGeom prst="rect">
            <a:avLst/>
          </a:prstGeom>
          <a:solidFill>
            <a:srgbClr val="FFFF00"/>
          </a:solidFill>
        </p:spPr>
        <p:txBody>
          <a:bodyPr wrap="none" rtlCol="0">
            <a:spAutoFit/>
          </a:bodyPr>
          <a:lstStyle/>
          <a:p>
            <a:r>
              <a:rPr lang="en-US" dirty="0" smtClean="0"/>
              <a:t>User Name = </a:t>
            </a:r>
            <a:r>
              <a:rPr lang="en-US" b="1" dirty="0" smtClean="0"/>
              <a:t>hssitedemo</a:t>
            </a:r>
          </a:p>
          <a:p>
            <a:r>
              <a:rPr lang="en-US" dirty="0" smtClean="0"/>
              <a:t>Password = </a:t>
            </a:r>
            <a:r>
              <a:rPr lang="en-US" b="1" dirty="0" smtClean="0"/>
              <a:t>4hstraining</a:t>
            </a:r>
            <a:endParaRPr lang="en-US" b="1" dirty="0"/>
          </a:p>
        </p:txBody>
      </p:sp>
      <p:cxnSp>
        <p:nvCxnSpPr>
          <p:cNvPr id="7" name="Straight Arrow Connector 6"/>
          <p:cNvCxnSpPr/>
          <p:nvPr/>
        </p:nvCxnSpPr>
        <p:spPr>
          <a:xfrm>
            <a:off x="2514600" y="2057400"/>
            <a:ext cx="533400" cy="152400"/>
          </a:xfrm>
          <a:prstGeom prst="straightConnector1">
            <a:avLst/>
          </a:prstGeom>
          <a:ln w="3810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rot="21032396">
            <a:off x="228600" y="3124200"/>
            <a:ext cx="2590800" cy="923330"/>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6200000" scaled="1"/>
            <a:tileRect/>
          </a:gradFill>
          <a:effectLst>
            <a:outerShdw blurRad="76200" dist="12700" dir="8100000" sy="-23000" kx="800400" algn="br" rotWithShape="0">
              <a:prstClr val="black">
                <a:alpha val="20000"/>
              </a:prstClr>
            </a:outerShdw>
          </a:effectLst>
        </p:spPr>
        <p:txBody>
          <a:bodyPr wrap="square" rtlCol="0">
            <a:spAutoFit/>
          </a:bodyPr>
          <a:lstStyle/>
          <a:p>
            <a:r>
              <a:rPr lang="en-US" dirty="0" smtClean="0">
                <a:solidFill>
                  <a:srgbClr val="7030A0"/>
                </a:solidFill>
                <a:latin typeface="Arial Rounded MT Bold" pitchFamily="34" charset="0"/>
              </a:rPr>
              <a:t>Explore</a:t>
            </a:r>
          </a:p>
          <a:p>
            <a:r>
              <a:rPr lang="en-US" dirty="0" smtClean="0">
                <a:solidFill>
                  <a:srgbClr val="7030A0"/>
                </a:solidFill>
                <a:latin typeface="Arial Rounded MT Bold" pitchFamily="34" charset="0"/>
              </a:rPr>
              <a:t>              Learn</a:t>
            </a:r>
          </a:p>
          <a:p>
            <a:r>
              <a:rPr lang="en-US" dirty="0" smtClean="0">
                <a:solidFill>
                  <a:srgbClr val="7030A0"/>
                </a:solidFill>
                <a:latin typeface="Arial Rounded MT Bold" pitchFamily="34" charset="0"/>
              </a:rPr>
              <a:t>                          Apply</a:t>
            </a:r>
            <a:endParaRPr lang="en-US" dirty="0">
              <a:solidFill>
                <a:srgbClr val="7030A0"/>
              </a:solidFill>
              <a:latin typeface="Arial Rounded MT Bold"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1250" t="20313" r="2500" b="5469"/>
          <a:stretch>
            <a:fillRect/>
          </a:stretch>
        </p:blipFill>
        <p:spPr bwMode="auto">
          <a:xfrm>
            <a:off x="0" y="381000"/>
            <a:ext cx="9144000" cy="601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print"/>
          <a:srcRect l="11250" t="21875" r="11250" b="7031"/>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52400" y="1676400"/>
            <a:ext cx="2743200" cy="4038600"/>
          </a:xfrm>
          <a:prstGeom prst="rect">
            <a:avLst/>
          </a:prstGeom>
          <a:solidFill>
            <a:srgbClr val="F6F9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81000" y="762000"/>
            <a:ext cx="2362200" cy="762000"/>
          </a:xfrm>
          <a:solidFill>
            <a:srgbClr val="FFFF00"/>
          </a:solidFill>
        </p:spPr>
        <p:txBody>
          <a:bodyPr/>
          <a:lstStyle/>
          <a:p>
            <a:pPr algn="ctr" eaLnBrk="1" fontAlgn="auto" hangingPunct="1">
              <a:spcAft>
                <a:spcPts val="0"/>
              </a:spcAft>
              <a:defRPr/>
            </a:pPr>
            <a:r>
              <a:rPr lang="en-US" sz="3200" i="1" dirty="0" smtClean="0">
                <a:solidFill>
                  <a:srgbClr val="C00000"/>
                </a:solidFill>
                <a:latin typeface="+mn-lt"/>
              </a:rPr>
              <a:t>Home Page</a:t>
            </a:r>
            <a:r>
              <a:rPr lang="en-US" i="1" dirty="0" smtClean="0">
                <a:latin typeface="+mn-lt"/>
              </a:rPr>
              <a:t/>
            </a:r>
            <a:br>
              <a:rPr lang="en-US" i="1" dirty="0" smtClean="0">
                <a:latin typeface="+mn-lt"/>
              </a:rPr>
            </a:br>
            <a:r>
              <a:rPr lang="en-US" sz="1600" i="1" dirty="0" smtClean="0">
                <a:solidFill>
                  <a:srgbClr val="C00000"/>
                </a:solidFill>
                <a:latin typeface="+mn-lt"/>
              </a:rPr>
              <a:t>High School version</a:t>
            </a:r>
            <a:endParaRPr lang="en-US" sz="1600" i="1" dirty="0">
              <a:solidFill>
                <a:srgbClr val="C00000"/>
              </a:solidFill>
              <a:latin typeface="+mn-lt"/>
            </a:endParaRPr>
          </a:p>
        </p:txBody>
      </p:sp>
      <p:sp>
        <p:nvSpPr>
          <p:cNvPr id="4" name="Text Placeholder 3"/>
          <p:cNvSpPr>
            <a:spLocks noGrp="1"/>
          </p:cNvSpPr>
          <p:nvPr>
            <p:ph type="body" idx="2"/>
          </p:nvPr>
        </p:nvSpPr>
        <p:spPr>
          <a:xfrm>
            <a:off x="152400" y="1676400"/>
            <a:ext cx="2743200" cy="4724400"/>
          </a:xfrm>
          <a:solidFill>
            <a:schemeClr val="accent6">
              <a:lumMod val="20000"/>
              <a:lumOff val="80000"/>
            </a:schemeClr>
          </a:solidFill>
        </p:spPr>
        <p:txBody>
          <a:bodyPr>
            <a:normAutofit fontScale="40000" lnSpcReduction="20000"/>
          </a:bodyPr>
          <a:lstStyle/>
          <a:p>
            <a:pPr eaLnBrk="1" fontAlgn="auto" hangingPunct="1">
              <a:buFont typeface="Wingdings 2"/>
              <a:buNone/>
              <a:defRPr/>
            </a:pPr>
            <a:r>
              <a:rPr lang="en-US" sz="5600" b="1" dirty="0" smtClean="0">
                <a:solidFill>
                  <a:srgbClr val="C00000"/>
                </a:solidFill>
              </a:rPr>
              <a:t>Portfolio access </a:t>
            </a:r>
          </a:p>
          <a:p>
            <a:pPr eaLnBrk="1" fontAlgn="auto" hangingPunct="1">
              <a:buFont typeface="Wingdings 2"/>
              <a:buNone/>
              <a:defRPr/>
            </a:pPr>
            <a:endParaRPr lang="en-US" sz="5600" b="1" dirty="0" smtClean="0">
              <a:solidFill>
                <a:srgbClr val="C00000"/>
              </a:solidFill>
            </a:endParaRPr>
          </a:p>
          <a:p>
            <a:pPr eaLnBrk="1" fontAlgn="auto" hangingPunct="1">
              <a:buFont typeface="Wingdings 2"/>
              <a:buNone/>
              <a:defRPr/>
            </a:pPr>
            <a:r>
              <a:rPr lang="en-US" sz="5600" b="1" dirty="0" smtClean="0">
                <a:solidFill>
                  <a:srgbClr val="C00000"/>
                </a:solidFill>
              </a:rPr>
              <a:t>Assessments</a:t>
            </a:r>
          </a:p>
          <a:p>
            <a:pPr eaLnBrk="1" fontAlgn="auto" hangingPunct="1">
              <a:buFont typeface="Wingdings 2"/>
              <a:buNone/>
              <a:defRPr/>
            </a:pPr>
            <a:endParaRPr lang="en-US" sz="5600" b="1" dirty="0" smtClean="0">
              <a:solidFill>
                <a:srgbClr val="C00000"/>
              </a:solidFill>
            </a:endParaRPr>
          </a:p>
          <a:p>
            <a:pPr eaLnBrk="1" fontAlgn="auto" hangingPunct="1">
              <a:buFont typeface="Wingdings 2"/>
              <a:buNone/>
              <a:defRPr/>
            </a:pPr>
            <a:r>
              <a:rPr lang="en-US" sz="5600" b="1" dirty="0" smtClean="0">
                <a:solidFill>
                  <a:srgbClr val="C00000"/>
                </a:solidFill>
              </a:rPr>
              <a:t>Occupations</a:t>
            </a:r>
          </a:p>
          <a:p>
            <a:pPr eaLnBrk="1" fontAlgn="auto" hangingPunct="1">
              <a:buFont typeface="Wingdings 2"/>
              <a:buNone/>
              <a:defRPr/>
            </a:pPr>
            <a:endParaRPr lang="en-US" sz="5600" b="1" dirty="0" smtClean="0">
              <a:solidFill>
                <a:srgbClr val="C00000"/>
              </a:solidFill>
            </a:endParaRPr>
          </a:p>
          <a:p>
            <a:pPr eaLnBrk="1" fontAlgn="auto" hangingPunct="1">
              <a:buFont typeface="Wingdings 2"/>
              <a:buNone/>
              <a:defRPr/>
            </a:pPr>
            <a:r>
              <a:rPr lang="en-US" sz="5600" b="1" dirty="0" smtClean="0">
                <a:solidFill>
                  <a:srgbClr val="C00000"/>
                </a:solidFill>
              </a:rPr>
              <a:t>Education</a:t>
            </a:r>
          </a:p>
          <a:p>
            <a:pPr eaLnBrk="1" fontAlgn="auto" hangingPunct="1">
              <a:buFont typeface="Wingdings 2"/>
              <a:buNone/>
              <a:defRPr/>
            </a:pPr>
            <a:endParaRPr lang="en-US" sz="5600" b="1" dirty="0" smtClean="0">
              <a:solidFill>
                <a:srgbClr val="C00000"/>
              </a:solidFill>
            </a:endParaRPr>
          </a:p>
          <a:p>
            <a:pPr eaLnBrk="1" fontAlgn="auto" hangingPunct="1">
              <a:buFont typeface="Wingdings 2"/>
              <a:buNone/>
              <a:defRPr/>
            </a:pPr>
            <a:r>
              <a:rPr lang="en-US" sz="5600" b="1" dirty="0" smtClean="0">
                <a:solidFill>
                  <a:srgbClr val="C00000"/>
                </a:solidFill>
              </a:rPr>
              <a:t>Resources</a:t>
            </a:r>
          </a:p>
          <a:p>
            <a:pPr eaLnBrk="1" fontAlgn="auto" hangingPunct="1">
              <a:buFont typeface="Wingdings 2"/>
              <a:buNone/>
              <a:defRPr/>
            </a:pPr>
            <a:endParaRPr lang="en-US" b="1" dirty="0" smtClean="0">
              <a:solidFill>
                <a:srgbClr val="C00000"/>
              </a:solidFill>
            </a:endParaRPr>
          </a:p>
          <a:p>
            <a:pPr eaLnBrk="1" fontAlgn="auto" hangingPunct="1">
              <a:buFont typeface="Wingdings 2"/>
              <a:buNone/>
              <a:defRPr/>
            </a:pPr>
            <a:endParaRPr lang="en-US" dirty="0">
              <a:solidFill>
                <a:srgbClr val="C00000"/>
              </a:solidFill>
            </a:endParaRPr>
          </a:p>
        </p:txBody>
      </p:sp>
      <p:pic>
        <p:nvPicPr>
          <p:cNvPr id="18" name="Picture 2"/>
          <p:cNvPicPr>
            <a:picLocks noGrp="1" noChangeAspect="1" noChangeArrowheads="1"/>
          </p:cNvPicPr>
          <p:nvPr>
            <p:ph sz="quarter" idx="1"/>
          </p:nvPr>
        </p:nvPicPr>
        <p:blipFill>
          <a:blip r:embed="rId2" cstate="print"/>
          <a:srcRect l="1250" t="20313" r="2500" b="5469"/>
          <a:stretch>
            <a:fillRect/>
          </a:stretch>
        </p:blipFill>
        <p:spPr bwMode="auto">
          <a:xfrm>
            <a:off x="3575050" y="457200"/>
            <a:ext cx="5111750" cy="5105400"/>
          </a:xfrm>
          <a:prstGeom prst="rect">
            <a:avLst/>
          </a:prstGeom>
          <a:noFill/>
          <a:ln w="9525">
            <a:noFill/>
            <a:miter lim="800000"/>
            <a:headEnd/>
            <a:tailEnd/>
          </a:ln>
        </p:spPr>
      </p:pic>
      <p:sp>
        <p:nvSpPr>
          <p:cNvPr id="8" name="5-Point Star 7"/>
          <p:cNvSpPr/>
          <p:nvPr/>
        </p:nvSpPr>
        <p:spPr>
          <a:xfrm>
            <a:off x="2286000" y="1752600"/>
            <a:ext cx="457200" cy="381000"/>
          </a:xfrm>
          <a:prstGeom prst="star5">
            <a:avLst>
              <a:gd name="adj" fmla="val 19098"/>
              <a:gd name="hf" fmla="val 105146"/>
              <a:gd name="vf" fmla="val 11055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FF0000"/>
                </a:solidFill>
              </a:rPr>
              <a:t>1</a:t>
            </a:r>
          </a:p>
        </p:txBody>
      </p:sp>
      <p:sp>
        <p:nvSpPr>
          <p:cNvPr id="9" name="5-Point Star 8"/>
          <p:cNvSpPr/>
          <p:nvPr/>
        </p:nvSpPr>
        <p:spPr>
          <a:xfrm>
            <a:off x="2133600" y="5715000"/>
            <a:ext cx="457200" cy="381000"/>
          </a:xfrm>
          <a:prstGeom prst="star5">
            <a:avLst>
              <a:gd name="adj" fmla="val 19098"/>
              <a:gd name="hf" fmla="val 105146"/>
              <a:gd name="vf" fmla="val 11055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rgbClr val="FF0000"/>
                </a:solidFill>
              </a:rPr>
              <a:t>5</a:t>
            </a:r>
          </a:p>
        </p:txBody>
      </p:sp>
      <p:sp>
        <p:nvSpPr>
          <p:cNvPr id="10" name="5-Point Star 9"/>
          <p:cNvSpPr/>
          <p:nvPr/>
        </p:nvSpPr>
        <p:spPr>
          <a:xfrm>
            <a:off x="2286000" y="2667000"/>
            <a:ext cx="457200" cy="457200"/>
          </a:xfrm>
          <a:prstGeom prst="star5">
            <a:avLst>
              <a:gd name="adj" fmla="val 19098"/>
              <a:gd name="hf" fmla="val 105146"/>
              <a:gd name="vf" fmla="val 11055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rgbClr val="FF0000"/>
                </a:solidFill>
              </a:rPr>
              <a:t>2</a:t>
            </a:r>
          </a:p>
        </p:txBody>
      </p:sp>
      <p:sp>
        <p:nvSpPr>
          <p:cNvPr id="11" name="5-Point Star 10"/>
          <p:cNvSpPr/>
          <p:nvPr/>
        </p:nvSpPr>
        <p:spPr>
          <a:xfrm>
            <a:off x="3124200" y="3200400"/>
            <a:ext cx="381000" cy="381000"/>
          </a:xfrm>
          <a:prstGeom prst="star5">
            <a:avLst>
              <a:gd name="adj" fmla="val 19098"/>
              <a:gd name="hf" fmla="val 105146"/>
              <a:gd name="vf" fmla="val 11055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rgbClr val="FF0000"/>
                </a:solidFill>
              </a:rPr>
              <a:t>3</a:t>
            </a:r>
          </a:p>
        </p:txBody>
      </p:sp>
      <p:sp>
        <p:nvSpPr>
          <p:cNvPr id="12" name="5-Point Star 11"/>
          <p:cNvSpPr/>
          <p:nvPr/>
        </p:nvSpPr>
        <p:spPr>
          <a:xfrm>
            <a:off x="3124200" y="4495800"/>
            <a:ext cx="381000" cy="381000"/>
          </a:xfrm>
          <a:prstGeom prst="star5">
            <a:avLst>
              <a:gd name="adj" fmla="val 19098"/>
              <a:gd name="hf" fmla="val 105146"/>
              <a:gd name="vf" fmla="val 11055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rgbClr val="FF0000"/>
                </a:solidFill>
              </a:rPr>
              <a:t>4</a:t>
            </a:r>
          </a:p>
        </p:txBody>
      </p:sp>
      <p:sp>
        <p:nvSpPr>
          <p:cNvPr id="14" name="5-Point Star 13"/>
          <p:cNvSpPr/>
          <p:nvPr/>
        </p:nvSpPr>
        <p:spPr>
          <a:xfrm>
            <a:off x="2286000" y="3657600"/>
            <a:ext cx="457200" cy="457200"/>
          </a:xfrm>
          <a:prstGeom prst="star5">
            <a:avLst>
              <a:gd name="adj" fmla="val 19098"/>
              <a:gd name="hf" fmla="val 105146"/>
              <a:gd name="vf" fmla="val 11055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rgbClr val="FF0000"/>
                </a:solidFill>
              </a:rPr>
              <a:t>3</a:t>
            </a:r>
          </a:p>
        </p:txBody>
      </p:sp>
      <p:sp>
        <p:nvSpPr>
          <p:cNvPr id="15" name="5-Point Star 14"/>
          <p:cNvSpPr/>
          <p:nvPr/>
        </p:nvSpPr>
        <p:spPr>
          <a:xfrm>
            <a:off x="2286000" y="4648200"/>
            <a:ext cx="457200" cy="381000"/>
          </a:xfrm>
          <a:prstGeom prst="star5">
            <a:avLst>
              <a:gd name="adj" fmla="val 19098"/>
              <a:gd name="hf" fmla="val 105146"/>
              <a:gd name="vf" fmla="val 11055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rgbClr val="FF0000"/>
                </a:solidFill>
              </a:rPr>
              <a:t>4</a:t>
            </a:r>
          </a:p>
        </p:txBody>
      </p:sp>
      <p:sp>
        <p:nvSpPr>
          <p:cNvPr id="16" name="5-Point Star 15"/>
          <p:cNvSpPr/>
          <p:nvPr/>
        </p:nvSpPr>
        <p:spPr>
          <a:xfrm>
            <a:off x="3124200" y="1981200"/>
            <a:ext cx="381000" cy="381000"/>
          </a:xfrm>
          <a:prstGeom prst="star5">
            <a:avLst>
              <a:gd name="adj" fmla="val 19098"/>
              <a:gd name="hf" fmla="val 105146"/>
              <a:gd name="vf" fmla="val 11055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rgbClr val="FF0000"/>
                </a:solidFill>
              </a:rPr>
              <a:t>2</a:t>
            </a:r>
          </a:p>
        </p:txBody>
      </p:sp>
      <p:sp>
        <p:nvSpPr>
          <p:cNvPr id="7" name="5-Point Star 6"/>
          <p:cNvSpPr/>
          <p:nvPr/>
        </p:nvSpPr>
        <p:spPr>
          <a:xfrm>
            <a:off x="8229600" y="1524000"/>
            <a:ext cx="457200" cy="457200"/>
          </a:xfrm>
          <a:prstGeom prst="star5">
            <a:avLst>
              <a:gd name="adj" fmla="val 19098"/>
              <a:gd name="hf" fmla="val 105146"/>
              <a:gd name="vf" fmla="val 11055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rgbClr val="FF0000"/>
                </a:solidFill>
              </a:rPr>
              <a:t>1</a:t>
            </a:r>
          </a:p>
        </p:txBody>
      </p:sp>
      <p:sp>
        <p:nvSpPr>
          <p:cNvPr id="13" name="5-Point Star 12"/>
          <p:cNvSpPr/>
          <p:nvPr/>
        </p:nvSpPr>
        <p:spPr>
          <a:xfrm>
            <a:off x="8153400" y="2667000"/>
            <a:ext cx="381000" cy="381000"/>
          </a:xfrm>
          <a:prstGeom prst="star5">
            <a:avLst>
              <a:gd name="adj" fmla="val 19098"/>
              <a:gd name="hf" fmla="val 105146"/>
              <a:gd name="vf" fmla="val 11055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rgbClr val="FF0000"/>
                </a:solidFill>
              </a:rPr>
              <a:t>5</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cstate="print"/>
          <a:srcRect l="6875" t="21094" r="10000" b="28906"/>
          <a:stretch>
            <a:fillRect/>
          </a:stretch>
        </p:blipFill>
        <p:spPr bwMode="auto">
          <a:xfrm>
            <a:off x="0" y="533400"/>
            <a:ext cx="9144000"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cstate="print"/>
          <a:srcRect l="10677" t="21543" r="12500" b="9697"/>
          <a:stretch>
            <a:fillRect/>
          </a:stretch>
        </p:blipFill>
        <p:spPr bwMode="auto">
          <a:xfrm>
            <a:off x="0" y="0"/>
            <a:ext cx="9144000" cy="66294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College and Career Ready</a:t>
            </a:r>
            <a:endParaRPr lang="en-US" dirty="0"/>
          </a:p>
        </p:txBody>
      </p:sp>
      <p:sp>
        <p:nvSpPr>
          <p:cNvPr id="3" name="Content Placeholder 2"/>
          <p:cNvSpPr>
            <a:spLocks noGrp="1"/>
          </p:cNvSpPr>
          <p:nvPr>
            <p:ph sz="quarter" idx="1"/>
          </p:nvPr>
        </p:nvSpPr>
        <p:spPr>
          <a:xfrm>
            <a:off x="457200" y="1600200"/>
            <a:ext cx="8458200" cy="4495800"/>
          </a:xfrm>
        </p:spPr>
        <p:txBody>
          <a:bodyPr>
            <a:normAutofit/>
          </a:bodyPr>
          <a:lstStyle/>
          <a:p>
            <a:pPr>
              <a:buNone/>
            </a:pPr>
            <a:r>
              <a:rPr lang="en-US" b="1" dirty="0" smtClean="0"/>
              <a:t>“an individual who is ready to succeed in entry-level, credit-bearing, academic college courses and in workforce training programs…”</a:t>
            </a:r>
          </a:p>
          <a:p>
            <a:pPr>
              <a:buNone/>
            </a:pPr>
            <a:endParaRPr lang="en-US" sz="1050" dirty="0" smtClean="0"/>
          </a:p>
          <a:p>
            <a:pPr>
              <a:buNone/>
            </a:pPr>
            <a:endParaRPr lang="en-US" sz="1050" dirty="0" smtClean="0"/>
          </a:p>
          <a:p>
            <a:pPr>
              <a:buNone/>
            </a:pPr>
            <a:r>
              <a:rPr lang="en-US" sz="2800" dirty="0" smtClean="0"/>
              <a:t>Core </a:t>
            </a:r>
            <a:r>
              <a:rPr lang="en-US" sz="2800" u="sng" dirty="0" smtClean="0"/>
              <a:t>academic skills </a:t>
            </a:r>
            <a:r>
              <a:rPr lang="en-US" sz="2800" dirty="0" smtClean="0"/>
              <a:t>and </a:t>
            </a:r>
            <a:r>
              <a:rPr lang="en-US" sz="2800" u="sng" dirty="0" smtClean="0"/>
              <a:t>ability to apply </a:t>
            </a:r>
            <a:r>
              <a:rPr lang="en-US" sz="2800" dirty="0" smtClean="0"/>
              <a:t>in concrete situations</a:t>
            </a:r>
          </a:p>
          <a:p>
            <a:pPr>
              <a:buNone/>
            </a:pPr>
            <a:r>
              <a:rPr lang="en-US" sz="2800" u="sng" dirty="0" smtClean="0"/>
              <a:t>Employability skills</a:t>
            </a:r>
            <a:r>
              <a:rPr lang="en-US" sz="2800" dirty="0" smtClean="0"/>
              <a:t> </a:t>
            </a:r>
            <a:r>
              <a:rPr lang="en-US" sz="2000" dirty="0" smtClean="0"/>
              <a:t>(i.e. critical thinking, responsibility, soft skills)</a:t>
            </a:r>
            <a:endParaRPr lang="en-US" sz="2800" dirty="0" smtClean="0"/>
          </a:p>
          <a:p>
            <a:pPr algn="r">
              <a:buNone/>
            </a:pPr>
            <a:endParaRPr lang="en-US" sz="2000" dirty="0" smtClean="0"/>
          </a:p>
          <a:p>
            <a:pPr algn="r">
              <a:buNone/>
            </a:pPr>
            <a:r>
              <a:rPr lang="en-US" sz="2000" dirty="0" smtClean="0"/>
              <a:t>National Governors Association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print"/>
          <a:srcRect l="10625" t="21875" r="12500" b="4688"/>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l="11563" t="24740" r="11875" b="13281"/>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l="11875" t="25000" r="26250" b="12500"/>
          <a:stretch>
            <a:fillRect/>
          </a:stretch>
        </p:blipFill>
        <p:spPr bwMode="auto">
          <a:xfrm>
            <a:off x="0" y="-1"/>
            <a:ext cx="9144000" cy="6834909"/>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l="10625" t="21875" r="12500" b="18750"/>
          <a:stretch>
            <a:fillRect/>
          </a:stretch>
        </p:blipFill>
        <p:spPr bwMode="auto">
          <a:xfrm>
            <a:off x="0" y="0"/>
            <a:ext cx="9125952" cy="67056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srcRect l="10625" t="21875" r="12500" b="17188"/>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5048" cy="990600"/>
          </a:xfrm>
        </p:spPr>
        <p:txBody>
          <a:bodyPr/>
          <a:lstStyle/>
          <a:p>
            <a:r>
              <a:rPr lang="en-US" dirty="0" smtClean="0">
                <a:solidFill>
                  <a:srgbClr val="002060"/>
                </a:solidFill>
              </a:rPr>
              <a:t>College and Career Ready</a:t>
            </a:r>
            <a:endParaRPr lang="en-US" dirty="0">
              <a:solidFill>
                <a:srgbClr val="002060"/>
              </a:solidFill>
            </a:endParaRPr>
          </a:p>
        </p:txBody>
      </p:sp>
      <p:sp>
        <p:nvSpPr>
          <p:cNvPr id="3" name="Content Placeholder 2"/>
          <p:cNvSpPr>
            <a:spLocks noGrp="1"/>
          </p:cNvSpPr>
          <p:nvPr>
            <p:ph sz="quarter" idx="1"/>
          </p:nvPr>
        </p:nvSpPr>
        <p:spPr/>
        <p:txBody>
          <a:bodyPr/>
          <a:lstStyle/>
          <a:p>
            <a:pPr>
              <a:buNone/>
            </a:pPr>
            <a:r>
              <a:rPr lang="en-US" sz="2800" i="1" dirty="0" smtClean="0"/>
              <a:t>The degree to which </a:t>
            </a:r>
            <a:r>
              <a:rPr lang="en-US" sz="2800" b="1" i="1" dirty="0" smtClean="0"/>
              <a:t>academic </a:t>
            </a:r>
            <a:r>
              <a:rPr lang="en-US" sz="2800" i="1" dirty="0" smtClean="0"/>
              <a:t>(curriculum &amp; performance) and </a:t>
            </a:r>
            <a:r>
              <a:rPr lang="en-US" sz="2800" b="1" i="1" dirty="0" smtClean="0"/>
              <a:t>interpersona</a:t>
            </a:r>
            <a:r>
              <a:rPr lang="en-US" sz="2800" i="1" dirty="0" smtClean="0"/>
              <a:t>l (advising, counseling and support) experiences prepare a student to make informed decisions, transition successfully and meet the demands of college or the workforce</a:t>
            </a:r>
            <a:r>
              <a:rPr lang="en-US" sz="2800" dirty="0" smtClean="0"/>
              <a:t>. </a:t>
            </a:r>
          </a:p>
          <a:p>
            <a:pPr>
              <a:buNone/>
            </a:pPr>
            <a:endParaRPr lang="en-US" sz="2000" dirty="0" smtClean="0"/>
          </a:p>
          <a:p>
            <a:pPr>
              <a:buNone/>
            </a:pPr>
            <a:endParaRPr lang="en-US" sz="2000" dirty="0" smtClean="0"/>
          </a:p>
          <a:p>
            <a:pPr algn="r">
              <a:buNone/>
            </a:pPr>
            <a:r>
              <a:rPr lang="en-US" sz="1800" dirty="0" smtClean="0"/>
              <a:t>Conley, D., Cline, Z., Spence, D., and Venezia, A</a:t>
            </a:r>
            <a:r>
              <a:rPr lang="en-US" sz="2000" dirty="0" smtClean="0"/>
              <a:t>.</a:t>
            </a:r>
            <a:endParaRPr lang="en-US"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990600"/>
          </a:xfrm>
        </p:spPr>
        <p:txBody>
          <a:bodyPr/>
          <a:lstStyle/>
          <a:p>
            <a:r>
              <a:rPr lang="en-US" dirty="0" smtClean="0"/>
              <a:t>Guidance GLE’s</a:t>
            </a:r>
            <a:endParaRPr lang="en-US" dirty="0"/>
          </a:p>
        </p:txBody>
      </p:sp>
      <p:sp>
        <p:nvSpPr>
          <p:cNvPr id="3" name="Content Placeholder 2"/>
          <p:cNvSpPr>
            <a:spLocks noGrp="1"/>
          </p:cNvSpPr>
          <p:nvPr>
            <p:ph sz="quarter" idx="1"/>
          </p:nvPr>
        </p:nvSpPr>
        <p:spPr/>
        <p:txBody>
          <a:bodyPr/>
          <a:lstStyle/>
          <a:p>
            <a:pPr marL="320040" indent="-320040" fontAlgn="auto">
              <a:spcAft>
                <a:spcPts val="0"/>
              </a:spcAft>
              <a:buNone/>
              <a:defRPr/>
            </a:pPr>
            <a:endParaRPr lang="en-US" sz="2000" b="1" u="sng" dirty="0" smtClean="0">
              <a:solidFill>
                <a:srgbClr val="002060"/>
              </a:solidFill>
            </a:endParaRPr>
          </a:p>
          <a:p>
            <a:pPr marL="320040" indent="-320040" fontAlgn="auto">
              <a:spcAft>
                <a:spcPts val="0"/>
              </a:spcAft>
              <a:buNone/>
              <a:defRPr/>
            </a:pPr>
            <a:r>
              <a:rPr lang="en-US" sz="4000" b="1" u="sng" dirty="0" smtClean="0">
                <a:solidFill>
                  <a:schemeClr val="tx2"/>
                </a:solidFill>
              </a:rPr>
              <a:t>Personal/Social Development</a:t>
            </a:r>
          </a:p>
          <a:p>
            <a:pPr marL="320040" indent="-320040" fontAlgn="auto">
              <a:spcAft>
                <a:spcPts val="0"/>
              </a:spcAft>
              <a:buNone/>
              <a:defRPr/>
            </a:pPr>
            <a:r>
              <a:rPr lang="en-US" sz="3200" dirty="0" smtClean="0">
                <a:solidFill>
                  <a:srgbClr val="002060"/>
                </a:solidFill>
              </a:rPr>
              <a:t>Skills for:</a:t>
            </a:r>
            <a:endParaRPr lang="en-US" sz="4000" b="1" u="sng" dirty="0" smtClean="0">
              <a:solidFill>
                <a:srgbClr val="002060"/>
              </a:solidFill>
            </a:endParaRPr>
          </a:p>
          <a:p>
            <a:pPr marL="640080" lvl="1" indent="-274320" fontAlgn="auto">
              <a:spcAft>
                <a:spcPts val="0"/>
              </a:spcAft>
              <a:buFont typeface="Wingdings 2"/>
              <a:buChar char=""/>
              <a:defRPr/>
            </a:pPr>
            <a:r>
              <a:rPr lang="en-US" sz="3200" dirty="0" smtClean="0"/>
              <a:t>Understanding Self</a:t>
            </a:r>
          </a:p>
          <a:p>
            <a:pPr marL="640080" lvl="1" indent="-274320" fontAlgn="auto">
              <a:spcAft>
                <a:spcPts val="0"/>
              </a:spcAft>
              <a:buFont typeface="Wingdings 2"/>
              <a:buChar char=""/>
              <a:defRPr/>
            </a:pPr>
            <a:r>
              <a:rPr lang="en-US" sz="3200" dirty="0" smtClean="0"/>
              <a:t>Interacting With Others</a:t>
            </a:r>
          </a:p>
          <a:p>
            <a:pPr marL="640080" lvl="1" indent="-274320" fontAlgn="auto">
              <a:spcAft>
                <a:spcPts val="0"/>
              </a:spcAft>
              <a:buFont typeface="Wingdings 2"/>
              <a:buChar char=""/>
              <a:defRPr/>
            </a:pPr>
            <a:r>
              <a:rPr lang="en-US" sz="3200" dirty="0" smtClean="0"/>
              <a:t>Personal Safety &amp; Coping</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Guidance GLE’s</a:t>
            </a:r>
            <a:endParaRPr lang="en-US" dirty="0"/>
          </a:p>
        </p:txBody>
      </p:sp>
      <p:sp>
        <p:nvSpPr>
          <p:cNvPr id="3" name="Content Placeholder 2"/>
          <p:cNvSpPr>
            <a:spLocks noGrp="1"/>
          </p:cNvSpPr>
          <p:nvPr>
            <p:ph sz="quarter" idx="1"/>
          </p:nvPr>
        </p:nvSpPr>
        <p:spPr>
          <a:xfrm>
            <a:off x="304800" y="1600200"/>
            <a:ext cx="8461248" cy="4495800"/>
          </a:xfrm>
        </p:spPr>
        <p:txBody>
          <a:bodyPr/>
          <a:lstStyle/>
          <a:p>
            <a:pPr marL="320040" indent="-320040" fontAlgn="auto">
              <a:spcAft>
                <a:spcPts val="0"/>
              </a:spcAft>
              <a:buNone/>
              <a:defRPr/>
            </a:pPr>
            <a:endParaRPr lang="en-US" sz="2000" b="1" u="sng" dirty="0" smtClean="0">
              <a:solidFill>
                <a:srgbClr val="002060"/>
              </a:solidFill>
            </a:endParaRPr>
          </a:p>
          <a:p>
            <a:pPr marL="320040" indent="-320040" fontAlgn="auto">
              <a:spcAft>
                <a:spcPts val="0"/>
              </a:spcAft>
              <a:buNone/>
              <a:defRPr/>
            </a:pPr>
            <a:r>
              <a:rPr lang="en-US" sz="4000" b="1" u="sng" dirty="0" smtClean="0">
                <a:solidFill>
                  <a:schemeClr val="tx2"/>
                </a:solidFill>
              </a:rPr>
              <a:t>Academic Development</a:t>
            </a:r>
          </a:p>
          <a:p>
            <a:pPr marL="320040" indent="-320040" fontAlgn="auto">
              <a:spcAft>
                <a:spcPts val="0"/>
              </a:spcAft>
              <a:buNone/>
              <a:tabLst>
                <a:tab pos="2395538" algn="l"/>
                <a:tab pos="2454275" algn="l"/>
              </a:tabLst>
              <a:defRPr/>
            </a:pPr>
            <a:endParaRPr lang="en-US" sz="1000" b="1" u="sng" dirty="0" smtClean="0">
              <a:solidFill>
                <a:srgbClr val="002060"/>
              </a:solidFill>
            </a:endParaRPr>
          </a:p>
          <a:p>
            <a:pPr marL="320040" indent="-320040" fontAlgn="auto">
              <a:spcAft>
                <a:spcPts val="0"/>
              </a:spcAft>
              <a:buNone/>
              <a:defRPr/>
            </a:pPr>
            <a:r>
              <a:rPr lang="en-US" sz="3200" dirty="0" smtClean="0">
                <a:solidFill>
                  <a:srgbClr val="002060"/>
                </a:solidFill>
              </a:rPr>
              <a:t>Skills for:</a:t>
            </a:r>
          </a:p>
          <a:p>
            <a:pPr marL="640080" lvl="1" indent="-274320" fontAlgn="auto">
              <a:spcAft>
                <a:spcPts val="0"/>
              </a:spcAft>
              <a:buFont typeface="Wingdings 2"/>
              <a:buChar char=""/>
              <a:defRPr/>
            </a:pPr>
            <a:r>
              <a:rPr lang="en-US" sz="3200" dirty="0" smtClean="0"/>
              <a:t>Educational Achievement</a:t>
            </a:r>
          </a:p>
          <a:p>
            <a:pPr marL="640080" lvl="1" indent="-274320" fontAlgn="auto">
              <a:spcAft>
                <a:spcPts val="0"/>
              </a:spcAft>
              <a:buFont typeface="Wingdings 2"/>
              <a:buChar char=""/>
              <a:defRPr/>
            </a:pPr>
            <a:r>
              <a:rPr lang="en-US" sz="3200" dirty="0" smtClean="0"/>
              <a:t>Transitioning  </a:t>
            </a:r>
          </a:p>
          <a:p>
            <a:pPr marL="640080" lvl="1" indent="-274320" fontAlgn="auto">
              <a:spcAft>
                <a:spcPts val="0"/>
              </a:spcAft>
              <a:buFont typeface="Wingdings 2"/>
              <a:buChar char=""/>
              <a:defRPr/>
            </a:pPr>
            <a:r>
              <a:rPr lang="en-US" sz="3200" dirty="0" smtClean="0"/>
              <a:t>Personal Plans of Study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Guidance GLE’s</a:t>
            </a:r>
            <a:endParaRPr lang="en-US" dirty="0"/>
          </a:p>
        </p:txBody>
      </p:sp>
      <p:sp>
        <p:nvSpPr>
          <p:cNvPr id="3" name="Content Placeholder 2"/>
          <p:cNvSpPr>
            <a:spLocks noGrp="1"/>
          </p:cNvSpPr>
          <p:nvPr>
            <p:ph sz="quarter" idx="1"/>
          </p:nvPr>
        </p:nvSpPr>
        <p:spPr/>
        <p:txBody>
          <a:bodyPr/>
          <a:lstStyle/>
          <a:p>
            <a:pPr marL="320040" indent="-320040" fontAlgn="auto">
              <a:spcAft>
                <a:spcPts val="0"/>
              </a:spcAft>
              <a:buNone/>
              <a:defRPr/>
            </a:pPr>
            <a:endParaRPr lang="en-US" sz="2000" b="1" u="sng" dirty="0" smtClean="0">
              <a:solidFill>
                <a:srgbClr val="002060"/>
              </a:solidFill>
            </a:endParaRPr>
          </a:p>
          <a:p>
            <a:pPr marL="320040" indent="-320040" fontAlgn="auto">
              <a:spcAft>
                <a:spcPts val="0"/>
              </a:spcAft>
              <a:buNone/>
              <a:defRPr/>
            </a:pPr>
            <a:r>
              <a:rPr lang="en-US" sz="4000" b="1" u="sng" dirty="0" smtClean="0">
                <a:solidFill>
                  <a:schemeClr val="tx2"/>
                </a:solidFill>
              </a:rPr>
              <a:t>Career Development</a:t>
            </a:r>
          </a:p>
          <a:p>
            <a:pPr marL="320040" indent="-320040" fontAlgn="auto">
              <a:spcAft>
                <a:spcPts val="0"/>
              </a:spcAft>
              <a:buNone/>
              <a:defRPr/>
            </a:pPr>
            <a:r>
              <a:rPr lang="en-US" sz="3200" dirty="0" smtClean="0">
                <a:solidFill>
                  <a:srgbClr val="002060"/>
                </a:solidFill>
              </a:rPr>
              <a:t>Skills for</a:t>
            </a:r>
            <a:r>
              <a:rPr lang="en-US" sz="3600" dirty="0" smtClean="0">
                <a:solidFill>
                  <a:srgbClr val="002060"/>
                </a:solidFill>
              </a:rPr>
              <a:t>:</a:t>
            </a:r>
            <a:endParaRPr lang="en-US" sz="3200" dirty="0" smtClean="0">
              <a:solidFill>
                <a:srgbClr val="002060"/>
              </a:solidFill>
            </a:endParaRPr>
          </a:p>
          <a:p>
            <a:pPr marL="640080" lvl="1" indent="-274320" fontAlgn="auto">
              <a:spcAft>
                <a:spcPts val="0"/>
              </a:spcAft>
              <a:buFont typeface="Wingdings 2"/>
              <a:buChar char=""/>
              <a:defRPr/>
            </a:pPr>
            <a:r>
              <a:rPr lang="en-US" sz="3200" dirty="0" smtClean="0"/>
              <a:t>Career Exploration and Planning</a:t>
            </a:r>
          </a:p>
          <a:p>
            <a:pPr marL="640080" lvl="1" indent="-274320" fontAlgn="auto">
              <a:spcAft>
                <a:spcPts val="0"/>
              </a:spcAft>
              <a:buFont typeface="Wingdings 2"/>
              <a:buChar char=""/>
              <a:defRPr/>
            </a:pPr>
            <a:r>
              <a:rPr lang="en-US" sz="3200" dirty="0" smtClean="0"/>
              <a:t>Obtaining Information</a:t>
            </a:r>
          </a:p>
          <a:p>
            <a:pPr marL="640080" lvl="1" indent="-274320" fontAlgn="auto">
              <a:spcAft>
                <a:spcPts val="0"/>
              </a:spcAft>
              <a:buFont typeface="Wingdings 2"/>
              <a:buChar char=""/>
              <a:defRPr/>
            </a:pPr>
            <a:r>
              <a:rPr lang="en-US" sz="3200" dirty="0" smtClean="0"/>
              <a:t>Employment Readiness</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Missouri Connections</a:t>
            </a:r>
            <a:endParaRPr lang="en-US" dirty="0"/>
          </a:p>
        </p:txBody>
      </p:sp>
      <p:sp>
        <p:nvSpPr>
          <p:cNvPr id="3" name="Content Placeholder 2"/>
          <p:cNvSpPr>
            <a:spLocks noGrp="1"/>
          </p:cNvSpPr>
          <p:nvPr>
            <p:ph sz="quarter" idx="1"/>
          </p:nvPr>
        </p:nvSpPr>
        <p:spPr/>
        <p:txBody>
          <a:bodyPr/>
          <a:lstStyle/>
          <a:p>
            <a:pPr marL="514350" indent="-514350">
              <a:lnSpc>
                <a:spcPct val="200000"/>
              </a:lnSpc>
              <a:buClrTx/>
              <a:buSzPct val="85000"/>
              <a:buAutoNum type="arabicPeriod"/>
            </a:pPr>
            <a:r>
              <a:rPr lang="en-US" b="1" dirty="0" smtClean="0"/>
              <a:t>Learning - Options and Opportunities</a:t>
            </a:r>
          </a:p>
          <a:p>
            <a:pPr marL="514350" indent="-514350">
              <a:lnSpc>
                <a:spcPct val="200000"/>
              </a:lnSpc>
              <a:buClrTx/>
              <a:buSzPct val="85000"/>
              <a:buAutoNum type="arabicPeriod"/>
            </a:pPr>
            <a:r>
              <a:rPr lang="en-US" b="1" dirty="0" smtClean="0"/>
              <a:t>Understanding Self</a:t>
            </a:r>
          </a:p>
          <a:p>
            <a:pPr marL="514350" indent="-514350">
              <a:lnSpc>
                <a:spcPct val="200000"/>
              </a:lnSpc>
              <a:buClrTx/>
              <a:buSzPct val="85000"/>
              <a:buAutoNum type="arabicPeriod"/>
            </a:pPr>
            <a:r>
              <a:rPr lang="en-US" b="1" dirty="0" smtClean="0"/>
              <a:t>Planning and Preparation</a:t>
            </a:r>
          </a:p>
          <a:p>
            <a:pPr marL="514350" indent="-514350" algn="ctr">
              <a:lnSpc>
                <a:spcPct val="200000"/>
              </a:lnSpc>
              <a:buClrTx/>
              <a:buSzPct val="85000"/>
              <a:buNone/>
            </a:pPr>
            <a:r>
              <a:rPr lang="en-US" b="1" dirty="0" smtClean="0">
                <a:solidFill>
                  <a:schemeClr val="tx2"/>
                </a:solidFill>
                <a:latin typeface="Lucida Calligraphy" pitchFamily="66" charset="0"/>
              </a:rPr>
              <a:t>Personal Plans of Study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l="10625" t="21875" r="11875" b="5469"/>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l="10625" t="21875" r="11875" b="4688"/>
          <a:stretch>
            <a:fillRect/>
          </a:stretch>
        </p:blipFill>
        <p:spPr bwMode="auto">
          <a:xfrm>
            <a:off x="0" y="0"/>
            <a:ext cx="9144000" cy="69317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DESE PPT template_111010">
  <a:themeElements>
    <a:clrScheme name="DESE">
      <a:dk1>
        <a:sysClr val="windowText" lastClr="000000"/>
      </a:dk1>
      <a:lt1>
        <a:sysClr val="window" lastClr="FFFFFF"/>
      </a:lt1>
      <a:dk2>
        <a:srgbClr val="00829B"/>
      </a:dk2>
      <a:lt2>
        <a:srgbClr val="EEECE1"/>
      </a:lt2>
      <a:accent1>
        <a:srgbClr val="3D9833"/>
      </a:accent1>
      <a:accent2>
        <a:srgbClr val="843F0F"/>
      </a:accent2>
      <a:accent3>
        <a:srgbClr val="00337F"/>
      </a:accent3>
      <a:accent4>
        <a:srgbClr val="B59B0C"/>
      </a:accent4>
      <a:accent5>
        <a:srgbClr val="C13828"/>
      </a:accent5>
      <a:accent6>
        <a:srgbClr val="939905"/>
      </a:accent6>
      <a:hlink>
        <a:srgbClr val="4C280F"/>
      </a:hlink>
      <a:folHlink>
        <a:srgbClr val="BF7F3F"/>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SE">
    <a:dk1>
      <a:sysClr val="windowText" lastClr="000000"/>
    </a:dk1>
    <a:lt1>
      <a:sysClr val="window" lastClr="FFFFFF"/>
    </a:lt1>
    <a:dk2>
      <a:srgbClr val="00829B"/>
    </a:dk2>
    <a:lt2>
      <a:srgbClr val="EEECE1"/>
    </a:lt2>
    <a:accent1>
      <a:srgbClr val="3D9833"/>
    </a:accent1>
    <a:accent2>
      <a:srgbClr val="843F0F"/>
    </a:accent2>
    <a:accent3>
      <a:srgbClr val="00337F"/>
    </a:accent3>
    <a:accent4>
      <a:srgbClr val="B59B0C"/>
    </a:accent4>
    <a:accent5>
      <a:srgbClr val="C13828"/>
    </a:accent5>
    <a:accent6>
      <a:srgbClr val="939905"/>
    </a:accent6>
    <a:hlink>
      <a:srgbClr val="4C280F"/>
    </a:hlink>
    <a:folHlink>
      <a:srgbClr val="BF7F3F"/>
    </a:folHlink>
  </a:clrScheme>
</a:themeOverride>
</file>

<file path=docProps/app.xml><?xml version="1.0" encoding="utf-8"?>
<Properties xmlns="http://schemas.openxmlformats.org/officeDocument/2006/extended-properties" xmlns:vt="http://schemas.openxmlformats.org/officeDocument/2006/docPropsVTypes">
  <Template>Top 10 Things Admin Can Do - Dec 2010</Template>
  <TotalTime>261</TotalTime>
  <Words>1329</Words>
  <Application>Microsoft Office PowerPoint</Application>
  <PresentationFormat>On-screen Show (4:3)</PresentationFormat>
  <Paragraphs>139</Paragraphs>
  <Slides>24</Slides>
  <Notes>7</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DESE PPT template_111010</vt:lpstr>
      <vt:lpstr> Top 10 X 20</vt:lpstr>
      <vt:lpstr>College and Career Ready</vt:lpstr>
      <vt:lpstr>College and Career Ready</vt:lpstr>
      <vt:lpstr>Guidance GLE’s</vt:lpstr>
      <vt:lpstr>Guidance GLE’s</vt:lpstr>
      <vt:lpstr>Guidance GLE’s</vt:lpstr>
      <vt:lpstr>Missouri Connections</vt:lpstr>
      <vt:lpstr>PowerPoint Presentation</vt:lpstr>
      <vt:lpstr>PowerPoint Presentation</vt:lpstr>
      <vt:lpstr>PowerPoint Presentation</vt:lpstr>
      <vt:lpstr>PowerPoint Presentation</vt:lpstr>
      <vt:lpstr>PowerPoint Presentation</vt:lpstr>
      <vt:lpstr>PowerPoint Presentation</vt:lpstr>
      <vt:lpstr>Demonstration Site Log-In</vt:lpstr>
      <vt:lpstr>PowerPoint Presentation</vt:lpstr>
      <vt:lpstr>PowerPoint Presentation</vt:lpstr>
      <vt:lpstr>Home Page High School version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DESE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tschlimp1</dc:creator>
  <cp:lastModifiedBy>Linda Cantrell</cp:lastModifiedBy>
  <cp:revision>28</cp:revision>
  <dcterms:created xsi:type="dcterms:W3CDTF">2010-08-26T15:04:55Z</dcterms:created>
  <dcterms:modified xsi:type="dcterms:W3CDTF">2012-11-14T18:09:21Z</dcterms:modified>
</cp:coreProperties>
</file>