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5" r:id="rId3"/>
    <p:sldMasterId id="2147483712" r:id="rId4"/>
    <p:sldMasterId id="2147483714" r:id="rId5"/>
    <p:sldMasterId id="2147483732" r:id="rId6"/>
    <p:sldMasterId id="2147483734" r:id="rId7"/>
    <p:sldMasterId id="2147483736" r:id="rId8"/>
    <p:sldMasterId id="2147483738" r:id="rId9"/>
    <p:sldMasterId id="2147483742" r:id="rId10"/>
    <p:sldMasterId id="2147483744" r:id="rId11"/>
    <p:sldMasterId id="2147483748" r:id="rId12"/>
    <p:sldMasterId id="2147483756" r:id="rId13"/>
  </p:sldMasterIdLst>
  <p:notesMasterIdLst>
    <p:notesMasterId r:id="rId50"/>
  </p:notesMasterIdLst>
  <p:sldIdLst>
    <p:sldId id="256" r:id="rId14"/>
    <p:sldId id="289" r:id="rId15"/>
    <p:sldId id="306" r:id="rId16"/>
    <p:sldId id="480" r:id="rId17"/>
    <p:sldId id="261" r:id="rId18"/>
    <p:sldId id="455" r:id="rId19"/>
    <p:sldId id="456" r:id="rId20"/>
    <p:sldId id="457" r:id="rId21"/>
    <p:sldId id="458" r:id="rId22"/>
    <p:sldId id="484" r:id="rId23"/>
    <p:sldId id="459" r:id="rId24"/>
    <p:sldId id="407" r:id="rId25"/>
    <p:sldId id="408" r:id="rId26"/>
    <p:sldId id="409" r:id="rId27"/>
    <p:sldId id="486" r:id="rId28"/>
    <p:sldId id="462" r:id="rId29"/>
    <p:sldId id="463" r:id="rId30"/>
    <p:sldId id="483" r:id="rId31"/>
    <p:sldId id="465" r:id="rId32"/>
    <p:sldId id="477" r:id="rId33"/>
    <p:sldId id="466" r:id="rId34"/>
    <p:sldId id="418" r:id="rId35"/>
    <p:sldId id="419" r:id="rId36"/>
    <p:sldId id="411" r:id="rId37"/>
    <p:sldId id="412" r:id="rId38"/>
    <p:sldId id="467" r:id="rId39"/>
    <p:sldId id="460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82" r:id="rId49"/>
  </p:sldIdLst>
  <p:sldSz cx="9144000" cy="6858000" type="screen4x3"/>
  <p:notesSz cx="7010400" cy="9236075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5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AE85F-D73C-4206-8FF6-0959C862723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22CC-736F-432C-9C23-CBF1DDF19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362200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038600"/>
            <a:ext cx="5943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38400" y="228600"/>
            <a:ext cx="4724400" cy="19672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4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_we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6600" y="6019800"/>
            <a:ext cx="1645804" cy="6853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8" y="49213"/>
            <a:ext cx="8953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243013"/>
            <a:ext cx="83058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4216400" y="6494463"/>
            <a:ext cx="35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6278A1-ADCF-49F6-9047-C054F7D8E816}" type="slidenum">
              <a:rPr lang="en-US" sz="900">
                <a:solidFill>
                  <a:srgbClr val="000000"/>
                </a:solidFill>
                <a:latin typeface="Serifa Std 45 Light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" name="Picture 9" descr="cb_logo_inspiring_small_g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6343650"/>
            <a:ext cx="1758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Serifa Std 45 Light" pitchFamily="18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00099"/>
        </a:buClr>
        <a:buFont typeface="Wingdings 3" pitchFamily="18" charset="2"/>
        <a:buChar char="}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50000"/>
        </a:spcBef>
        <a:spcAft>
          <a:spcPct val="0"/>
        </a:spcAft>
        <a:buClr>
          <a:srgbClr val="000099"/>
        </a:buClr>
        <a:buFont typeface="Wingdings 3" pitchFamily="18" charset="2"/>
        <a:buChar char="î"/>
        <a:defRPr>
          <a:solidFill>
            <a:srgbClr val="000000"/>
          </a:solidFill>
          <a:latin typeface="+mn-lt"/>
        </a:defRPr>
      </a:lvl2pPr>
      <a:lvl3pPr marL="911225" indent="-228600" algn="l" rtl="0" eaLnBrk="0" fontAlgn="base" hangingPunct="0">
        <a:spcBef>
          <a:spcPct val="50000"/>
        </a:spcBef>
        <a:spcAft>
          <a:spcPct val="0"/>
        </a:spcAft>
        <a:buClr>
          <a:srgbClr val="000099"/>
        </a:buClr>
        <a:buFont typeface="Times"/>
        <a:buChar char="–"/>
        <a:defRPr sz="1600">
          <a:solidFill>
            <a:srgbClr val="000000"/>
          </a:solidFill>
          <a:latin typeface="+mn-lt"/>
        </a:defRPr>
      </a:lvl3pPr>
      <a:lvl4pPr marL="1254125" indent="-228600" algn="l" rtl="0" eaLnBrk="0" fontAlgn="base" hangingPunct="0">
        <a:spcBef>
          <a:spcPct val="50000"/>
        </a:spcBef>
        <a:spcAft>
          <a:spcPct val="0"/>
        </a:spcAft>
        <a:buClr>
          <a:srgbClr val="000099"/>
        </a:buClr>
        <a:buFont typeface="Times"/>
        <a:buChar char="•"/>
        <a:defRPr sz="1400">
          <a:solidFill>
            <a:srgbClr val="000000"/>
          </a:solidFill>
          <a:latin typeface="+mn-lt"/>
        </a:defRPr>
      </a:lvl4pPr>
      <a:lvl5pPr marL="1597025" indent="-228600" algn="l" rtl="0" eaLnBrk="0" fontAlgn="base" hangingPunct="0">
        <a:spcBef>
          <a:spcPct val="50000"/>
        </a:spcBef>
        <a:spcAft>
          <a:spcPct val="0"/>
        </a:spcAft>
        <a:buClr>
          <a:srgbClr val="000099"/>
        </a:buClr>
        <a:buSzPct val="120000"/>
        <a:buFont typeface="Times"/>
        <a:buChar char="◦"/>
        <a:defRPr sz="1200">
          <a:solidFill>
            <a:srgbClr val="000000"/>
          </a:solidFill>
          <a:latin typeface="+mn-lt"/>
        </a:defRPr>
      </a:lvl5pPr>
      <a:lvl6pPr marL="2054225" indent="-228600" algn="l" rtl="0" fontAlgn="base">
        <a:spcBef>
          <a:spcPct val="50000"/>
        </a:spcBef>
        <a:spcAft>
          <a:spcPct val="0"/>
        </a:spcAft>
        <a:buClr>
          <a:srgbClr val="000099"/>
        </a:buClr>
        <a:buSzPct val="120000"/>
        <a:buFont typeface="Times" pitchFamily="18" charset="0"/>
        <a:buChar char="◦"/>
        <a:defRPr sz="1200">
          <a:solidFill>
            <a:srgbClr val="000000"/>
          </a:solidFill>
          <a:latin typeface="+mn-lt"/>
        </a:defRPr>
      </a:lvl6pPr>
      <a:lvl7pPr marL="2511425" indent="-228600" algn="l" rtl="0" fontAlgn="base">
        <a:spcBef>
          <a:spcPct val="50000"/>
        </a:spcBef>
        <a:spcAft>
          <a:spcPct val="0"/>
        </a:spcAft>
        <a:buClr>
          <a:srgbClr val="000099"/>
        </a:buClr>
        <a:buSzPct val="120000"/>
        <a:buFont typeface="Times" pitchFamily="18" charset="0"/>
        <a:buChar char="◦"/>
        <a:defRPr sz="1200">
          <a:solidFill>
            <a:srgbClr val="000000"/>
          </a:solidFill>
          <a:latin typeface="+mn-lt"/>
        </a:defRPr>
      </a:lvl7pPr>
      <a:lvl8pPr marL="2968625" indent="-228600" algn="l" rtl="0" fontAlgn="base">
        <a:spcBef>
          <a:spcPct val="50000"/>
        </a:spcBef>
        <a:spcAft>
          <a:spcPct val="0"/>
        </a:spcAft>
        <a:buClr>
          <a:srgbClr val="000099"/>
        </a:buClr>
        <a:buSzPct val="120000"/>
        <a:buFont typeface="Times" pitchFamily="18" charset="0"/>
        <a:buChar char="◦"/>
        <a:defRPr sz="1200">
          <a:solidFill>
            <a:srgbClr val="000000"/>
          </a:solidFill>
          <a:latin typeface="+mn-lt"/>
        </a:defRPr>
      </a:lvl8pPr>
      <a:lvl9pPr marL="3425825" indent="-228600" algn="l" rtl="0" fontAlgn="base">
        <a:spcBef>
          <a:spcPct val="50000"/>
        </a:spcBef>
        <a:spcAft>
          <a:spcPct val="0"/>
        </a:spcAft>
        <a:buClr>
          <a:srgbClr val="000099"/>
        </a:buClr>
        <a:buSzPct val="120000"/>
        <a:buFont typeface="Times" pitchFamily="18" charset="0"/>
        <a:buChar char="◦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58F6-311B-41A8-8F55-9088CFE79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BCC-0CA5-4234-ACCC-00F9B0DE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orangeba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AboveBeyond-anima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.org/tools/52217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erforaiw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tinyurl.com/EL21-7Steps" TargetMode="Externa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8534400" cy="14700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Teachers Can Move</a:t>
            </a:r>
            <a:br>
              <a:rPr lang="en-US" sz="3200" b="1" dirty="0" smtClean="0"/>
            </a:br>
            <a:r>
              <a:rPr lang="en-US" sz="3200" b="1" dirty="0" smtClean="0"/>
              <a:t>21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Century Education Forward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8534400" cy="83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Ken Kay, CEO, EdLeader21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52019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© 2010 EdLeader21.  All rights reserved.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39624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Building Bridges Conference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Tan-Tar-A Resort, Ozarks, MO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November 12,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4008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white">
                    <a:lumMod val="75000"/>
                  </a:prstClr>
                </a:solidFill>
                <a:latin typeface="Georgia" pitchFamily="18" charset="0"/>
              </a:rPr>
              <a:t>© 2010 EdLeader21.  All rights reserved.</a:t>
            </a:r>
            <a:endParaRPr lang="en-US" sz="1100" dirty="0">
              <a:solidFill>
                <a:prstClr val="white">
                  <a:lumMod val="75000"/>
                </a:prstClr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914400"/>
            <a:ext cx="609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 smtClean="0">
                <a:solidFill>
                  <a:prstClr val="black"/>
                </a:solidFill>
                <a:latin typeface="Georgia" pitchFamily="18" charset="0"/>
              </a:rPr>
              <a:t>Communicate effectively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87948" y="2362200"/>
            <a:ext cx="5808252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230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latin typeface="Georgia" pitchFamily="18" charset="0"/>
                <a:hlinkClick r:id="rId3"/>
              </a:rPr>
              <a:t>http://</a:t>
            </a:r>
            <a:r>
              <a:rPr lang="en-US" b="1" i="1" dirty="0" smtClean="0">
                <a:solidFill>
                  <a:prstClr val="black"/>
                </a:solidFill>
                <a:latin typeface="Georgia" pitchFamily="18" charset="0"/>
                <a:hlinkClick r:id="rId3"/>
              </a:rPr>
              <a:t>tinyurl.com/AboveBeyond-animation</a:t>
            </a:r>
            <a:endParaRPr lang="en-US" b="1" i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/>
            <a:endParaRPr lang="en-US" i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9600" y="253425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600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Georgia" pitchFamily="18" charset="0"/>
                <a:ea typeface="Geneva"/>
                <a:cs typeface="Geneva"/>
              </a:rPr>
              <a:t>Step 2: Create a community consensus</a:t>
            </a:r>
          </a:p>
        </p:txBody>
      </p:sp>
    </p:spTree>
    <p:extLst>
      <p:ext uri="{BB962C8B-B14F-4D97-AF65-F5344CB8AC3E}">
        <p14:creationId xmlns:p14="http://schemas.microsoft.com/office/powerpoint/2010/main" val="1187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667000"/>
            <a:ext cx="6553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How does 21</a:t>
            </a:r>
            <a:r>
              <a:rPr lang="en-US" sz="3200" baseline="30000" dirty="0" smtClean="0">
                <a:latin typeface="Georgia" pitchFamily="18" charset="0"/>
              </a:rPr>
              <a:t>st</a:t>
            </a:r>
            <a:r>
              <a:rPr lang="en-US" sz="3200" dirty="0" smtClean="0">
                <a:latin typeface="Georgia" pitchFamily="18" charset="0"/>
              </a:rPr>
              <a:t> century education relate to the common core?</a:t>
            </a:r>
            <a:endParaRPr lang="en-US" sz="3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62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Georgia" pitchFamily="18" charset="0"/>
              </a:rPr>
              <a:t>New AP exams</a:t>
            </a:r>
            <a:endParaRPr lang="en-US" sz="44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look at this college-level biology question</a:t>
            </a:r>
            <a:endParaRPr lang="en-US" dirty="0"/>
          </a:p>
        </p:txBody>
      </p:sp>
      <p:sp>
        <p:nvSpPr>
          <p:cNvPr id="4" name="TPAnswers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2291" y="2061161"/>
            <a:ext cx="3468604" cy="2149892"/>
          </a:xfr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2400" dirty="0" err="1" smtClean="0"/>
              <a:t>Prothalli</a:t>
            </a:r>
            <a:endParaRPr lang="en-US" sz="2400" dirty="0" smtClean="0"/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2400" dirty="0" smtClean="0"/>
              <a:t>Fronds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2400" dirty="0" err="1" smtClean="0"/>
              <a:t>Stipes</a:t>
            </a:r>
            <a:endParaRPr lang="en-US" sz="2400" dirty="0" smtClean="0"/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2400" dirty="0" smtClean="0"/>
              <a:t>Roots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2400" dirty="0" smtClean="0"/>
              <a:t>Rhizomes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759" y="1109879"/>
            <a:ext cx="673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 creeping horizontal and subterranean stems of ferns are referred to as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8953500" cy="704850"/>
          </a:xfrm>
        </p:spPr>
        <p:txBody>
          <a:bodyPr/>
          <a:lstStyle/>
          <a:p>
            <a:r>
              <a:rPr lang="en-US" dirty="0" smtClean="0"/>
              <a:t>Now examine this college-level biology question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9734" y="3284538"/>
            <a:ext cx="8509572" cy="2827504"/>
          </a:xfr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1800" dirty="0" smtClean="0"/>
              <a:t>An increase in 0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concentration in the plasma will lead to a decrease in H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concentration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1800" dirty="0" smtClean="0"/>
              <a:t>An increase in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concentration in the plasma will lead to an increase in H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concentration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1800" dirty="0" smtClean="0"/>
              <a:t>A decrease in sweating will lead to an increase in HCO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concentration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AutoNum type="arabicPeriod"/>
            </a:pPr>
            <a:r>
              <a:rPr lang="en-US" sz="1800" dirty="0" smtClean="0"/>
              <a:t>A decrease in respiration will lead to an increase in plasma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concentration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41421" y="1600201"/>
            <a:ext cx="7796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 equation above shows a reversible reaction that occurs in blood. An Olympic marathoner training at high altitude in Colorado feels dizzy and begins hyperventilating while taking a run. Her blood pH is elevated, resulting in alkalosis. How will normal blood pH be restored?  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3998360" y="1143000"/>
            <a:ext cx="421240" cy="287676"/>
          </a:xfrm>
          <a:prstGeom prst="leftRightArrow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2752" y="1061591"/>
            <a:ext cx="36936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+ HCO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       H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0 + C0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427982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Georgia" pitchFamily="18" charset="0"/>
              </a:rPr>
              <a:t>How do we prepare teachers for “question #2” education?</a:t>
            </a:r>
            <a:endParaRPr lang="en-US" sz="32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27982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Georgia" pitchFamily="18" charset="0"/>
              </a:rPr>
              <a:t>What can you do?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Georgia" pitchFamily="18" charset="0"/>
            </a:endParaRPr>
          </a:p>
          <a:p>
            <a:pPr algn="ctr"/>
            <a:r>
              <a:rPr lang="en-US" sz="3200" i="1" dirty="0" smtClean="0">
                <a:solidFill>
                  <a:prstClr val="black"/>
                </a:solidFill>
                <a:latin typeface="Georgia" pitchFamily="18" charset="0"/>
              </a:rPr>
              <a:t>6 Ideas</a:t>
            </a:r>
            <a:endParaRPr lang="en-US" sz="3200" i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1. Bring the 4Cs alive in your classroom.</a:t>
            </a:r>
            <a:endParaRPr lang="en-US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248400" y="1958876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eorgia" pitchFamily="18" charset="0"/>
              </a:rPr>
              <a:t>Read this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eorgia" pitchFamily="18" charset="0"/>
              </a:rPr>
              <a:t>4Cs Guide for Educators.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62" y="304800"/>
            <a:ext cx="4416137" cy="5715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1508" y="6172200"/>
            <a:ext cx="4123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latin typeface="Georgia" pitchFamily="18" charset="0"/>
                <a:hlinkClick r:id="rId3"/>
              </a:rPr>
              <a:t>http://www.nea.org/tools/52217.htm</a:t>
            </a:r>
            <a:endParaRPr lang="en-US" b="1" i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2. Focus on critical thinking.</a:t>
            </a:r>
            <a:endParaRPr lang="en-US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1828800"/>
            <a:ext cx="617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Georgia" pitchFamily="18" charset="0"/>
              </a:rPr>
              <a:t>What is 21st century education? 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Georgia" pitchFamily="18" charset="0"/>
              </a:rPr>
              <a:t>How is it relevant to the common core?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Georgia" pitchFamily="18" charset="0"/>
              </a:rPr>
              <a:t> What can you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52019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© 2010 EdLeader21.  All rights reserved.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1828800"/>
            <a:ext cx="6477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Geneva"/>
                <a:cs typeface="Geneva"/>
              </a:rPr>
              <a:t>Focus on critical thinking</a:t>
            </a: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Geneva"/>
                <a:cs typeface="Geneva"/>
              </a:rPr>
              <a:t>Example:  Upper Arlington (OH)</a:t>
            </a: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Geneva"/>
                <a:cs typeface="Geneva"/>
              </a:rPr>
              <a:t>Example:  Center for Authentic Intellectual Work 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i="1" u="sng" dirty="0">
                <a:solidFill>
                  <a:prstClr val="black"/>
                </a:solidFill>
                <a:hlinkClick r:id="rId2"/>
              </a:rPr>
              <a:t>www.centerforaiw.com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  <a:latin typeface="Georgia" pitchFamily="18" charset="0"/>
              <a:ea typeface="Geneva"/>
              <a:cs typeface="Genev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4008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© 2010 EdLeader21.  All rights reserved.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3. Focus on creativity and collaboration.</a:t>
            </a:r>
            <a:endParaRPr lang="en-US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escription: AustinFinal.jpg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3978363" cy="386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1524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Austin’s Butterfly</a:t>
            </a:r>
            <a:endParaRPr lang="en-US" sz="3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1524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Austin’s Butterfly</a:t>
            </a:r>
            <a:endParaRPr lang="en-US" sz="3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2" descr="Description: Austin1.jpg    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624326" cy="35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Austin’s Butterfly</a:t>
            </a:r>
            <a:endParaRPr lang="en-US" sz="3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1" descr="Description: Tiger Swallowtail.tiff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31" y="1371600"/>
            <a:ext cx="1914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Description: Austin1.jpg    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1371600"/>
            <a:ext cx="1895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escription: Austin2.jpg    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43" y="1371600"/>
            <a:ext cx="1514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Description: Austin3.jpg    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31" y="3733800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Description: Austin4.jpg    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962400"/>
            <a:ext cx="2057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Description: Austin5.jpg    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3886200"/>
            <a:ext cx="19716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2693" y="289560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</a:rPr>
              <a:t>Assignment Photo</a:t>
            </a: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2206" y="2907268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</a:rPr>
              <a:t>Draft 1</a:t>
            </a: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139" y="290726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</a:rPr>
              <a:t>Draft 2</a:t>
            </a: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486400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</a:rPr>
              <a:t>Draft 3</a:t>
            </a: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6558" y="5486400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</a:rPr>
              <a:t>Draft 4</a:t>
            </a: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299" y="548640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</a:rPr>
              <a:t>Draft 5</a:t>
            </a: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escription: AustinFinal.jpg                                                00117A1FMacintosh HD                   C35E1EA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978363" cy="386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1524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Austin’s Butterfly</a:t>
            </a:r>
            <a:endParaRPr lang="en-US" sz="3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953000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Georgia" pitchFamily="18" charset="0"/>
              </a:rPr>
              <a:t>Final (Draft 6)</a:t>
            </a:r>
            <a:endParaRPr lang="en-US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498068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Georgia" pitchFamily="18" charset="0"/>
              </a:rPr>
              <a:t>www.youtube.com/watch?v=JFHf7jAfJlg</a:t>
            </a:r>
          </a:p>
        </p:txBody>
      </p:sp>
    </p:spTree>
    <p:extLst>
      <p:ext uri="{BB962C8B-B14F-4D97-AF65-F5344CB8AC3E}">
        <p14:creationId xmlns:p14="http://schemas.microsoft.com/office/powerpoint/2010/main" val="14078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eorgia" pitchFamily="18" charset="0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. Focus on PBL.</a:t>
            </a:r>
            <a:endParaRPr lang="en-US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1734" y="2057400"/>
            <a:ext cx="4455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Georgia" pitchFamily="18" charset="0"/>
              </a:rPr>
              <a:t>PBL</a:t>
            </a:r>
          </a:p>
          <a:p>
            <a:r>
              <a:rPr lang="en-US" sz="2800" b="1" i="1" dirty="0" smtClean="0">
                <a:latin typeface="Georgia" pitchFamily="18" charset="0"/>
              </a:rPr>
              <a:t>for elementary grades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9557" y="5257800"/>
            <a:ext cx="2093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i="1" dirty="0" smtClean="0">
                <a:latin typeface="Georgia" pitchFamily="18" charset="0"/>
              </a:rPr>
              <a:t>PBL</a:t>
            </a:r>
          </a:p>
          <a:p>
            <a:pPr algn="r"/>
            <a:r>
              <a:rPr lang="en-US" sz="2800" b="1" i="1" dirty="0" smtClean="0">
                <a:latin typeface="Georgia" pitchFamily="18" charset="0"/>
              </a:rPr>
              <a:t>starter kit</a:t>
            </a:r>
          </a:p>
        </p:txBody>
      </p:sp>
      <p:sp>
        <p:nvSpPr>
          <p:cNvPr id="5" name="AutoShape 2" descr="data:image/jpeg;base64,/9j/4AAQSkZJRgABAQAAAQABAAD/2wCEAAkGBhMSERQUEBQWFRUWGRsXGRcYFxwdHxwdHBsYGB4eHhwiIiceFxojHR0YIC8gJScqLCwsHR4xNTAqNSorLCkBCQoKDgwOGg8PGi4kHyQtLCw0LSouNDUsLi4vLC0sLCwsLSwvLDQvLSwtLCwsLDQsLCwsKSkpLCwsLzUpLCwsLP/AABEIAJ0AeQMBIgACEQEDEQH/xAAcAAABBAMBAAAAAAAAAAAAAAAGAAMEBQECBwj/xABFEAACAQIEBAIGBQsCBAcAAAABAhEDIQAEEjEFIkFRBhMHMmFxgZEUUqGy0RYjM0JTcnOxweHwFZIlYmPxJDRDgqKz0v/EABoBAAIDAQEAAAAAAAAAAAAAAAMEAAECBQb/xAA2EQABAwIDBAYJBAMAAAAAAAABAAIDESEEEjEVQWGRBRMUUaHhIjJxgYKisdHwBiNS4jNTYv/aAAwDAQACEQMRAD8AHxxmkCtWmToLECRG28zaDcDGc94py1QWLAqWF1jZdR+wYGsqdAen5hcMpWFUsmoHlImOkmFmbYrK9YeWurUjokIYIEjptMncN7YthjtUi5uzIdL813TIeCMy1FZ8shlBHOdiJHTe+Gsl6O83TaZpRsec/hjonDf0NL+Gn3Rh2rUiIEyYwLtknBb2bBx5rm+d9HOZdtSmkO/Ofww/X8BZl6elvKn987/LB39Mt6vUj5fj0xuczcCJltM/AH+2J2yXgps2DjzXPsh4BzaSCaUG/rnf5YZPo5zQqakNKJn1z8Rtjo65gmLC577Wntv7MYqZuCw0kwARHWemJ2yXgps2DjzXP8/6PczUAjypH/OdvljfLeAs0E0v5R6eudvlg8fNxMCYj7f5Ycp1pYiNuvy+WJ2yTgps2DW/Nc3yfo7zaNM0o2POfwxnO+jnMu2pTSHfnP4Y6IuaHLbeZ9kfzxhM5OnlImZ9kd/fbE7ZLwU2ZBSl+aA63gLMvT0t5U99Z3Hww3kPAGbSQTSg39c7/LB+uctOkje09lDf2nGyZqSBET3+I/pidsk4KbNgrW/Nc5b0c5oVNSGlvPrn49MWH5F5n/p/7z/+cHuFidsk4Kx0bCNKryjQp1T5lOjSUSASy7D9cAMLdBBEYZSoSq6nbURUudiNOymdIv1t8cWdZi1NqgWotMBV0lo1AXgxdbXgXMjpiJUz9EaAUBRlGtbyCoBD6R6tpEA3t2wJPL1Hwz9DS/hp90Y3zWuB5cTqEyJtN+o2F8a8O/Q0v3E+6MN8Uz9GigbMMqrMAtO592AgEmgWiQBUrBq1pblEdP8AcBIvzckmDF4GNqdWr+st9BNvrSYm/UabdzvirHinh/7al8j/ADjE2rn8qtLzi1PypA1i4kmBt7caLHDULAlYdHDmn8u9YhNYCkhtdpANtMXuN/7YcpNU8sFvXjYD7In+uKf8qeH/ALal8m/DFhk8zlqqlqTU3UblTMdb9sQscNQo2RjrAg+9SGepzQOg0++0/wBcZd3iwvC/Pr1xT/lPw/8AbUvt/DFwmXpkAhVIIkGOhvii0t1Ctr2u9U1W6M0mdrRgGzHpHWG/O0kuygKru1iQDNgD8MG/0RPqj5YAcx6H0as7LXZKTGQmgFhNyNRMRO1pxg1pZPYQwh372ig57x1U0grVqANsQFXaB2JjB74W4o2YylGs+7rJ9sEifjE4qsp6N8moGsPVj67mP9ogYIMpw2lSVVpU1RV9UAbYy3NvTGMnw72BkLdDrSik4WFhY2uYvL9fhAtpdKZBYGGfmJUEadRALDbewN+2KivLsdYFMtIJLG5C9z+tG5PKRh4cZgkli61FC6ZVjMAMSCDE3sBeRG2GcyAYUEpq+uBBGgxJnddh7+m2DrC9X8N/Q0v4afdGGuNrOXrT+zf7pw5wz9DS/hp90Y04z/5et/Df7pwJuoVu9Uob9G1ANk2DKGBqNIImeVcQPBqac9m0o3oAN7VsYX4+sPcMY8DeHlr5Vi9SsBrIKpUKqbLuB1wacP4TSy9MpQQItyY3JjcncnDcrw1zx3rnwRueyN2gHNBPo94jRpJmPOqU0ll9dgJEHod8SvCmQ1Z6tmMuujKnUFtAeY2HbUGPsnDPo44dTqJmPMpo8OoGpQYse+2GxTGX4slPJHlbT5lNTKiQdQjoAIPsPvwV9C94GtPcgx1EcbnaV3a1qfBO5SmP9cqCBEG0CP0adMHowCZMf8dq+4//AFpgp4zxxcuaKspZqrimqiJv1v0FsLzAuLQP4hNYZwa15P8AJ31VlhYzjGFU8lhYWFiKJYWFhYii8uZBOWv5aqkA6ajQVFxzFz67HpFgDtfEXPCmcsiyrPzaSCxiR6qgbCbAHtPXEjLuyclXT5SsXJIK6iQY0/qkCz274ifRnl406izG8FQQpEMSLyDbpzDscGWF6o4b+hpfuJ90Yj8bydKpTC1wzLqACqxBLGwFiJ672xI4cPzNL9xPujGOILKgGn5ikgMBuBc6htJBjYz1wIGhqFogEUKoMrwrK5dtaUK6mlqc8xIGkCT62lpBt7j2xZcUzFKpQqeelUIukkCQzTcadJlvcD3xmpQqfR6yw7ag4pqxBaCoADGe87mQInDlam9SpSEMiKuokqpBaNIUiegLGfaMaLiTUlZDGtFALKpreEsnSCladQh2VR5dVr6tp5hY98SMlSy2XFQUaDqQG8yF5gAATLE9QQRBvvhxMtUFGnTKVD5dVYYQCUUkht7WgR7MOjLOlKvT0s5IYq9iX1LADEn112naAPdizI46lZbExtw0clTDw7kgQfIrhmKgHzGk61JHNq7Aze2JGX4HladWm4o1vMDlV1OTDBS03aIIkg4tM7SZqdAaHOl0ZgLEBVIPXvGxwycsx8sBKyqtVjOsaoKMJJkkDU0AXsMX1rzvPNUIYxo0claZXNLUWVmxKkEQQQYII74jPxdQHJR+RxTgASzGDCib2IPTr2xnhdFkU03Hqkw/1wTOo9dZ/WnriEuScVKtZEbWKhIViIdCqKQt4VuWQbdjY4GiqdV4mFZlKOSqq1gDOo6QBfeZ+WMUOKBm0+XUHOaZJAgMF1XgmBHXvbCoBjXdijKDTQAkDcFiRvvcYXDVYGtqVl1VWYTFwQo6H2Yiim4WFhYpWvKuXzFUvQmCCrhW+sBtK2B0myyAD7RjCAFvWYHSBCpqGnmup6EGbAb2GNFLArqZpdCW8wlZiVgnfTEG1rDYHG/03ROpWgDo1gdDEqq3WNU6u2DLC9R8N/Q0v4afdGHMw7AcokyLYa4YfzNL+Gn3Rh3MUtQgErcGR/nXAlopl824iKTGbnaRvb37YT5pwbUyRA6iZP8AQYQy1SCDUJkQOUCJ64yuVcf+oYmYjpa074uyzda/S3gnymkECO/c/AYS5x+tJuvbbp8cI5RwDpqG97jufmB7PZjYZd+tQm0bR2vH+b4uyl1hs01iKZII26g9u2MDNtBJpPvYW6/5/LGHybkg+abC9t4kz9uMJkXDAmqTB7dzJ6/9sSyl1sM052pkbDm9szt0FsYXPMVkU2BtE9bx+ON2yrkEGobmdojf+3yw3SylSTqqWEge0Ebn2ziWUupVGoSJKlfYYxviGMnU6VTtHqz/AIcSKFMqOZtRkmcZNFYJTmFhYWKWl5U1VEphRzBSSUA1SH5fW6wLQP64S5xhpFcEcjqxhl1LI2i+oGJttPvxIqZUhDWqLpkEBCGJuLMhNgzXPv8AbGIWVd6hXzFIUnTJYyNRIBZt7G0He04OsIgHj/iC0F/8TWphAEJLAFzeNIKXGnTuRjNHxtxJlGjP1WO8CBv01FYkX2n7cDuYoU18xNWpWDMrMYBKyIBBuFG3c+y+JeQgi5UcpFOsQFMkxGk8pfvFgDuJvVFa7L4U49Xq5Si71XLMpJLETZiLwIm2LU8Sq/tG+eB3wWgHD8sFMgJv/wC4z774mcWzbU6NWoi6mRGZVAmSBYR1vjmuJzEcU0AKK1PFam3mNPvwFeLvSTmsvmFoZZpYBWYvcEtMKBa1pJ+GBbhnCsxWBzjVG1STJnUdPraRvAMwAIxbcczuUq+RWu9dRzaeqKSJYTym7EQCd8HY2j6etT6qi0lt7V+iKfDnFeKMQM0wOudJQwQd9JG20wQcEvDcxWqVArO4i7Drb8dsUnC+M0AiOS2iToMzMXsOp326YuuE+Jkr1WUpp5eUk3MG4Mew4UzZhmcacFqXBEHMytBqiE1CO9/dgT8R1M1TzA8qpUKVLoqmYI3G23X44JXq6RbFXxPxF9H0fm5BJG8QAOntwxhekQyX0gCErPgn4luRhIPeE/wfh2YgNmKz/uAifiYwL8Z8RV8xm6lDLZo5cUnNMaFUl2VQWksDYSBAjBjkPEVGqpKNcCShs0C5t+t8Mcq8PceRg1ZmENXq1V1gAsHZosLkxAPtBGGcXOXszt8EbB4QRO6t9fi1Rh4a4zmXFRMw8vTYDULage4Fp92Lr6W/1j88CVLxdQpNoIqGozKGCpYatiTYHeTExgq04WBcWhxtVEcGhxaNy8/Z6m7vNRgaAkDVIBEAiSBYCwG57XvivzedepmWZCoaFZBoMNYAiTE2HrGxi2LKnXFOqJLsphg4NlDyNKhvWBA02sIxErp+cpFF8zlR4AMJub6tl3AUmBGHkms0aBh6lWlYLCQBIZiQRpHrA8x9k9Yxocyaek1KhqMhkqADZgRAbYoVkGBY4bzOSfS7VGcuJYQ5JhgYsLHmBkgwMSsrRqKKq0XDWCKSjTAGoAMByASBB3J+OLUXVvAzf8Oy37n2am/pjbIeLcpXzAy6szFtXMoIUaRJhv1vh2xQ5jiBo8EQoYLIKYOnTGtyp5ehA1YAeBGp9JoClZ/MTSR0vf4BdVu2FGwh+ZzuKP1haWtC7euYbL0jNIOlJHcoILEAEkKOs9Y744Zm+JVDmWrR5dTzDUgD1G1TEHoPVgjYYNfF/iZ8vxCnodh5FPS0GJFX84V7QBo+eAHMVdZLnckk/Ekz8zgmDjysB7wpjJMzqDcUVeJ/FJr5ektKklEAq7aJ9fS68v1UGokAd8EPgXP1Xp06iKXqoSPfEi8dxvgEyeXatSWnTBZ2YIqjcsWsBjtPhPw1/peWCV6ges7F9CbCekm7Ad4HswTExNyAC1FrDYhzHkm9QiVXaF1kBiBIm02kAkXvgL8Q5mo1ZtYZVB5FNrbSOhnfBHT4sOqsx7krO/8ATbFX4t8QrTydZ2p6iFIWSPWblX7SMJyNZJQN1R8NL1Di5wqua8Y8TsWanRbSASuobkjeD0HSd98VPDeJVqSNRSqwpMdWmFInuJBKH2qROKig91G/t/z54ssrRZ2IQScdFkbI20C5808kz8xPs4exTKVQhg2piwOqSbzvM98EX5bZv9qfkMD1fIVqdMvUpuo2ki3zEgfHDX0rBRlcNxQTmad4VVxF6lEnnAqljJDhhDQYKmykn2C2+GvpqqlRWuWYLJBVWAEEkbyD06Yy4ZaNRSFYtBMMDpQNstvWDG57fHD9QAsYL1WEALpDQgh4LC86iQWAvBwBGWppvpVKYqVBZGIllM6XGkm2oR2AjfGauXq1D5ekKWJcQQC0EggKD2EfDc4sRllEhRAnYSNtuu/24eSikhatIMtuWNJgWEEXEfLvhfrwu5sWalcw8fstcxxirWy1LLMVApgFQ3rMwB3aYm5t7sX3oz8OaswazjlTkWfrmzf7V/nim4lwelQrUBo82jWUukMaZIYFQSRJDI+67EjsRgr/AChXhnCxSENmq0xI9QkAMx93QdTGMzOzR5GWLvwrniLqZSXGuX8C594q4n5+czFUbNUbT+6IRf8A4qMVtJ7EdxvjLINvh9n88bZ3NeY7MQizFkAAkAA27mJPtJw+0UAAXNJqSUS+j7igy1SrV0M1RabGlAmGjngfWK21dBq74tvBPiKrmM1Xes2p6sNPuEAD2AQB/fETwLkKlOk/EIVqGWNVaihoYhqUEKIj9dTM9Dgb8PcSfL1g1PSTZYYmPq7jpgEseYOpqmGyZcoXbvNAwK+krNxlUX69ZPksuf5Yrk8Y1mGoUkJXcS46xa3Na+KrxvxhqwpK4VdOswNU9FBIO1r2wrDA8PBKNJK0tNEL5X1vdOJlbNMukC1g3vBuDi+9GvBFr12d08wU9OlNwztJE91AE9u+HPFdFM4PpdA6mYhXUQI0jSIHSd/dhp07c+Qj37qoTMO8szDXu30S4TXNZkPmABiBUViYKEQUg72mO1sZ/J2h9ap/uGKTI8IrAgkaQL3I+XXD30DMdh88DsD6L6JgQyuaC6Mn3FRWyvlMwVhU5F1FCo0raQAptbmmb7HrhitTomPLdSqqdBJdSFLReCQpDEtfcT7MN5g61UqkM7ELaRymW5jG/Y2j440zWYKozsW550KQApFxOkWnVeDtbffBkoivhNJCSWbQoMFwfVUq0EH2sAJ/HF5w7KUmcqtQ1aaIajMx1aSGCwOo1qSNPUx1GDjhPo/yiqjhKuooNU1CQQQJBUiCD9XF/kuDUaSxRorTvPKNj9baNQ7kWwiIzvXo5ukmOHo18EO+GuG0VpUctmEVq9KiHOoXpmo7OBP6pAAnAdxbNUWrJUp5P6RSqGq+uFYyeXRLnlCMHkGwGmN8SvSA/wDplehWy+stW83zfNctrsN+oN9x7Mc74fx+oiLT1xTGvl0BgRUMsGBMPcCJ2jDEUbrkhcXFTNc6xN7371fBUBohchVDMH8tTTpjUdBQqSTMapqS11NhbEnMc1QNS4e4l6e9KiwZF9ZfWhDyVGBG5kGwGB7MeJK7tSZn8zyX8ymWprqBktLR617kbWGOiej3LrXyqPVfR5VR1UdGALwRAkfpHUmb/DG5XiNuZyXY3OaNQ3wXih+j5tGy1VqdWuXC00QLpSJpkTAMJzDYgNBxJ4b5ay65GoiHzKmpkpcorQyTfUdNwNuXSI64P34HlFXTTSmAJKrTpmzMpUsZ3MM1z3OKEeFz6prErpRbUkW1MyoEGRBJwo7GxUN0y3DPJUzP5w5dk05epURkBDUwu7QoWCRzA/OcUfEkXPOC2WrKdCoHcU4Qq3m2EzLwQRERgpqMANNXmWxGofVMz75viofgqtWNZa7estSAFMFEamATuwKs4IO8974CzFRC+h70Y4WQ03hP+EERPPcZc5cGqTp0KDAVQQNM6xOqDa7H24HaPEcrSgeRDAQ7BackjSJI2kwwPaZ74Z454pNFyoqIFUlllRI1KVMgXmCR22wH1eMISBqB6BUSPm7be/Bszn3GhXQw+FjjFZCCd1D7Vf0qsjDmK3K5kWOpI7D8cWPmjuMKubQrvtcHCyDcrWJCorEqQSaakKJI0kXEKYi5PQ4lJmgak1dX6oIIDKodSSt+Yljb2WxFbiGlQjKH9fUx9Yr6gUNcrA9+G8zxVjSR1AVgWQ2BBmGmCLHp88dheAT3EmhqYDM4Ko2lXdtM9BcHSRbuLCcb5h6jO7M9VIAK3K6QZEaQZjVAAEnviLkq5ArG9hDQYmZJ/dnSBbEShxRgAtzuLnaRAItII7ziUURrwv0fVczRpVvPpqtRQQCGJHfrE26YuMr6JVsamZMf8qKPtJONsplx9DQQOVegjYkbdJw/wd5DKel/ng3YpXiolp8I+65zulY43lhhqe/MfsrzIej/AIdTgml5p/6rl/s9UfLBAi0UUBaVFQLABQP5RjnTcla3Q/Yf++JXGKQgN1mMCd0VI+zpvlH3Vt6cY2pbF83kj6mVmbDG9Ggs9PmMAWQ56UMO64hcNeKkbgyPlhfYA/2eHmin9RG37ev/AF5LpnFc3l6K6qzqoiN5J9gAuTgUqVvpMtRy/l0wCfNqnSzW2RBe/do92KHi1PS4ItI/liXXGujJ3jV8cGZ0Ixgrmv7PNC2/JWmXx8kA8Q4i1WmVp0BSp6gdKoSxNzLORJPuthvhfBy5FRgTGw0npg84LWPMvTfEbMHy63L0IPz6YfdgQRlBoh4fpzqnCR0eYd1fJUOcQgcwYAdgZOIut/2Nf5DBrxenyBuoP88VGrAh0aKet4ea6Mn6rdm/xfN/V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SERQUEBQWFRUWGRsXGRcYFxwdHxwdHBsYGB4eHhwiIiceFxojHR0YIC8gJScqLCwsHR4xNTAqNSorLCkBCQoKDgwOGg8PGi4kHyQtLCw0LSouNDUsLi4vLC0sLCwsLSwvLDQvLSwtLCwsLDQsLCwsKSkpLCwsLzUpLCwsLP/AABEIAJ0AeQMBIgACEQEDEQH/xAAcAAABBAMBAAAAAAAAAAAAAAAGAAMEBQECBwj/xABFEAACAQIEBAIGBQsCBAcAAAABAhEDIQAEEjEFIkFRBhMHMmFxgZEUUqGy0RYjM0JTcnOxweHwFZIlYmPxJDRDgqKz0v/EABoBAAIDAQEAAAAAAAAAAAAAAAMEAAECBQb/xAA2EQABAwIDBAYJBAMAAAAAAAABAAIDESEEEjEVQWGRBRMUUaHhIjJxgYKisdHwBiNS4jNTYv/aAAwDAQACEQMRAD8AHxxmkCtWmToLECRG28zaDcDGc94py1QWLAqWF1jZdR+wYGsqdAen5hcMpWFUsmoHlImOkmFmbYrK9YeWurUjokIYIEjptMncN7YthjtUi5uzIdL813TIeCMy1FZ8shlBHOdiJHTe+Gsl6O83TaZpRsec/hjonDf0NL+Gn3Rh2rUiIEyYwLtknBb2bBx5rm+d9HOZdtSmkO/Ofww/X8BZl6elvKn987/LB39Mt6vUj5fj0xuczcCJltM/AH+2J2yXgps2DjzXPsh4BzaSCaUG/rnf5YZPo5zQqakNKJn1z8Rtjo65gmLC577Wntv7MYqZuCw0kwARHWemJ2yXgps2DjzXP8/6PczUAjypH/OdvljfLeAs0E0v5R6eudvlg8fNxMCYj7f5Ycp1pYiNuvy+WJ2yTgps2DW/Nc3yfo7zaNM0o2POfwxnO+jnMu2pTSHfnP4Y6IuaHLbeZ9kfzxhM5OnlImZ9kd/fbE7ZLwU2ZBSl+aA63gLMvT0t5U99Z3Hww3kPAGbSQTSg39c7/LB+uctOkje09lDf2nGyZqSBET3+I/pidsk4KbNgrW/Nc5b0c5oVNSGlvPrn49MWH5F5n/p/7z/+cHuFidsk4Kx0bCNKryjQp1T5lOjSUSASy7D9cAMLdBBEYZSoSq6nbURUudiNOymdIv1t8cWdZi1NqgWotMBV0lo1AXgxdbXgXMjpiJUz9EaAUBRlGtbyCoBD6R6tpEA3t2wJPL1Hwz9DS/hp90Y3zWuB5cTqEyJtN+o2F8a8O/Q0v3E+6MN8Uz9GigbMMqrMAtO592AgEmgWiQBUrBq1pblEdP8AcBIvzckmDF4GNqdWr+st9BNvrSYm/UabdzvirHinh/7al8j/ADjE2rn8qtLzi1PypA1i4kmBt7caLHDULAlYdHDmn8u9YhNYCkhtdpANtMXuN/7YcpNU8sFvXjYD7In+uKf8qeH/ALal8m/DFhk8zlqqlqTU3UblTMdb9sQscNQo2RjrAg+9SGepzQOg0++0/wBcZd3iwvC/Pr1xT/lPw/8AbUvt/DFwmXpkAhVIIkGOhvii0t1Ctr2u9U1W6M0mdrRgGzHpHWG/O0kuygKru1iQDNgD8MG/0RPqj5YAcx6H0as7LXZKTGQmgFhNyNRMRO1pxg1pZPYQwh372ig57x1U0grVqANsQFXaB2JjB74W4o2YylGs+7rJ9sEifjE4qsp6N8moGsPVj67mP9ogYIMpw2lSVVpU1RV9UAbYy3NvTGMnw72BkLdDrSik4WFhY2uYvL9fhAtpdKZBYGGfmJUEadRALDbewN+2KivLsdYFMtIJLG5C9z+tG5PKRh4cZgkli61FC6ZVjMAMSCDE3sBeRG2GcyAYUEpq+uBBGgxJnddh7+m2DrC9X8N/Q0v4afdGGuNrOXrT+zf7pw5wz9DS/hp90Y04z/5et/Df7pwJuoVu9Uob9G1ANk2DKGBqNIImeVcQPBqac9m0o3oAN7VsYX4+sPcMY8DeHlr5Vi9SsBrIKpUKqbLuB1wacP4TSy9MpQQItyY3JjcncnDcrw1zx3rnwRueyN2gHNBPo94jRpJmPOqU0ll9dgJEHod8SvCmQ1Z6tmMuujKnUFtAeY2HbUGPsnDPo44dTqJmPMpo8OoGpQYse+2GxTGX4slPJHlbT5lNTKiQdQjoAIPsPvwV9C94GtPcgx1EcbnaV3a1qfBO5SmP9cqCBEG0CP0adMHowCZMf8dq+4//AFpgp4zxxcuaKspZqrimqiJv1v0FsLzAuLQP4hNYZwa15P8AJ31VlhYzjGFU8lhYWFiKJYWFhYii8uZBOWv5aqkA6ajQVFxzFz67HpFgDtfEXPCmcsiyrPzaSCxiR6qgbCbAHtPXEjLuyclXT5SsXJIK6iQY0/qkCz274ifRnl406izG8FQQpEMSLyDbpzDscGWF6o4b+hpfuJ90Yj8bydKpTC1wzLqACqxBLGwFiJ672xI4cPzNL9xPujGOILKgGn5ikgMBuBc6htJBjYz1wIGhqFogEUKoMrwrK5dtaUK6mlqc8xIGkCT62lpBt7j2xZcUzFKpQqeelUIukkCQzTcadJlvcD3xmpQqfR6yw7ag4pqxBaCoADGe87mQInDlam9SpSEMiKuokqpBaNIUiegLGfaMaLiTUlZDGtFALKpreEsnSCladQh2VR5dVr6tp5hY98SMlSy2XFQUaDqQG8yF5gAATLE9QQRBvvhxMtUFGnTKVD5dVYYQCUUkht7WgR7MOjLOlKvT0s5IYq9iX1LADEn112naAPdizI46lZbExtw0clTDw7kgQfIrhmKgHzGk61JHNq7Aze2JGX4HladWm4o1vMDlV1OTDBS03aIIkg4tM7SZqdAaHOl0ZgLEBVIPXvGxwycsx8sBKyqtVjOsaoKMJJkkDU0AXsMX1rzvPNUIYxo0claZXNLUWVmxKkEQQQYII74jPxdQHJR+RxTgASzGDCib2IPTr2xnhdFkU03Hqkw/1wTOo9dZ/WnriEuScVKtZEbWKhIViIdCqKQt4VuWQbdjY4GiqdV4mFZlKOSqq1gDOo6QBfeZ+WMUOKBm0+XUHOaZJAgMF1XgmBHXvbCoBjXdijKDTQAkDcFiRvvcYXDVYGtqVl1VWYTFwQo6H2Yiim4WFhYpWvKuXzFUvQmCCrhW+sBtK2B0myyAD7RjCAFvWYHSBCpqGnmup6EGbAb2GNFLArqZpdCW8wlZiVgnfTEG1rDYHG/03ROpWgDo1gdDEqq3WNU6u2DLC9R8N/Q0v4afdGHMw7AcokyLYa4YfzNL+Gn3Rh3MUtQgErcGR/nXAlopl824iKTGbnaRvb37YT5pwbUyRA6iZP8AQYQy1SCDUJkQOUCJ64yuVcf+oYmYjpa074uyzda/S3gnymkECO/c/AYS5x+tJuvbbp8cI5RwDpqG97jufmB7PZjYZd+tQm0bR2vH+b4uyl1hs01iKZII26g9u2MDNtBJpPvYW6/5/LGHybkg+abC9t4kz9uMJkXDAmqTB7dzJ6/9sSyl1sM052pkbDm9szt0FsYXPMVkU2BtE9bx+ON2yrkEGobmdojf+3yw3SylSTqqWEge0Ebn2ziWUupVGoSJKlfYYxviGMnU6VTtHqz/AIcSKFMqOZtRkmcZNFYJTmFhYWKWl5U1VEphRzBSSUA1SH5fW6wLQP64S5xhpFcEcjqxhl1LI2i+oGJttPvxIqZUhDWqLpkEBCGJuLMhNgzXPv8AbGIWVd6hXzFIUnTJYyNRIBZt7G0He04OsIgHj/iC0F/8TWphAEJLAFzeNIKXGnTuRjNHxtxJlGjP1WO8CBv01FYkX2n7cDuYoU18xNWpWDMrMYBKyIBBuFG3c+y+JeQgi5UcpFOsQFMkxGk8pfvFgDuJvVFa7L4U49Xq5Si71XLMpJLETZiLwIm2LU8Sq/tG+eB3wWgHD8sFMgJv/wC4z774mcWzbU6NWoi6mRGZVAmSBYR1vjmuJzEcU0AKK1PFam3mNPvwFeLvSTmsvmFoZZpYBWYvcEtMKBa1pJ+GBbhnCsxWBzjVG1STJnUdPraRvAMwAIxbcczuUq+RWu9dRzaeqKSJYTym7EQCd8HY2j6etT6qi0lt7V+iKfDnFeKMQM0wOudJQwQd9JG20wQcEvDcxWqVArO4i7Drb8dsUnC+M0AiOS2iToMzMXsOp326YuuE+Jkr1WUpp5eUk3MG4Mew4UzZhmcacFqXBEHMytBqiE1CO9/dgT8R1M1TzA8qpUKVLoqmYI3G23X44JXq6RbFXxPxF9H0fm5BJG8QAOntwxhekQyX0gCErPgn4luRhIPeE/wfh2YgNmKz/uAifiYwL8Z8RV8xm6lDLZo5cUnNMaFUl2VQWksDYSBAjBjkPEVGqpKNcCShs0C5t+t8Mcq8PceRg1ZmENXq1V1gAsHZosLkxAPtBGGcXOXszt8EbB4QRO6t9fi1Rh4a4zmXFRMw8vTYDULage4Fp92Lr6W/1j88CVLxdQpNoIqGozKGCpYatiTYHeTExgq04WBcWhxtVEcGhxaNy8/Z6m7vNRgaAkDVIBEAiSBYCwG57XvivzedepmWZCoaFZBoMNYAiTE2HrGxi2LKnXFOqJLsphg4NlDyNKhvWBA02sIxErp+cpFF8zlR4AMJub6tl3AUmBGHkms0aBh6lWlYLCQBIZiQRpHrA8x9k9Yxocyaek1KhqMhkqADZgRAbYoVkGBY4bzOSfS7VGcuJYQ5JhgYsLHmBkgwMSsrRqKKq0XDWCKSjTAGoAMByASBB3J+OLUXVvAzf8Oy37n2am/pjbIeLcpXzAy6szFtXMoIUaRJhv1vh2xQ5jiBo8EQoYLIKYOnTGtyp5ehA1YAeBGp9JoClZ/MTSR0vf4BdVu2FGwh+ZzuKP1haWtC7euYbL0jNIOlJHcoILEAEkKOs9Y744Zm+JVDmWrR5dTzDUgD1G1TEHoPVgjYYNfF/iZ8vxCnodh5FPS0GJFX84V7QBo+eAHMVdZLnckk/Ekz8zgmDjysB7wpjJMzqDcUVeJ/FJr5ektKklEAq7aJ9fS68v1UGokAd8EPgXP1Xp06iKXqoSPfEi8dxvgEyeXatSWnTBZ2YIqjcsWsBjtPhPw1/peWCV6ges7F9CbCekm7Ad4HswTExNyAC1FrDYhzHkm9QiVXaF1kBiBIm02kAkXvgL8Q5mo1ZtYZVB5FNrbSOhnfBHT4sOqsx7krO/8ATbFX4t8QrTydZ2p6iFIWSPWblX7SMJyNZJQN1R8NL1Di5wqua8Y8TsWanRbSASuobkjeD0HSd98VPDeJVqSNRSqwpMdWmFInuJBKH2qROKig91G/t/z54ssrRZ2IQScdFkbI20C5808kz8xPs4exTKVQhg2piwOqSbzvM98EX5bZv9qfkMD1fIVqdMvUpuo2ki3zEgfHDX0rBRlcNxQTmad4VVxF6lEnnAqljJDhhDQYKmykn2C2+GvpqqlRWuWYLJBVWAEEkbyD06Yy4ZaNRSFYtBMMDpQNstvWDG57fHD9QAsYL1WEALpDQgh4LC86iQWAvBwBGWppvpVKYqVBZGIllM6XGkm2oR2AjfGauXq1D5ekKWJcQQC0EggKD2EfDc4sRllEhRAnYSNtuu/24eSikhatIMtuWNJgWEEXEfLvhfrwu5sWalcw8fstcxxirWy1LLMVApgFQ3rMwB3aYm5t7sX3oz8OaswazjlTkWfrmzf7V/nim4lwelQrUBo82jWUukMaZIYFQSRJDI+67EjsRgr/AChXhnCxSENmq0xI9QkAMx93QdTGMzOzR5GWLvwrniLqZSXGuX8C594q4n5+czFUbNUbT+6IRf8A4qMVtJ7EdxvjLINvh9n88bZ3NeY7MQizFkAAkAA27mJPtJw+0UAAXNJqSUS+j7igy1SrV0M1RabGlAmGjngfWK21dBq74tvBPiKrmM1Xes2p6sNPuEAD2AQB/fETwLkKlOk/EIVqGWNVaihoYhqUEKIj9dTM9Dgb8PcSfL1g1PSTZYYmPq7jpgEseYOpqmGyZcoXbvNAwK+krNxlUX69ZPksuf5Yrk8Y1mGoUkJXcS46xa3Na+KrxvxhqwpK4VdOswNU9FBIO1r2wrDA8PBKNJK0tNEL5X1vdOJlbNMukC1g3vBuDi+9GvBFr12d08wU9OlNwztJE91AE9u+HPFdFM4PpdA6mYhXUQI0jSIHSd/dhp07c+Qj37qoTMO8szDXu30S4TXNZkPmABiBUViYKEQUg72mO1sZ/J2h9ap/uGKTI8IrAgkaQL3I+XXD30DMdh88DsD6L6JgQyuaC6Mn3FRWyvlMwVhU5F1FCo0raQAptbmmb7HrhitTomPLdSqqdBJdSFLReCQpDEtfcT7MN5g61UqkM7ELaRymW5jG/Y2j440zWYKozsW550KQApFxOkWnVeDtbffBkoivhNJCSWbQoMFwfVUq0EH2sAJ/HF5w7KUmcqtQ1aaIajMx1aSGCwOo1qSNPUx1GDjhPo/yiqjhKuooNU1CQQQJBUiCD9XF/kuDUaSxRorTvPKNj9baNQ7kWwiIzvXo5ukmOHo18EO+GuG0VpUctmEVq9KiHOoXpmo7OBP6pAAnAdxbNUWrJUp5P6RSqGq+uFYyeXRLnlCMHkGwGmN8SvSA/wDplehWy+stW83zfNctrsN+oN9x7Mc74fx+oiLT1xTGvl0BgRUMsGBMPcCJ2jDEUbrkhcXFTNc6xN7371fBUBohchVDMH8tTTpjUdBQqSTMapqS11NhbEnMc1QNS4e4l6e9KiwZF9ZfWhDyVGBG5kGwGB7MeJK7tSZn8zyX8ymWprqBktLR617kbWGOiej3LrXyqPVfR5VR1UdGALwRAkfpHUmb/DG5XiNuZyXY3OaNQ3wXih+j5tGy1VqdWuXC00QLpSJpkTAMJzDYgNBxJ4b5ay65GoiHzKmpkpcorQyTfUdNwNuXSI64P34HlFXTTSmAJKrTpmzMpUsZ3MM1z3OKEeFz6prErpRbUkW1MyoEGRBJwo7GxUN0y3DPJUzP5w5dk05epURkBDUwu7QoWCRzA/OcUfEkXPOC2WrKdCoHcU4Qq3m2EzLwQRERgpqMANNXmWxGofVMz75viofgqtWNZa7estSAFMFEamATuwKs4IO8974CzFRC+h70Y4WQ03hP+EERPPcZc5cGqTp0KDAVQQNM6xOqDa7H24HaPEcrSgeRDAQ7BackjSJI2kwwPaZ74Z454pNFyoqIFUlllRI1KVMgXmCR22wH1eMISBqB6BUSPm7be/Bszn3GhXQw+FjjFZCCd1D7Vf0qsjDmK3K5kWOpI7D8cWPmjuMKubQrvtcHCyDcrWJCorEqQSaakKJI0kXEKYi5PQ4lJmgak1dX6oIIDKodSSt+Yljb2WxFbiGlQjKH9fUx9Yr6gUNcrA9+G8zxVjSR1AVgWQ2BBmGmCLHp88dheAT3EmhqYDM4Ko2lXdtM9BcHSRbuLCcb5h6jO7M9VIAK3K6QZEaQZjVAAEnviLkq5ArG9hDQYmZJ/dnSBbEShxRgAtzuLnaRAItII7ziUURrwv0fVczRpVvPpqtRQQCGJHfrE26YuMr6JVsamZMf8qKPtJONsplx9DQQOVegjYkbdJw/wd5DKel/ng3YpXiolp8I+65zulY43lhhqe/MfsrzIej/AIdTgml5p/6rl/s9UfLBAi0UUBaVFQLABQP5RjnTcla3Q/Yf++JXGKQgN1mMCd0VI+zpvlH3Vt6cY2pbF83kj6mVmbDG9Ggs9PmMAWQ56UMO64hcNeKkbgyPlhfYA/2eHmin9RG37ev/AF5LpnFc3l6K6qzqoiN5J9gAuTgUqVvpMtRy/l0wCfNqnSzW2RBe/do92KHi1PS4ItI/liXXGujJ3jV8cGZ0Ixgrmv7PNC2/JWmXx8kA8Q4i1WmVp0BSp6gdKoSxNzLORJPuthvhfBy5FRgTGw0npg84LWPMvTfEbMHy63L0IPz6YfdgQRlBoh4fpzqnCR0eYd1fJUOcQgcwYAdgZOIut/2Nf5DBrxenyBuoP88VGrAh0aKet4ea6Mn6rdm/xfN/V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MSERQUEBQWFRUWGRsXGRcYFxwdHxwdHBsYGB4eHhwiIiceFxojHR0YIC8gJScqLCwsHR4xNTAqNSorLCkBCQoKDgwOGg8PGi4kHyQtLCw0LSouNDUsLi4vLC0sLCwsLSwvLDQvLSwtLCwsLDQsLCwsKSkpLCwsLzUpLCwsLP/AABEIAJ0AeQMBIgACEQEDEQH/xAAcAAABBAMBAAAAAAAAAAAAAAAGAAMEBQECBwj/xABFEAACAQIEBAIGBQsCBAcAAAABAhEDIQAEEjEFIkFRBhMHMmFxgZEUUqGy0RYjM0JTcnOxweHwFZIlYmPxJDRDgqKz0v/EABoBAAIDAQEAAAAAAAAAAAAAAAMEAAECBQb/xAA2EQABAwIDBAYJBAMAAAAAAAABAAIDESEEEjEVQWGRBRMUUaHhIjJxgYKisdHwBiNS4jNTYv/aAAwDAQACEQMRAD8AHxxmkCtWmToLECRG28zaDcDGc94py1QWLAqWF1jZdR+wYGsqdAen5hcMpWFUsmoHlImOkmFmbYrK9YeWurUjokIYIEjptMncN7YthjtUi5uzIdL813TIeCMy1FZ8shlBHOdiJHTe+Gsl6O83TaZpRsec/hjonDf0NL+Gn3Rh2rUiIEyYwLtknBb2bBx5rm+d9HOZdtSmkO/Ofww/X8BZl6elvKn987/LB39Mt6vUj5fj0xuczcCJltM/AH+2J2yXgps2DjzXPsh4BzaSCaUG/rnf5YZPo5zQqakNKJn1z8Rtjo65gmLC577Wntv7MYqZuCw0kwARHWemJ2yXgps2DjzXP8/6PczUAjypH/OdvljfLeAs0E0v5R6eudvlg8fNxMCYj7f5Ycp1pYiNuvy+WJ2yTgps2DW/Nc3yfo7zaNM0o2POfwxnO+jnMu2pTSHfnP4Y6IuaHLbeZ9kfzxhM5OnlImZ9kd/fbE7ZLwU2ZBSl+aA63gLMvT0t5U99Z3Hww3kPAGbSQTSg39c7/LB+uctOkje09lDf2nGyZqSBET3+I/pidsk4KbNgrW/Nc5b0c5oVNSGlvPrn49MWH5F5n/p/7z/+cHuFidsk4Kx0bCNKryjQp1T5lOjSUSASy7D9cAMLdBBEYZSoSq6nbURUudiNOymdIv1t8cWdZi1NqgWotMBV0lo1AXgxdbXgXMjpiJUz9EaAUBRlGtbyCoBD6R6tpEA3t2wJPL1Hwz9DS/hp90Y3zWuB5cTqEyJtN+o2F8a8O/Q0v3E+6MN8Uz9GigbMMqrMAtO592AgEmgWiQBUrBq1pblEdP8AcBIvzckmDF4GNqdWr+st9BNvrSYm/UabdzvirHinh/7al8j/ADjE2rn8qtLzi1PypA1i4kmBt7caLHDULAlYdHDmn8u9YhNYCkhtdpANtMXuN/7YcpNU8sFvXjYD7In+uKf8qeH/ALal8m/DFhk8zlqqlqTU3UblTMdb9sQscNQo2RjrAg+9SGepzQOg0++0/wBcZd3iwvC/Pr1xT/lPw/8AbUvt/DFwmXpkAhVIIkGOhvii0t1Ctr2u9U1W6M0mdrRgGzHpHWG/O0kuygKru1iQDNgD8MG/0RPqj5YAcx6H0as7LXZKTGQmgFhNyNRMRO1pxg1pZPYQwh372ig57x1U0grVqANsQFXaB2JjB74W4o2YylGs+7rJ9sEifjE4qsp6N8moGsPVj67mP9ogYIMpw2lSVVpU1RV9UAbYy3NvTGMnw72BkLdDrSik4WFhY2uYvL9fhAtpdKZBYGGfmJUEadRALDbewN+2KivLsdYFMtIJLG5C9z+tG5PKRh4cZgkli61FC6ZVjMAMSCDE3sBeRG2GcyAYUEpq+uBBGgxJnddh7+m2DrC9X8N/Q0v4afdGGuNrOXrT+zf7pw5wz9DS/hp90Y04z/5et/Df7pwJuoVu9Uob9G1ANk2DKGBqNIImeVcQPBqac9m0o3oAN7VsYX4+sPcMY8DeHlr5Vi9SsBrIKpUKqbLuB1wacP4TSy9MpQQItyY3JjcncnDcrw1zx3rnwRueyN2gHNBPo94jRpJmPOqU0ll9dgJEHod8SvCmQ1Z6tmMuujKnUFtAeY2HbUGPsnDPo44dTqJmPMpo8OoGpQYse+2GxTGX4slPJHlbT5lNTKiQdQjoAIPsPvwV9C94GtPcgx1EcbnaV3a1qfBO5SmP9cqCBEG0CP0adMHowCZMf8dq+4//AFpgp4zxxcuaKspZqrimqiJv1v0FsLzAuLQP4hNYZwa15P8AJ31VlhYzjGFU8lhYWFiKJYWFhYii8uZBOWv5aqkA6ajQVFxzFz67HpFgDtfEXPCmcsiyrPzaSCxiR6qgbCbAHtPXEjLuyclXT5SsXJIK6iQY0/qkCz274ifRnl406izG8FQQpEMSLyDbpzDscGWF6o4b+hpfuJ90Yj8bydKpTC1wzLqACqxBLGwFiJ672xI4cPzNL9xPujGOILKgGn5ikgMBuBc6htJBjYz1wIGhqFogEUKoMrwrK5dtaUK6mlqc8xIGkCT62lpBt7j2xZcUzFKpQqeelUIukkCQzTcadJlvcD3xmpQqfR6yw7ag4pqxBaCoADGe87mQInDlam9SpSEMiKuokqpBaNIUiegLGfaMaLiTUlZDGtFALKpreEsnSCladQh2VR5dVr6tp5hY98SMlSy2XFQUaDqQG8yF5gAATLE9QQRBvvhxMtUFGnTKVD5dVYYQCUUkht7WgR7MOjLOlKvT0s5IYq9iX1LADEn112naAPdizI46lZbExtw0clTDw7kgQfIrhmKgHzGk61JHNq7Aze2JGX4HladWm4o1vMDlV1OTDBS03aIIkg4tM7SZqdAaHOl0ZgLEBVIPXvGxwycsx8sBKyqtVjOsaoKMJJkkDU0AXsMX1rzvPNUIYxo0claZXNLUWVmxKkEQQQYII74jPxdQHJR+RxTgASzGDCib2IPTr2xnhdFkU03Hqkw/1wTOo9dZ/WnriEuScVKtZEbWKhIViIdCqKQt4VuWQbdjY4GiqdV4mFZlKOSqq1gDOo6QBfeZ+WMUOKBm0+XUHOaZJAgMF1XgmBHXvbCoBjXdijKDTQAkDcFiRvvcYXDVYGtqVl1VWYTFwQo6H2Yiim4WFhYpWvKuXzFUvQmCCrhW+sBtK2B0myyAD7RjCAFvWYHSBCpqGnmup6EGbAb2GNFLArqZpdCW8wlZiVgnfTEG1rDYHG/03ROpWgDo1gdDEqq3WNU6u2DLC9R8N/Q0v4afdGHMw7AcokyLYa4YfzNL+Gn3Rh3MUtQgErcGR/nXAlopl824iKTGbnaRvb37YT5pwbUyRA6iZP8AQYQy1SCDUJkQOUCJ64yuVcf+oYmYjpa074uyzda/S3gnymkECO/c/AYS5x+tJuvbbp8cI5RwDpqG97jufmB7PZjYZd+tQm0bR2vH+b4uyl1hs01iKZII26g9u2MDNtBJpPvYW6/5/LGHybkg+abC9t4kz9uMJkXDAmqTB7dzJ6/9sSyl1sM052pkbDm9szt0FsYXPMVkU2BtE9bx+ON2yrkEGobmdojf+3yw3SylSTqqWEge0Ebn2ziWUupVGoSJKlfYYxviGMnU6VTtHqz/AIcSKFMqOZtRkmcZNFYJTmFhYWKWl5U1VEphRzBSSUA1SH5fW6wLQP64S5xhpFcEcjqxhl1LI2i+oGJttPvxIqZUhDWqLpkEBCGJuLMhNgzXPv8AbGIWVd6hXzFIUnTJYyNRIBZt7G0He04OsIgHj/iC0F/8TWphAEJLAFzeNIKXGnTuRjNHxtxJlGjP1WO8CBv01FYkX2n7cDuYoU18xNWpWDMrMYBKyIBBuFG3c+y+JeQgi5UcpFOsQFMkxGk8pfvFgDuJvVFa7L4U49Xq5Si71XLMpJLETZiLwIm2LU8Sq/tG+eB3wWgHD8sFMgJv/wC4z774mcWzbU6NWoi6mRGZVAmSBYR1vjmuJzEcU0AKK1PFam3mNPvwFeLvSTmsvmFoZZpYBWYvcEtMKBa1pJ+GBbhnCsxWBzjVG1STJnUdPraRvAMwAIxbcczuUq+RWu9dRzaeqKSJYTym7EQCd8HY2j6etT6qi0lt7V+iKfDnFeKMQM0wOudJQwQd9JG20wQcEvDcxWqVArO4i7Drb8dsUnC+M0AiOS2iToMzMXsOp326YuuE+Jkr1WUpp5eUk3MG4Mew4UzZhmcacFqXBEHMytBqiE1CO9/dgT8R1M1TzA8qpUKVLoqmYI3G23X44JXq6RbFXxPxF9H0fm5BJG8QAOntwxhekQyX0gCErPgn4luRhIPeE/wfh2YgNmKz/uAifiYwL8Z8RV8xm6lDLZo5cUnNMaFUl2VQWksDYSBAjBjkPEVGqpKNcCShs0C5t+t8Mcq8PceRg1ZmENXq1V1gAsHZosLkxAPtBGGcXOXszt8EbB4QRO6t9fi1Rh4a4zmXFRMw8vTYDULage4Fp92Lr6W/1j88CVLxdQpNoIqGozKGCpYatiTYHeTExgq04WBcWhxtVEcGhxaNy8/Z6m7vNRgaAkDVIBEAiSBYCwG57XvivzedepmWZCoaFZBoMNYAiTE2HrGxi2LKnXFOqJLsphg4NlDyNKhvWBA02sIxErp+cpFF8zlR4AMJub6tl3AUmBGHkms0aBh6lWlYLCQBIZiQRpHrA8x9k9Yxocyaek1KhqMhkqADZgRAbYoVkGBY4bzOSfS7VGcuJYQ5JhgYsLHmBkgwMSsrRqKKq0XDWCKSjTAGoAMByASBB3J+OLUXVvAzf8Oy37n2am/pjbIeLcpXzAy6szFtXMoIUaRJhv1vh2xQ5jiBo8EQoYLIKYOnTGtyp5ehA1YAeBGp9JoClZ/MTSR0vf4BdVu2FGwh+ZzuKP1haWtC7euYbL0jNIOlJHcoILEAEkKOs9Y744Zm+JVDmWrR5dTzDUgD1G1TEHoPVgjYYNfF/iZ8vxCnodh5FPS0GJFX84V7QBo+eAHMVdZLnckk/Ekz8zgmDjysB7wpjJMzqDcUVeJ/FJr5ektKklEAq7aJ9fS68v1UGokAd8EPgXP1Xp06iKXqoSPfEi8dxvgEyeXatSWnTBZ2YIqjcsWsBjtPhPw1/peWCV6ges7F9CbCekm7Ad4HswTExNyAC1FrDYhzHkm9QiVXaF1kBiBIm02kAkXvgL8Q5mo1ZtYZVB5FNrbSOhnfBHT4sOqsx7krO/8ATbFX4t8QrTydZ2p6iFIWSPWblX7SMJyNZJQN1R8NL1Di5wqua8Y8TsWanRbSASuobkjeD0HSd98VPDeJVqSNRSqwpMdWmFInuJBKH2qROKig91G/t/z54ssrRZ2IQScdFkbI20C5808kz8xPs4exTKVQhg2piwOqSbzvM98EX5bZv9qfkMD1fIVqdMvUpuo2ki3zEgfHDX0rBRlcNxQTmad4VVxF6lEnnAqljJDhhDQYKmykn2C2+GvpqqlRWuWYLJBVWAEEkbyD06Yy4ZaNRSFYtBMMDpQNstvWDG57fHD9QAsYL1WEALpDQgh4LC86iQWAvBwBGWppvpVKYqVBZGIllM6XGkm2oR2AjfGauXq1D5ekKWJcQQC0EggKD2EfDc4sRllEhRAnYSNtuu/24eSikhatIMtuWNJgWEEXEfLvhfrwu5sWalcw8fstcxxirWy1LLMVApgFQ3rMwB3aYm5t7sX3oz8OaswazjlTkWfrmzf7V/nim4lwelQrUBo82jWUukMaZIYFQSRJDI+67EjsRgr/AChXhnCxSENmq0xI9QkAMx93QdTGMzOzR5GWLvwrniLqZSXGuX8C594q4n5+czFUbNUbT+6IRf8A4qMVtJ7EdxvjLINvh9n88bZ3NeY7MQizFkAAkAA27mJPtJw+0UAAXNJqSUS+j7igy1SrV0M1RabGlAmGjngfWK21dBq74tvBPiKrmM1Xes2p6sNPuEAD2AQB/fETwLkKlOk/EIVqGWNVaihoYhqUEKIj9dTM9Dgb8PcSfL1g1PSTZYYmPq7jpgEseYOpqmGyZcoXbvNAwK+krNxlUX69ZPksuf5Yrk8Y1mGoUkJXcS46xa3Na+KrxvxhqwpK4VdOswNU9FBIO1r2wrDA8PBKNJK0tNEL5X1vdOJlbNMukC1g3vBuDi+9GvBFr12d08wU9OlNwztJE91AE9u+HPFdFM4PpdA6mYhXUQI0jSIHSd/dhp07c+Qj37qoTMO8szDXu30S4TXNZkPmABiBUViYKEQUg72mO1sZ/J2h9ap/uGKTI8IrAgkaQL3I+XXD30DMdh88DsD6L6JgQyuaC6Mn3FRWyvlMwVhU5F1FCo0raQAptbmmb7HrhitTomPLdSqqdBJdSFLReCQpDEtfcT7MN5g61UqkM7ELaRymW5jG/Y2j440zWYKozsW550KQApFxOkWnVeDtbffBkoivhNJCSWbQoMFwfVUq0EH2sAJ/HF5w7KUmcqtQ1aaIajMx1aSGCwOo1qSNPUx1GDjhPo/yiqjhKuooNU1CQQQJBUiCD9XF/kuDUaSxRorTvPKNj9baNQ7kWwiIzvXo5ukmOHo18EO+GuG0VpUctmEVq9KiHOoXpmo7OBP6pAAnAdxbNUWrJUp5P6RSqGq+uFYyeXRLnlCMHkGwGmN8SvSA/wDplehWy+stW83zfNctrsN+oN9x7Mc74fx+oiLT1xTGvl0BgRUMsGBMPcCJ2jDEUbrkhcXFTNc6xN7371fBUBohchVDMH8tTTpjUdBQqSTMapqS11NhbEnMc1QNS4e4l6e9KiwZF9ZfWhDyVGBG5kGwGB7MeJK7tSZn8zyX8ymWprqBktLR617kbWGOiej3LrXyqPVfR5VR1UdGALwRAkfpHUmb/DG5XiNuZyXY3OaNQ3wXih+j5tGy1VqdWuXC00QLpSJpkTAMJzDYgNBxJ4b5ay65GoiHzKmpkpcorQyTfUdNwNuXSI64P34HlFXTTSmAJKrTpmzMpUsZ3MM1z3OKEeFz6prErpRbUkW1MyoEGRBJwo7GxUN0y3DPJUzP5w5dk05epURkBDUwu7QoWCRzA/OcUfEkXPOC2WrKdCoHcU4Qq3m2EzLwQRERgpqMANNXmWxGofVMz75viofgqtWNZa7estSAFMFEamATuwKs4IO8974CzFRC+h70Y4WQ03hP+EERPPcZc5cGqTp0KDAVQQNM6xOqDa7H24HaPEcrSgeRDAQ7BackjSJI2kwwPaZ74Z454pNFyoqIFUlllRI1KVMgXmCR22wH1eMISBqB6BUSPm7be/Bszn3GhXQw+FjjFZCCd1D7Vf0qsjDmK3K5kWOpI7D8cWPmjuMKubQrvtcHCyDcrWJCorEqQSaakKJI0kXEKYi5PQ4lJmgak1dX6oIIDKodSSt+Yljb2WxFbiGlQjKH9fUx9Yr6gUNcrA9+G8zxVjSR1AVgWQ2BBmGmCLHp88dheAT3EmhqYDM4Ko2lXdtM9BcHSRbuLCcb5h6jO7M9VIAK3K6QZEaQZjVAAEnviLkq5ArG9hDQYmZJ/dnSBbEShxRgAtzuLnaRAItII7ziUURrwv0fVczRpVvPpqtRQQCGJHfrE26YuMr6JVsamZMf8qKPtJONsplx9DQQOVegjYkbdJw/wd5DKel/ng3YpXiolp8I+65zulY43lhhqe/MfsrzIej/AIdTgml5p/6rl/s9UfLBAi0UUBaVFQLABQP5RjnTcla3Q/Yf++JXGKQgN1mMCd0VI+zpvlH3Vt6cY2pbF83kj6mVmbDG9Ggs9PmMAWQ56UMO64hcNeKkbgyPlhfYA/2eHmin9RG37ev/AF5LpnFc3l6K6qzqoiN5J9gAuTgUqVvpMtRy/l0wCfNqnSzW2RBe/do92KHi1PS4ItI/liXXGujJ3jV8cGZ0Ixgrmv7PNC2/JWmXx8kA8Q4i1WmVp0BSp6gdKoSxNzLORJPuthvhfBy5FRgTGw0npg84LWPMvTfEbMHy63L0IPz6YfdgQRlBoh4fpzqnCR0eYd1fJUOcQgcwYAdgZOIut/2Nf5DBrxenyBuoP88VGrAh0aKet4ea6Mn6rdm/xfN/V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54" y="3505200"/>
            <a:ext cx="1956054" cy="25351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1729" y="3805535"/>
            <a:ext cx="20024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eorgia" pitchFamily="18" charset="0"/>
              </a:rPr>
              <a:t>www.bie.org</a:t>
            </a:r>
            <a:endParaRPr lang="en-US" sz="2400" i="1" dirty="0">
              <a:latin typeface="Georg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384175"/>
            <a:ext cx="1930400" cy="25400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5. Focus on assessment.</a:t>
            </a:r>
            <a:endParaRPr lang="en-US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05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Use rubrics for the 4Cs.</a:t>
            </a:r>
            <a:endParaRPr lang="en-US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667000"/>
            <a:ext cx="595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What is 21st century education?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4008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white">
                    <a:lumMod val="75000"/>
                  </a:prstClr>
                </a:solidFill>
                <a:latin typeface="Georgia" pitchFamily="18" charset="0"/>
              </a:rPr>
              <a:t>© 2010 EdLeader21.  All rights reserved.</a:t>
            </a:r>
            <a:endParaRPr lang="en-US" sz="1100" dirty="0">
              <a:solidFill>
                <a:prstClr val="white">
                  <a:lumMod val="75000"/>
                </a:prstClr>
              </a:solidFill>
              <a:latin typeface="Georgia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60000"/>
              </a:spcAft>
            </a:pPr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  <a:ea typeface="Geneva"/>
                <a:cs typeface="Geneva"/>
              </a:rPr>
              <a:t>Focus on Transparency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6399207" cy="54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eorgia" pitchFamily="18" charset="0"/>
              </a:rPr>
              <a:t>6</a:t>
            </a:r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</a:rPr>
              <a:t>. Focus on leadership.</a:t>
            </a:r>
            <a:endParaRPr lang="en-US" sz="28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4132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Georgia" pitchFamily="18" charset="0"/>
              </a:rPr>
              <a:t>New Book on the 7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5906869"/>
            <a:ext cx="423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To order:  </a:t>
            </a:r>
            <a:r>
              <a:rPr lang="en-US" u="sng" dirty="0">
                <a:solidFill>
                  <a:prstClr val="black"/>
                </a:solidFill>
                <a:hlinkClick r:id="rId2"/>
              </a:rPr>
              <a:t>http://tinyurl.com/EL21-7Steps</a:t>
            </a:r>
            <a:endParaRPr lang="en-US" b="1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62178"/>
            <a:ext cx="4191000" cy="5205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34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9718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Georgia" pitchFamily="18" charset="0"/>
              </a:rPr>
              <a:t>EdLeader21 is a professional learning community of superintendents and district leaders committed to 21st century education.</a:t>
            </a:r>
            <a:endParaRPr lang="en-US" sz="32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4" name="Picture 3" descr="EdLeader21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533400"/>
            <a:ext cx="4800600" cy="1977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4008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white">
                    <a:lumMod val="75000"/>
                  </a:prstClr>
                </a:solidFill>
                <a:latin typeface="Georgia" pitchFamily="18" charset="0"/>
              </a:rPr>
              <a:t>© 2010 EdLeader21.  All rights reserved.</a:t>
            </a:r>
            <a:endParaRPr lang="en-US" sz="1100" dirty="0">
              <a:solidFill>
                <a:prstClr val="white">
                  <a:lumMod val="75000"/>
                </a:prst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EdLeader21 has over 105 members from 31 states and Argentina representing</a:t>
            </a:r>
            <a:b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2 million students.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762000" y="6400800"/>
            <a:ext cx="2727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BFBFBF"/>
                </a:solidFill>
                <a:latin typeface="Georgia" pitchFamily="18" charset="0"/>
              </a:rPr>
              <a:t>© 2010 EdLeader21. 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95" y="1066800"/>
            <a:ext cx="7456105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74837"/>
            <a:ext cx="6019800" cy="2620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We will never have 21st century education in this century unless every teacher, leader, school and district embraces the 4Cs for their students.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white">
                    <a:lumMod val="75000"/>
                  </a:prstClr>
                </a:solidFill>
                <a:latin typeface="Georgia" pitchFamily="18" charset="0"/>
              </a:rPr>
              <a:t>© 2010 EdLeader21.  All rights reserved.</a:t>
            </a:r>
            <a:endParaRPr lang="en-US" sz="1100" dirty="0">
              <a:solidFill>
                <a:prstClr val="white">
                  <a:lumMod val="75000"/>
                </a:prst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1220450"/>
            <a:ext cx="723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Ken Kay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kkay@EdLeader21.com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4114800"/>
            <a:ext cx="853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Twitter: @kenkay21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5934670"/>
            <a:ext cx="2057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Ll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Ll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EdLeader21_logo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5257800"/>
            <a:ext cx="3008376" cy="12395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Contact me: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32004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 smtClean="0">
                <a:solidFill>
                  <a:prstClr val="white">
                    <a:lumMod val="50000"/>
                  </a:prstClr>
                </a:solidFill>
              </a:rPr>
              <a:t>Follow me:</a:t>
            </a:r>
            <a:endParaRPr lang="en-US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7097"/>
            <a:ext cx="4303654" cy="56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The 4Cs and 21st Century Education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(The 4Cs are Critical Thinking, Communication, Collaboration, &amp; Creativity)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3" descr="pyramid_notex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990600"/>
            <a:ext cx="5638799" cy="493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21_logo_horiz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248400"/>
            <a:ext cx="2057400" cy="445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What do we want our students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to aspire to?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35052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828800"/>
            <a:ext cx="43465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AND is: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 critical thinker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communicator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collaborator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Creative and Innovative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524000"/>
            <a:ext cx="0" cy="426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Which student would be a better citizen?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35052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828800"/>
            <a:ext cx="43465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AND is: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 critical thinker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communicator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collaborator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Creative and Innovative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524000"/>
            <a:ext cx="0" cy="426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Which student would be more productive in the economy?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35052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828800"/>
            <a:ext cx="43465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AND is: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 critical thinker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communicator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collaborator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Creative and Innovative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524000"/>
            <a:ext cx="0" cy="426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Which student is likely to be more effective in their personal life?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35052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828800"/>
            <a:ext cx="43465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Has mastered the content of: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Math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Science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Social Studies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AND is: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 critical thinker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communicator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An effective collaborator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Creative and Innovative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524000"/>
            <a:ext cx="0" cy="426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5d5e6560ba36884527413a53517d17866972f5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ow Teachers Can Move&amp;#x0D;&amp;#x0A;21st Century Education Forward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9&quot;/&gt;&lt;/object&gt;&lt;object type=&quot;3&quot; unique_id=&quot;10006&quot;&gt;&lt;property id=&quot;20148&quot; value=&quot;5&quot;/&gt;&lt;property id=&quot;20300&quot; value=&quot;Slide 3&quot;/&gt;&lt;property id=&quot;20307&quot; value=&quot;306&quot;/&gt;&lt;/object&gt;&lt;object type=&quot;3&quot; unique_id=&quot;10007&quot;&gt;&lt;property id=&quot;20148&quot; value=&quot;5&quot;/&gt;&lt;property id=&quot;20300&quot; value=&quot;Slide 4&quot;/&gt;&lt;property id=&quot;20307&quot; value=&quot;48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 - &amp;quot;What do we want our students&amp;#x0D;&amp;#x0A;to aspire to?&amp;quot;&quot;/&gt;&lt;property id=&quot;20307&quot; value=&quot;455&quot;/&gt;&lt;/object&gt;&lt;object type=&quot;3&quot; unique_id=&quot;10010&quot;&gt;&lt;property id=&quot;20148&quot; value=&quot;5&quot;/&gt;&lt;property id=&quot;20300&quot; value=&quot;Slide 7 - &amp;quot;Which student would be a better citizen?&amp;quot;&quot;/&gt;&lt;property id=&quot;20307&quot; value=&quot;456&quot;/&gt;&lt;/object&gt;&lt;object type=&quot;3&quot; unique_id=&quot;10011&quot;&gt;&lt;property id=&quot;20148&quot; value=&quot;5&quot;/&gt;&lt;property id=&quot;20300&quot; value=&quot;Slide 8 - &amp;quot;Which student would be more productive in the economy?&amp;quot;&quot;/&gt;&lt;property id=&quot;20307&quot; value=&quot;457&quot;/&gt;&lt;/object&gt;&lt;object type=&quot;3&quot; unique_id=&quot;10012&quot;&gt;&lt;property id=&quot;20148&quot; value=&quot;5&quot;/&gt;&lt;property id=&quot;20300&quot; value=&quot;Slide 9 - &amp;quot;Which student is likely to be more effective in their personal life?&amp;quot;&quot;/&gt;&lt;property id=&quot;20307&quot; value=&quot;458&quot;/&gt;&lt;/object&gt;&lt;object type=&quot;3&quot; unique_id=&quot;10013&quot;&gt;&lt;property id=&quot;20148&quot; value=&quot;5&quot;/&gt;&lt;property id=&quot;20300&quot; value=&quot;Slide 10&quot;/&gt;&lt;property id=&quot;20307&quot; value=&quot;484&quot;/&gt;&lt;/object&gt;&lt;object type=&quot;3&quot; unique_id=&quot;10014&quot;&gt;&lt;property id=&quot;20148&quot; value=&quot;5&quot;/&gt;&lt;property id=&quot;20300&quot; value=&quot;Slide 11&quot;/&gt;&lt;property id=&quot;20307&quot; value=&quot;459&quot;/&gt;&lt;/object&gt;&lt;object type=&quot;3&quot; unique_id=&quot;10015&quot;&gt;&lt;property id=&quot;20148&quot; value=&quot;5&quot;/&gt;&lt;property id=&quot;20300&quot; value=&quot;Slide 12&quot;/&gt;&lt;property id=&quot;20307&quot; value=&quot;407&quot;/&gt;&lt;/object&gt;&lt;object type=&quot;3&quot; unique_id=&quot;10016&quot;&gt;&lt;property id=&quot;20148&quot; value=&quot;5&quot;/&gt;&lt;property id=&quot;20300&quot; value=&quot;Slide 13 - &amp;quot;Take a look at this college-level biology question&amp;quot;&quot;/&gt;&lt;property id=&quot;20307&quot; value=&quot;408&quot;/&gt;&lt;/object&gt;&lt;object type=&quot;3&quot; unique_id=&quot;10017&quot;&gt;&lt;property id=&quot;20148&quot; value=&quot;5&quot;/&gt;&lt;property id=&quot;20300&quot; value=&quot;Slide 14 - &amp;quot;Now examine this college-level biology question&amp;#x0D;&amp;#x0A;&amp;quot;&quot;/&gt;&lt;property id=&quot;20307&quot; value=&quot;409&quot;/&gt;&lt;/object&gt;&lt;object type=&quot;3&quot; unique_id=&quot;10018&quot;&gt;&lt;property id=&quot;20148&quot; value=&quot;5&quot;/&gt;&lt;property id=&quot;20300&quot; value=&quot;Slide 15&quot;/&gt;&lt;property id=&quot;20307&quot; value=&quot;486&quot;/&gt;&lt;/object&gt;&lt;object type=&quot;3&quot; unique_id=&quot;10019&quot;&gt;&lt;property id=&quot;20148&quot; value=&quot;5&quot;/&gt;&lt;property id=&quot;20300&quot; value=&quot;Slide 16&quot;/&gt;&lt;property id=&quot;20307&quot; value=&quot;462&quot;/&gt;&lt;/object&gt;&lt;object type=&quot;3&quot; unique_id=&quot;10020&quot;&gt;&lt;property id=&quot;20148&quot; value=&quot;5&quot;/&gt;&lt;property id=&quot;20300&quot; value=&quot;Slide 17&quot;/&gt;&lt;property id=&quot;20307&quot; value=&quot;463&quot;/&gt;&lt;/object&gt;&lt;object type=&quot;3&quot; unique_id=&quot;10021&quot;&gt;&lt;property id=&quot;20148&quot; value=&quot;5&quot;/&gt;&lt;property id=&quot;20300&quot; value=&quot;Slide 18&quot;/&gt;&lt;property id=&quot;20307&quot; value=&quot;483&quot;/&gt;&lt;/object&gt;&lt;object type=&quot;3&quot; unique_id=&quot;10022&quot;&gt;&lt;property id=&quot;20148&quot; value=&quot;5&quot;/&gt;&lt;property id=&quot;20300&quot; value=&quot;Slide 19&quot;/&gt;&lt;property id=&quot;20307&quot; value=&quot;465&quot;/&gt;&lt;/object&gt;&lt;object type=&quot;3&quot; unique_id=&quot;10023&quot;&gt;&lt;property id=&quot;20148&quot; value=&quot;5&quot;/&gt;&lt;property id=&quot;20300&quot; value=&quot;Slide 20&quot;/&gt;&lt;property id=&quot;20307&quot; value=&quot;477&quot;/&gt;&lt;/object&gt;&lt;object type=&quot;3&quot; unique_id=&quot;10024&quot;&gt;&lt;property id=&quot;20148&quot; value=&quot;5&quot;/&gt;&lt;property id=&quot;20300&quot; value=&quot;Slide 21&quot;/&gt;&lt;property id=&quot;20307&quot; value=&quot;466&quot;/&gt;&lt;/object&gt;&lt;object type=&quot;3&quot; unique_id=&quot;10025&quot;&gt;&lt;property id=&quot;20148&quot; value=&quot;5&quot;/&gt;&lt;property id=&quot;20300&quot; value=&quot;Slide 22&quot;/&gt;&lt;property id=&quot;20307&quot; value=&quot;418&quot;/&gt;&lt;/object&gt;&lt;object type=&quot;3&quot; unique_id=&quot;10026&quot;&gt;&lt;property id=&quot;20148&quot; value=&quot;5&quot;/&gt;&lt;property id=&quot;20300&quot; value=&quot;Slide 23&quot;/&gt;&lt;property id=&quot;20307&quot; value=&quot;419&quot;/&gt;&lt;/object&gt;&lt;object type=&quot;3&quot; unique_id=&quot;10027&quot;&gt;&lt;property id=&quot;20148&quot; value=&quot;5&quot;/&gt;&lt;property id=&quot;20300&quot; value=&quot;Slide 24&quot;/&gt;&lt;property id=&quot;20307&quot; value=&quot;411&quot;/&gt;&lt;/object&gt;&lt;object type=&quot;3&quot; unique_id=&quot;10028&quot;&gt;&lt;property id=&quot;20148&quot; value=&quot;5&quot;/&gt;&lt;property id=&quot;20300&quot; value=&quot;Slide 25&quot;/&gt;&lt;property id=&quot;20307&quot; value=&quot;412&quot;/&gt;&lt;/object&gt;&lt;object type=&quot;3&quot; unique_id=&quot;10029&quot;&gt;&lt;property id=&quot;20148&quot; value=&quot;5&quot;/&gt;&lt;property id=&quot;20300&quot; value=&quot;Slide 26&quot;/&gt;&lt;property id=&quot;20307&quot; value=&quot;467&quot;/&gt;&lt;/object&gt;&lt;object type=&quot;3&quot; unique_id=&quot;10030&quot;&gt;&lt;property id=&quot;20148&quot; value=&quot;5&quot;/&gt;&lt;property id=&quot;20300&quot; value=&quot;Slide 27&quot;/&gt;&lt;property id=&quot;20307&quot; value=&quot;460&quot;/&gt;&lt;/object&gt;&lt;object type=&quot;3&quot; unique_id=&quot;10031&quot;&gt;&lt;property id=&quot;20148&quot; value=&quot;5&quot;/&gt;&lt;property id=&quot;20300&quot; value=&quot;Slide 28&quot;/&gt;&lt;property id=&quot;20307&quot; value=&quot;468&quot;/&gt;&lt;/object&gt;&lt;object type=&quot;3&quot; unique_id=&quot;10032&quot;&gt;&lt;property id=&quot;20148&quot; value=&quot;5&quot;/&gt;&lt;property id=&quot;20300&quot; value=&quot;Slide 29&quot;/&gt;&lt;property id=&quot;20307&quot; value=&quot;469&quot;/&gt;&lt;/object&gt;&lt;object type=&quot;3&quot; unique_id=&quot;10033&quot;&gt;&lt;property id=&quot;20148&quot; value=&quot;5&quot;/&gt;&lt;property id=&quot;20300&quot; value=&quot;Slide 30&quot;/&gt;&lt;property id=&quot;20307&quot; value=&quot;470&quot;/&gt;&lt;/object&gt;&lt;object type=&quot;3&quot; unique_id=&quot;10034&quot;&gt;&lt;property id=&quot;20148&quot; value=&quot;5&quot;/&gt;&lt;property id=&quot;20300&quot; value=&quot;Slide 31&quot;/&gt;&lt;property id=&quot;20307&quot; value=&quot;471&quot;/&gt;&lt;/object&gt;&lt;object type=&quot;3&quot; unique_id=&quot;10035&quot;&gt;&lt;property id=&quot;20148&quot; value=&quot;5&quot;/&gt;&lt;property id=&quot;20300&quot; value=&quot;Slide 32&quot;/&gt;&lt;property id=&quot;20307&quot; value=&quot;472&quot;/&gt;&lt;/object&gt;&lt;object type=&quot;3&quot; unique_id=&quot;10036&quot;&gt;&lt;property id=&quot;20148&quot; value=&quot;5&quot;/&gt;&lt;property id=&quot;20300&quot; value=&quot;Slide 33&quot;/&gt;&lt;property id=&quot;20307&quot; value=&quot;473&quot;/&gt;&lt;/object&gt;&lt;object type=&quot;3&quot; unique_id=&quot;10037&quot;&gt;&lt;property id=&quot;20148&quot; value=&quot;5&quot;/&gt;&lt;property id=&quot;20300&quot; value=&quot;Slide 34 - &amp;quot;EdLeader21 has over 105 members from 31 states and Argentina representing&amp;#x0D;&amp;#x0A;over 2 million students.&amp;quot;&quot;/&gt;&lt;property id=&quot;20307&quot; value=&quot;474&quot;/&gt;&lt;/object&gt;&lt;object type=&quot;3&quot; unique_id=&quot;10038&quot;&gt;&lt;property id=&quot;20148&quot; value=&quot;5&quot;/&gt;&lt;property id=&quot;20300&quot; value=&quot;Slide 35 - &amp;quot;Conclusion&amp;quot;&quot;/&gt;&lt;property id=&quot;20307&quot; value=&quot;475&quot;/&gt;&lt;/object&gt;&lt;object type=&quot;3&quot; unique_id=&quot;10039&quot;&gt;&lt;property id=&quot;20148&quot; value=&quot;5&quot;/&gt;&lt;property id=&quot;20300&quot; value=&quot;Slide 36 - &amp;quot;Contact me:&amp;quot;&quot;/&gt;&lt;property id=&quot;20307&quot; value=&quot;4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8"/>
  <p:tag name="FONTSIZE" val="24"/>
  <p:tag name="BULLETTYPE" val="ppBulletArabicPeriod"/>
  <p:tag name="ANSWERTEXT" val="Prothalli&#10;Fronds&#10;Stipes&#10;Roots&#10;Rhizom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1A5161149AD4FDE98D3E26748CD1EAA"/>
  <p:tag name="SLIDEID" val="21A5161149AD4FDE98D3E26748CD1EA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An increase in 02 concentration in the plasma will lead to a decrease in H+ concentration|smicln|An increase in CO2 concentration in the plasma will lead to an increase in H+ concentration|smicln|A decrease in sweating will lead to an increase in HCO3 concentration|smicln|A decrease in respiration will lead to an increase in plasma O2 concentration "/>
  <p:tag name="QUESTIONALIAS" val="Now try this college-level biology question: H+ + HCO3      H20 + C02"/>
  <p:tag name="VALUES" val="Incorrect|smicln|Correct|smicln|Incorrect|smicln|Incorrect"/>
  <p:tag name="RESPONSESGATHERED" val="True"/>
  <p:tag name="TOTALRESPONSES" val="34"/>
  <p:tag name="RESPONSECOUNT" val="34"/>
  <p:tag name="SLICED" val="False"/>
  <p:tag name="RESPONSES" val="2;1;2;2;4;1;2;2;2;1;2;3;1;1;-;4;4;1;4;1;2;4;4;2;4;4;1;1;4;4;4;2;3;4;-;3;"/>
  <p:tag name="CHARTSTRINGSTD" val="9 10 3 12"/>
  <p:tag name="CHARTSTRINGREV" val="12 3 10 9"/>
  <p:tag name="CHARTSTRINGSTDPER" val="0.264705882352941 0.294117647058824 0.0882352941176471 0.352941176470588"/>
  <p:tag name="CHARTSTRINGREVPER" val="0.352941176470588 0.0882352941176471 0.294117647058824 0.2647058823529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30"/>
  <p:tag name="FONTSIZE" val="18"/>
  <p:tag name="BULLETTYPE" val="ppBulletArabicPeriod"/>
  <p:tag name="ANSWERTEXT" val="An increase in 02 concentration in the plasma will lead to a decrease in H+ concentration&#10;An increase in CO2 concentration in the plasma will lead to an increase in H+ concentration&#10;A decrease in sweating will lead to an increase in HCO3 concentration&#10;A decrease in respiration will lead to an increase in plasma O2 concentration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B BrandingPPTCyanTemplate">
  <a:themeElements>
    <a:clrScheme name="CB BrandingPPTCyanTemplate 13">
      <a:dk1>
        <a:srgbClr val="808080"/>
      </a:dk1>
      <a:lt1>
        <a:srgbClr val="FFFFFF"/>
      </a:lt1>
      <a:dk2>
        <a:srgbClr val="0099FF"/>
      </a:dk2>
      <a:lt2>
        <a:srgbClr val="FFFFFF"/>
      </a:lt2>
      <a:accent1>
        <a:srgbClr val="0099FF"/>
      </a:accent1>
      <a:accent2>
        <a:srgbClr val="0099FF"/>
      </a:accent2>
      <a:accent3>
        <a:srgbClr val="AACAFF"/>
      </a:accent3>
      <a:accent4>
        <a:srgbClr val="DADADA"/>
      </a:accent4>
      <a:accent5>
        <a:srgbClr val="AACAFF"/>
      </a:accent5>
      <a:accent6>
        <a:srgbClr val="008AE7"/>
      </a:accent6>
      <a:hlink>
        <a:srgbClr val="FFFFFF"/>
      </a:hlink>
      <a:folHlink>
        <a:srgbClr val="99CC00"/>
      </a:folHlink>
    </a:clrScheme>
    <a:fontScheme name="CB BrandingPPTCyanTemplate">
      <a:majorFont>
        <a:latin typeface="Serifa Std 45 Light"/>
        <a:ea typeface=""/>
        <a:cs typeface=""/>
      </a:majorFont>
      <a:minorFont>
        <a:latin typeface="Univers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B BrandingPPTCya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 BrandingPPTCya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 BrandingPPTCya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 BrandingPPTCya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 BrandingPPTCya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 BrandingPPTCya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 BrandingPPTCya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 BrandingPPTCya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 BrandingPPTCya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 BrandingPPTCya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 BrandingPPTCya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 BrandingPPTCya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 BrandingPPTCyanTemplate 13">
        <a:dk1>
          <a:srgbClr val="808080"/>
        </a:dk1>
        <a:lt1>
          <a:srgbClr val="FFFFFF"/>
        </a:lt1>
        <a:dk2>
          <a:srgbClr val="0099FF"/>
        </a:dk2>
        <a:lt2>
          <a:srgbClr val="FFFFFF"/>
        </a:lt2>
        <a:accent1>
          <a:srgbClr val="0099FF"/>
        </a:accent1>
        <a:accent2>
          <a:srgbClr val="0099FF"/>
        </a:accent2>
        <a:accent3>
          <a:srgbClr val="AACAFF"/>
        </a:accent3>
        <a:accent4>
          <a:srgbClr val="DADADA"/>
        </a:accent4>
        <a:accent5>
          <a:srgbClr val="AACAFF"/>
        </a:accent5>
        <a:accent6>
          <a:srgbClr val="008AE7"/>
        </a:accent6>
        <a:hlink>
          <a:srgbClr val="FFFF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712</Words>
  <Application>Microsoft Office PowerPoint</Application>
  <PresentationFormat>On-screen Show (4:3)</PresentationFormat>
  <Paragraphs>157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Office Theme</vt:lpstr>
      <vt:lpstr>CB BrandingPPTCyanTemplate</vt:lpstr>
      <vt:lpstr>11_Office Theme</vt:lpstr>
      <vt:lpstr>6_Office Theme</vt:lpstr>
      <vt:lpstr>7_Office Theme</vt:lpstr>
      <vt:lpstr>4_Office Theme</vt:lpstr>
      <vt:lpstr>5_Office Theme</vt:lpstr>
      <vt:lpstr>15_Office Theme</vt:lpstr>
      <vt:lpstr>16_Office Theme</vt:lpstr>
      <vt:lpstr>18_Office Theme</vt:lpstr>
      <vt:lpstr>19_Office Theme</vt:lpstr>
      <vt:lpstr>10_Office Theme</vt:lpstr>
      <vt:lpstr>3_Office Theme</vt:lpstr>
      <vt:lpstr>How Teachers Can Move 21st Century Education Forward</vt:lpstr>
      <vt:lpstr>PowerPoint Presentation</vt:lpstr>
      <vt:lpstr>PowerPoint Presentation</vt:lpstr>
      <vt:lpstr>PowerPoint Presentation</vt:lpstr>
      <vt:lpstr>PowerPoint Presentation</vt:lpstr>
      <vt:lpstr>What do we want our students to aspire to?</vt:lpstr>
      <vt:lpstr>Which student would be a better citizen?</vt:lpstr>
      <vt:lpstr>Which student would be more productive in the economy?</vt:lpstr>
      <vt:lpstr>Which student is likely to be more effective in their personal life?</vt:lpstr>
      <vt:lpstr>PowerPoint Presentation</vt:lpstr>
      <vt:lpstr>PowerPoint Presentation</vt:lpstr>
      <vt:lpstr>PowerPoint Presentation</vt:lpstr>
      <vt:lpstr>Take a look at this college-level biology question</vt:lpstr>
      <vt:lpstr>Now examine this college-level biology question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EdLeader21 has over 105 members from 31 states and Argentina representing over 2 million students.</vt:lpstr>
      <vt:lpstr>Conclusion</vt:lpstr>
      <vt:lpstr>Contact me: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vgreenhill</dc:creator>
  <cp:lastModifiedBy>wittmaier</cp:lastModifiedBy>
  <cp:revision>166</cp:revision>
  <cp:lastPrinted>2012-10-09T18:33:56Z</cp:lastPrinted>
  <dcterms:created xsi:type="dcterms:W3CDTF">2010-12-03T23:12:57Z</dcterms:created>
  <dcterms:modified xsi:type="dcterms:W3CDTF">2012-11-27T14:53:59Z</dcterms:modified>
</cp:coreProperties>
</file>