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2"/>
  </p:notesMasterIdLst>
  <p:handoutMasterIdLst>
    <p:handoutMasterId r:id="rId33"/>
  </p:handoutMasterIdLst>
  <p:sldIdLst>
    <p:sldId id="256" r:id="rId2"/>
    <p:sldId id="351" r:id="rId3"/>
    <p:sldId id="352" r:id="rId4"/>
    <p:sldId id="403" r:id="rId5"/>
    <p:sldId id="285" r:id="rId6"/>
    <p:sldId id="349" r:id="rId7"/>
    <p:sldId id="350" r:id="rId8"/>
    <p:sldId id="354" r:id="rId9"/>
    <p:sldId id="358" r:id="rId10"/>
    <p:sldId id="287" r:id="rId11"/>
    <p:sldId id="356" r:id="rId12"/>
    <p:sldId id="368" r:id="rId13"/>
    <p:sldId id="404" r:id="rId14"/>
    <p:sldId id="369" r:id="rId15"/>
    <p:sldId id="405" r:id="rId16"/>
    <p:sldId id="363" r:id="rId17"/>
    <p:sldId id="370" r:id="rId18"/>
    <p:sldId id="410" r:id="rId19"/>
    <p:sldId id="411" r:id="rId20"/>
    <p:sldId id="332" r:id="rId21"/>
    <p:sldId id="412" r:id="rId22"/>
    <p:sldId id="362" r:id="rId23"/>
    <p:sldId id="306" r:id="rId24"/>
    <p:sldId id="365" r:id="rId25"/>
    <p:sldId id="316" r:id="rId26"/>
    <p:sldId id="414" r:id="rId27"/>
    <p:sldId id="406" r:id="rId28"/>
    <p:sldId id="408" r:id="rId29"/>
    <p:sldId id="413" r:id="rId30"/>
    <p:sldId id="402" r:id="rId31"/>
  </p:sldIdLst>
  <p:sldSz cx="9144000" cy="6858000" type="screen4x3"/>
  <p:notesSz cx="6934200" cy="92329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13828"/>
    <a:srgbClr val="94664B"/>
    <a:srgbClr val="3D9833"/>
    <a:srgbClr val="00337F"/>
    <a:srgbClr val="B59B0C"/>
    <a:srgbClr val="843F0F"/>
    <a:srgbClr val="3A281D"/>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9349" autoAdjust="0"/>
  </p:normalViewPr>
  <p:slideViewPr>
    <p:cSldViewPr>
      <p:cViewPr varScale="1">
        <p:scale>
          <a:sx n="58" d="100"/>
          <a:sy n="58" d="100"/>
        </p:scale>
        <p:origin x="-846"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458"/>
    </p:cViewPr>
  </p:sorterViewPr>
  <p:notesViewPr>
    <p:cSldViewPr>
      <p:cViewPr varScale="1">
        <p:scale>
          <a:sx n="35" d="100"/>
          <a:sy n="35" d="100"/>
        </p:scale>
        <p:origin x="-2154" y="-78"/>
      </p:cViewPr>
      <p:guideLst>
        <p:guide orient="horz" pos="2909"/>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04506" cy="461488"/>
          </a:xfrm>
          <a:prstGeom prst="rect">
            <a:avLst/>
          </a:prstGeom>
        </p:spPr>
        <p:txBody>
          <a:bodyPr vert="horz" lIns="90536" tIns="45269" rIns="90536" bIns="45269" rtlCol="0"/>
          <a:lstStyle>
            <a:lvl1pPr algn="l">
              <a:defRPr sz="1200"/>
            </a:lvl1pPr>
          </a:lstStyle>
          <a:p>
            <a:r>
              <a:rPr lang="en-US" dirty="0" smtClean="0"/>
              <a:t>Missouri Department of Elementary</a:t>
            </a:r>
            <a:br>
              <a:rPr lang="en-US" dirty="0" smtClean="0"/>
            </a:br>
            <a:r>
              <a:rPr lang="en-US" dirty="0" smtClean="0"/>
              <a:t>and Secondary Education</a:t>
            </a:r>
            <a:endParaRPr lang="en-US" dirty="0"/>
          </a:p>
        </p:txBody>
      </p:sp>
      <p:sp>
        <p:nvSpPr>
          <p:cNvPr id="3" name="Date Placeholder 2"/>
          <p:cNvSpPr>
            <a:spLocks noGrp="1"/>
          </p:cNvSpPr>
          <p:nvPr>
            <p:ph type="dt" sz="quarter" idx="1"/>
          </p:nvPr>
        </p:nvSpPr>
        <p:spPr>
          <a:xfrm>
            <a:off x="3928127" y="1"/>
            <a:ext cx="3004506" cy="461488"/>
          </a:xfrm>
          <a:prstGeom prst="rect">
            <a:avLst/>
          </a:prstGeom>
        </p:spPr>
        <p:txBody>
          <a:bodyPr vert="horz" lIns="90536" tIns="45269" rIns="90536" bIns="45269" rtlCol="0"/>
          <a:lstStyle>
            <a:lvl1pPr algn="r">
              <a:defRPr sz="1200"/>
            </a:lvl1pPr>
          </a:lstStyle>
          <a:p>
            <a:endParaRPr lang="en-US" dirty="0"/>
          </a:p>
        </p:txBody>
      </p:sp>
      <p:sp>
        <p:nvSpPr>
          <p:cNvPr id="5" name="Slide Number Placeholder 4"/>
          <p:cNvSpPr>
            <a:spLocks noGrp="1"/>
          </p:cNvSpPr>
          <p:nvPr>
            <p:ph type="sldNum" sz="quarter" idx="3"/>
          </p:nvPr>
        </p:nvSpPr>
        <p:spPr>
          <a:xfrm>
            <a:off x="3928127" y="8769837"/>
            <a:ext cx="3004506" cy="461488"/>
          </a:xfrm>
          <a:prstGeom prst="rect">
            <a:avLst/>
          </a:prstGeom>
        </p:spPr>
        <p:txBody>
          <a:bodyPr vert="horz" lIns="90536" tIns="45269" rIns="90536" bIns="45269" rtlCol="0" anchor="b"/>
          <a:lstStyle>
            <a:lvl1pPr algn="r">
              <a:defRPr sz="1200"/>
            </a:lvl1pPr>
          </a:lstStyle>
          <a:p>
            <a:fld id="{054816B6-B33A-4B49-B4A3-AAB6B1AC6363}" type="slidenum">
              <a:rPr lang="en-US" smtClean="0"/>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4820" cy="461645"/>
          </a:xfrm>
          <a:prstGeom prst="rect">
            <a:avLst/>
          </a:prstGeom>
        </p:spPr>
        <p:txBody>
          <a:bodyPr vert="horz" lIns="92366" tIns="46183" rIns="92366" bIns="46183" rtlCol="0"/>
          <a:lstStyle>
            <a:lvl1pPr algn="l">
              <a:defRPr sz="1200"/>
            </a:lvl1pPr>
          </a:lstStyle>
          <a:p>
            <a:endParaRPr lang="en-US" dirty="0"/>
          </a:p>
        </p:txBody>
      </p:sp>
      <p:sp>
        <p:nvSpPr>
          <p:cNvPr id="3" name="Date Placeholder 2"/>
          <p:cNvSpPr>
            <a:spLocks noGrp="1"/>
          </p:cNvSpPr>
          <p:nvPr>
            <p:ph type="dt" idx="1"/>
          </p:nvPr>
        </p:nvSpPr>
        <p:spPr>
          <a:xfrm>
            <a:off x="3927775" y="0"/>
            <a:ext cx="3004820" cy="461645"/>
          </a:xfrm>
          <a:prstGeom prst="rect">
            <a:avLst/>
          </a:prstGeom>
        </p:spPr>
        <p:txBody>
          <a:bodyPr vert="horz" lIns="92366" tIns="46183" rIns="92366" bIns="46183" rtlCol="0"/>
          <a:lstStyle>
            <a:lvl1pPr algn="r">
              <a:defRPr sz="1200"/>
            </a:lvl1pPr>
          </a:lstStyle>
          <a:p>
            <a:fld id="{CF79F79E-D3AD-40E1-954A-CC0BD0CABA60}" type="datetimeFigureOut">
              <a:rPr lang="en-US" smtClean="0"/>
              <a:pPr/>
              <a:t>11/13/2012</a:t>
            </a:fld>
            <a:endParaRPr lang="en-US" dirty="0"/>
          </a:p>
        </p:txBody>
      </p:sp>
      <p:sp>
        <p:nvSpPr>
          <p:cNvPr id="4" name="Slide Image Placeholder 3"/>
          <p:cNvSpPr>
            <a:spLocks noGrp="1" noRot="1" noChangeAspect="1"/>
          </p:cNvSpPr>
          <p:nvPr>
            <p:ph type="sldImg" idx="2"/>
          </p:nvPr>
        </p:nvSpPr>
        <p:spPr>
          <a:xfrm>
            <a:off x="1158875" y="693738"/>
            <a:ext cx="4616450" cy="3462337"/>
          </a:xfrm>
          <a:prstGeom prst="rect">
            <a:avLst/>
          </a:prstGeom>
          <a:noFill/>
          <a:ln w="12700">
            <a:solidFill>
              <a:prstClr val="black"/>
            </a:solidFill>
          </a:ln>
        </p:spPr>
        <p:txBody>
          <a:bodyPr vert="horz" lIns="92366" tIns="46183" rIns="92366" bIns="46183" rtlCol="0" anchor="ctr"/>
          <a:lstStyle/>
          <a:p>
            <a:endParaRPr lang="en-US" dirty="0"/>
          </a:p>
        </p:txBody>
      </p:sp>
      <p:sp>
        <p:nvSpPr>
          <p:cNvPr id="5" name="Notes Placeholder 4"/>
          <p:cNvSpPr>
            <a:spLocks noGrp="1"/>
          </p:cNvSpPr>
          <p:nvPr>
            <p:ph type="body" sz="quarter" idx="3"/>
          </p:nvPr>
        </p:nvSpPr>
        <p:spPr>
          <a:xfrm>
            <a:off x="693420" y="4385628"/>
            <a:ext cx="5547360" cy="4154805"/>
          </a:xfrm>
          <a:prstGeom prst="rect">
            <a:avLst/>
          </a:prstGeom>
        </p:spPr>
        <p:txBody>
          <a:bodyPr vert="horz" lIns="92366" tIns="46183" rIns="92366" bIns="46183"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69653"/>
            <a:ext cx="3004820" cy="461645"/>
          </a:xfrm>
          <a:prstGeom prst="rect">
            <a:avLst/>
          </a:prstGeom>
        </p:spPr>
        <p:txBody>
          <a:bodyPr vert="horz" lIns="92366" tIns="46183" rIns="92366" bIns="46183"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27775" y="8769653"/>
            <a:ext cx="3004820" cy="461645"/>
          </a:xfrm>
          <a:prstGeom prst="rect">
            <a:avLst/>
          </a:prstGeom>
        </p:spPr>
        <p:txBody>
          <a:bodyPr vert="horz" lIns="92366" tIns="46183" rIns="92366" bIns="46183" rtlCol="0" anchor="b"/>
          <a:lstStyle>
            <a:lvl1pPr algn="r">
              <a:defRPr sz="1200"/>
            </a:lvl1pPr>
          </a:lstStyle>
          <a:p>
            <a:fld id="{A694A8C4-7F6A-47BD-9DF1-9766938C7CE9}"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94A8C4-7F6A-47BD-9DF1-9766938C7CE9}"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p:spPr>
      </p:sp>
      <p:sp>
        <p:nvSpPr>
          <p:cNvPr id="563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To compound the problem too much scaffolding.</a:t>
            </a:r>
          </a:p>
          <a:p>
            <a:pPr eaLnBrk="1" hangingPunct="1">
              <a:spcBef>
                <a:spcPct val="0"/>
              </a:spcBef>
            </a:pPr>
            <a:endParaRPr lang="en-US" dirty="0" smtClean="0"/>
          </a:p>
        </p:txBody>
      </p:sp>
      <p:sp>
        <p:nvSpPr>
          <p:cNvPr id="5632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7EB3206-C85E-40C5-93B5-05ED67A24C61}" type="slidenum">
              <a:rPr lang="en-US" smtClean="0"/>
              <a:pPr fontAlgn="base">
                <a:spcBef>
                  <a:spcPct val="0"/>
                </a:spcBef>
                <a:spcAft>
                  <a:spcPct val="0"/>
                </a:spcAft>
                <a:defRPr/>
              </a:pPr>
              <a:t>10</a:t>
            </a:fld>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Another</a:t>
            </a:r>
            <a:r>
              <a:rPr lang="en-US" baseline="0" dirty="0" smtClean="0"/>
              <a:t> shift is the way in which we ask students to read.  Students have to read deeply to uncover layers of meaning NOT quickly.  </a:t>
            </a:r>
            <a:endParaRPr lang="en-US" dirty="0"/>
          </a:p>
        </p:txBody>
      </p:sp>
      <p:sp>
        <p:nvSpPr>
          <p:cNvPr id="4" name="Slide Number Placeholder 3"/>
          <p:cNvSpPr>
            <a:spLocks noGrp="1"/>
          </p:cNvSpPr>
          <p:nvPr>
            <p:ph type="sldNum" sz="quarter" idx="10"/>
          </p:nvPr>
        </p:nvSpPr>
        <p:spPr/>
        <p:txBody>
          <a:bodyPr/>
          <a:lstStyle/>
          <a:p>
            <a:fld id="{A694A8C4-7F6A-47BD-9DF1-9766938C7CE9}"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smtClean="0"/>
          </a:p>
        </p:txBody>
      </p:sp>
      <p:sp>
        <p:nvSpPr>
          <p:cNvPr id="19460"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38322422" indent="-37860513"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61909"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23818"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85727"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47637"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6E04BDEC-005E-4B29-BB82-FCA808339926}" type="slidenum">
              <a:rPr lang="en-US" sz="1200">
                <a:latin typeface="Calibri" pitchFamily="34" charset="0"/>
              </a:rPr>
              <a:pPr eaLnBrk="1" hangingPunct="1"/>
              <a:t>12</a:t>
            </a:fld>
            <a:endParaRPr lang="en-US" sz="1200" dirty="0">
              <a:latin typeface="Calibri"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0178" name="Shape 112"/>
          <p:cNvSpPr>
            <a:spLocks noGrp="1" noRot="1" noChangeAspect="1" noTextEdit="1"/>
          </p:cNvSpPr>
          <p:nvPr>
            <p:ph type="sldImg" idx="2"/>
          </p:nvPr>
        </p:nvSpPr>
        <p:spPr>
          <a:noFill/>
          <a:ln>
            <a:headEnd/>
            <a:tailEnd/>
          </a:ln>
        </p:spPr>
      </p:sp>
      <p:sp>
        <p:nvSpPr>
          <p:cNvPr id="50179" name="Shape 113"/>
          <p:cNvSpPr txBox="1">
            <a:spLocks noGrp="1"/>
          </p:cNvSpPr>
          <p:nvPr>
            <p:ph type="body" idx="1"/>
          </p:nvPr>
        </p:nvSpPr>
        <p:spPr bwMode="auto">
          <a:xfrm>
            <a:off x="693420" y="4385628"/>
            <a:ext cx="5547360" cy="279652"/>
          </a:xfrm>
          <a:noFill/>
        </p:spPr>
        <p:txBody>
          <a:bodyPr vert="horz" wrap="square" tIns="46169" bIns="46169" numCol="1" anchor="t" compatLnSpc="1">
            <a:prstTxWarp prst="textNoShape">
              <a:avLst/>
            </a:prstTxWarp>
            <a:spAutoFit/>
          </a:bodyPr>
          <a:lstStyle/>
          <a:p>
            <a:pPr marL="173208" indent="-173208">
              <a:spcBef>
                <a:spcPct val="0"/>
              </a:spcBef>
              <a:buClr>
                <a:srgbClr val="000000"/>
              </a:buClr>
              <a:buSzPct val="153000"/>
              <a:buFontTx/>
              <a:buChar char="•"/>
            </a:pPr>
            <a:endParaRPr lang="en-US" dirty="0" smtClean="0"/>
          </a:p>
        </p:txBody>
      </p:sp>
      <p:sp>
        <p:nvSpPr>
          <p:cNvPr id="50180" name="Shape 114"/>
          <p:cNvSpPr>
            <a:spLocks noGrp="1"/>
          </p:cNvSpPr>
          <p:nvPr>
            <p:ph type="sldNum" sz="quarter" idx="12"/>
          </p:nvPr>
        </p:nvSpPr>
        <p:spPr>
          <a:xfrm>
            <a:off x="3927775" y="8951646"/>
            <a:ext cx="3004820" cy="279652"/>
          </a:xfrm>
          <a:noFill/>
          <a:ln>
            <a:miter lim="800000"/>
            <a:headEnd/>
            <a:tailEnd/>
          </a:ln>
        </p:spPr>
        <p:txBody>
          <a:bodyPr tIns="46169" bIns="46169">
            <a:spAutoFit/>
          </a:bodyPr>
          <a:lstStyle/>
          <a:p>
            <a:pPr>
              <a:buSzPct val="25000"/>
              <a:buFont typeface="Arial" charset="0"/>
              <a:buNone/>
            </a:pPr>
            <a:r>
              <a:rPr lang="en-US" smtClean="0"/>
              <a:t> </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E3BAE09-0B4C-4D06-BE87-BD40C57AED84}" type="slidenum">
              <a:rPr lang="en-US" smtClean="0"/>
              <a:pPr/>
              <a:t>14</a:t>
            </a:fld>
            <a:endParaRPr lang="en-US" dirty="0"/>
          </a:p>
        </p:txBody>
      </p:sp>
    </p:spTree>
    <p:extLst>
      <p:ext uri="{BB962C8B-B14F-4D97-AF65-F5344CB8AC3E}">
        <p14:creationId xmlns="" xmlns:p14="http://schemas.microsoft.com/office/powerpoint/2010/main" val="1437384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4274" name="Shape 145"/>
          <p:cNvSpPr>
            <a:spLocks noGrp="1" noRot="1" noChangeAspect="1" noTextEdit="1"/>
          </p:cNvSpPr>
          <p:nvPr>
            <p:ph type="sldImg" idx="2"/>
          </p:nvPr>
        </p:nvSpPr>
        <p:spPr>
          <a:noFill/>
          <a:ln>
            <a:headEnd/>
            <a:tailEnd/>
          </a:ln>
        </p:spPr>
      </p:sp>
      <p:sp>
        <p:nvSpPr>
          <p:cNvPr id="54275" name="Shape 146"/>
          <p:cNvSpPr txBox="1">
            <a:spLocks noGrp="1"/>
          </p:cNvSpPr>
          <p:nvPr>
            <p:ph type="body" idx="1"/>
          </p:nvPr>
        </p:nvSpPr>
        <p:spPr bwMode="auto">
          <a:xfrm>
            <a:off x="693420" y="4385628"/>
            <a:ext cx="5547360" cy="279652"/>
          </a:xfrm>
          <a:noFill/>
        </p:spPr>
        <p:txBody>
          <a:bodyPr vert="horz" wrap="square" tIns="46169" bIns="46169" numCol="1" anchor="t" compatLnSpc="1">
            <a:prstTxWarp prst="textNoShape">
              <a:avLst/>
            </a:prstTxWarp>
            <a:spAutoFit/>
          </a:bodyPr>
          <a:lstStyle/>
          <a:p>
            <a:pPr eaLnBrk="1" hangingPunct="1">
              <a:spcBef>
                <a:spcPct val="0"/>
              </a:spcBef>
              <a:buSzPct val="25000"/>
            </a:pPr>
            <a:endParaRPr lang="en-US" dirty="0" smtClean="0"/>
          </a:p>
        </p:txBody>
      </p:sp>
      <p:sp>
        <p:nvSpPr>
          <p:cNvPr id="54276" name="Shape 147"/>
          <p:cNvSpPr>
            <a:spLocks noGrp="1"/>
          </p:cNvSpPr>
          <p:nvPr>
            <p:ph type="sldNum" sz="quarter" idx="12"/>
          </p:nvPr>
        </p:nvSpPr>
        <p:spPr>
          <a:xfrm>
            <a:off x="3927775" y="8951646"/>
            <a:ext cx="3004820" cy="279652"/>
          </a:xfrm>
          <a:noFill/>
          <a:ln>
            <a:miter lim="800000"/>
            <a:headEnd/>
            <a:tailEnd/>
          </a:ln>
        </p:spPr>
        <p:txBody>
          <a:bodyPr tIns="46169" bIns="46169">
            <a:spAutoFit/>
          </a:bodyPr>
          <a:lstStyle/>
          <a:p>
            <a:pPr>
              <a:buSzPct val="25000"/>
              <a:buFont typeface="Arial" charset="0"/>
              <a:buNone/>
            </a:pPr>
            <a:r>
              <a:rPr lang="en-US" smtClean="0"/>
              <a:t> </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p:cNvSpPr>
          <p:nvPr>
            <p:ph type="sldImg"/>
          </p:nvPr>
        </p:nvSpPr>
        <p:spPr bwMode="auto">
          <a:noFill/>
          <a:ln>
            <a:solidFill>
              <a:srgbClr val="000000"/>
            </a:solidFill>
            <a:miter lim="800000"/>
            <a:headEnd/>
            <a:tailEnd/>
          </a:ln>
        </p:spPr>
      </p:sp>
      <p:sp>
        <p:nvSpPr>
          <p:cNvPr id="9011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04452" name="Slide Number Placeholder 3"/>
          <p:cNvSpPr>
            <a:spLocks noGrp="1"/>
          </p:cNvSpPr>
          <p:nvPr>
            <p:ph type="sldNum" sz="quarter" idx="5"/>
          </p:nvPr>
        </p:nvSpPr>
        <p:spPr bwMode="auto">
          <a:ln>
            <a:miter lim="800000"/>
            <a:headEnd/>
            <a:tailEnd/>
          </a:ln>
        </p:spPr>
        <p:txBody>
          <a:bodyPr/>
          <a:lstStyle/>
          <a:p>
            <a:fld id="{8A37FE1A-2C88-4F3E-8ECC-B0766974CF44}" type="slidenum">
              <a:rPr lang="en-US"/>
              <a:pPr/>
              <a:t>19</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p:spPr>
      </p:sp>
      <p:sp>
        <p:nvSpPr>
          <p:cNvPr id="716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7168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5168978-4FD6-4E0A-A48E-84BC36794230}" type="slidenum">
              <a:rPr lang="en-US" smtClean="0"/>
              <a:pPr fontAlgn="base">
                <a:spcBef>
                  <a:spcPct val="0"/>
                </a:spcBef>
                <a:spcAft>
                  <a:spcPct val="0"/>
                </a:spcAft>
                <a:defRPr/>
              </a:pPr>
              <a:t>20</a:t>
            </a:fld>
            <a:endParaRPr lang="en-US"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p:spPr>
      </p:sp>
      <p:sp>
        <p:nvSpPr>
          <p:cNvPr id="624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62468" name="Slide Number Placeholder 3"/>
          <p:cNvSpPr>
            <a:spLocks noGrp="1"/>
          </p:cNvSpPr>
          <p:nvPr>
            <p:ph type="sldNum" sz="quarter" idx="5"/>
          </p:nvPr>
        </p:nvSpPr>
        <p:spPr bwMode="auto">
          <a:noFill/>
          <a:ln>
            <a:miter lim="800000"/>
            <a:headEnd/>
            <a:tailEnd/>
          </a:ln>
        </p:spPr>
        <p:txBody>
          <a:bodyPr/>
          <a:lstStyle/>
          <a:p>
            <a:fld id="{2ECF8EF1-85A2-49ED-BD0E-A0CB46872C51}" type="slidenum">
              <a:rPr lang="en-US">
                <a:latin typeface="Arial" charset="0"/>
              </a:rPr>
              <a:pPr/>
              <a:t>21</a:t>
            </a:fld>
            <a:endParaRPr lang="en-US">
              <a:latin typeface="Arial"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bwMode="auto">
          <a:noFill/>
          <a:ln>
            <a:solidFill>
              <a:srgbClr val="000000"/>
            </a:solidFill>
            <a:miter lim="800000"/>
            <a:headEnd/>
            <a:tailEnd/>
          </a:ln>
        </p:spPr>
      </p:sp>
      <p:sp>
        <p:nvSpPr>
          <p:cNvPr id="727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7270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90E7223-4B81-41F5-8629-39E3BAE770CE}" type="slidenum">
              <a:rPr lang="en-US" smtClean="0"/>
              <a:pPr fontAlgn="base">
                <a:spcBef>
                  <a:spcPct val="0"/>
                </a:spcBef>
                <a:spcAft>
                  <a:spcPct val="0"/>
                </a:spcAft>
                <a:defRPr/>
              </a:pPr>
              <a:t>22</a:t>
            </a:fld>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7298"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567299" name="Rectangle 3"/>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dirty="0" smtClean="0"/>
              <a:t>The good news is that </a:t>
            </a:r>
            <a:r>
              <a:rPr lang="en-US" dirty="0" smtClean="0"/>
              <a:t>literacy</a:t>
            </a:r>
            <a:r>
              <a:rPr lang="en-US" baseline="0" dirty="0" smtClean="0"/>
              <a:t> scores</a:t>
            </a:r>
            <a:r>
              <a:rPr lang="en-US" dirty="0" smtClean="0"/>
              <a:t> </a:t>
            </a:r>
            <a:r>
              <a:rPr lang="en-US" dirty="0" smtClean="0"/>
              <a:t>are improving in the US</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bwMode="auto">
          <a:noFill/>
          <a:ln>
            <a:solidFill>
              <a:srgbClr val="000000"/>
            </a:solidFill>
            <a:miter lim="800000"/>
            <a:headEnd/>
            <a:tailEnd/>
          </a:ln>
        </p:spPr>
      </p:sp>
      <p:sp>
        <p:nvSpPr>
          <p:cNvPr id="757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7578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23B850B-A4B5-4099-8CF3-A97ABB5BFFE9}" type="slidenum">
              <a:rPr lang="en-US" smtClean="0"/>
              <a:pPr fontAlgn="base">
                <a:spcBef>
                  <a:spcPct val="0"/>
                </a:spcBef>
                <a:spcAft>
                  <a:spcPct val="0"/>
                </a:spcAft>
                <a:defRPr/>
              </a:pPr>
              <a:t>23</a:t>
            </a:fld>
            <a:endParaRPr lang="en-US" dirty="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bwMode="auto">
          <a:noFill/>
          <a:ln>
            <a:solidFill>
              <a:srgbClr val="000000"/>
            </a:solidFill>
            <a:miter lim="800000"/>
            <a:headEnd/>
            <a:tailEnd/>
          </a:ln>
        </p:spPr>
      </p:sp>
      <p:sp>
        <p:nvSpPr>
          <p:cNvPr id="737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737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5EE8C60-4087-4682-ABA7-1CC3ADD0D6EB}" type="slidenum">
              <a:rPr lang="en-US" smtClean="0">
                <a:latin typeface="Arial" pitchFamily="34" charset="0"/>
                <a:ea typeface="ＭＳ Ｐゴシック"/>
                <a:cs typeface="ＭＳ Ｐゴシック"/>
              </a:rPr>
              <a:pPr fontAlgn="base">
                <a:spcBef>
                  <a:spcPct val="0"/>
                </a:spcBef>
                <a:spcAft>
                  <a:spcPct val="0"/>
                </a:spcAft>
              </a:pPr>
              <a:t>24</a:t>
            </a:fld>
            <a:endParaRPr lang="en-US" dirty="0" smtClean="0">
              <a:latin typeface="Arial" pitchFamily="34" charset="0"/>
              <a:ea typeface="ＭＳ Ｐゴシック"/>
              <a:cs typeface="ＭＳ Ｐゴシック"/>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p:cNvSpPr>
          <p:nvPr>
            <p:ph type="sldImg"/>
          </p:nvPr>
        </p:nvSpPr>
        <p:spPr bwMode="auto">
          <a:noFill/>
          <a:ln>
            <a:solidFill>
              <a:srgbClr val="000000"/>
            </a:solidFill>
            <a:miter lim="800000"/>
            <a:headEnd/>
            <a:tailEnd/>
          </a:ln>
        </p:spPr>
      </p:sp>
      <p:sp>
        <p:nvSpPr>
          <p:cNvPr id="921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106500" name="Slide Number Placeholder 3"/>
          <p:cNvSpPr>
            <a:spLocks noGrp="1"/>
          </p:cNvSpPr>
          <p:nvPr>
            <p:ph type="sldNum" sz="quarter" idx="5"/>
          </p:nvPr>
        </p:nvSpPr>
        <p:spPr bwMode="auto">
          <a:ln>
            <a:miter lim="800000"/>
            <a:headEnd/>
            <a:tailEnd/>
          </a:ln>
        </p:spPr>
        <p:txBody>
          <a:bodyPr/>
          <a:lstStyle/>
          <a:p>
            <a:fld id="{8E63442A-EDA1-4456-A20A-25839164D753}" type="slidenum">
              <a:rPr lang="en-US"/>
              <a:pPr/>
              <a:t>26</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29BDC239-4C9D-496A-AF65-78A5290EC98E}" type="slidenum">
              <a:rPr lang="en-US" smtClean="0"/>
              <a:pPr/>
              <a:t>30</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8322"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568323" name="Rectangle 3"/>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dirty="0" smtClean="0"/>
              <a:t>The bad news is that while </a:t>
            </a:r>
            <a:r>
              <a:rPr lang="en-US" dirty="0" smtClean="0"/>
              <a:t>literacy</a:t>
            </a:r>
            <a:r>
              <a:rPr lang="en-US" baseline="0" dirty="0" smtClean="0"/>
              <a:t> scores</a:t>
            </a:r>
            <a:r>
              <a:rPr lang="en-US" dirty="0" smtClean="0"/>
              <a:t> </a:t>
            </a:r>
            <a:r>
              <a:rPr lang="en-US" dirty="0" smtClean="0"/>
              <a:t>are improving in the US, they are improving faster in other countries.</a:t>
            </a:r>
            <a:r>
              <a:rPr lang="en-US" baseline="0" dirty="0" smtClean="0"/>
              <a:t>  These are the same countries that </a:t>
            </a:r>
            <a:r>
              <a:rPr lang="en-US" baseline="0" dirty="0" smtClean="0"/>
              <a:t>our </a:t>
            </a:r>
            <a:r>
              <a:rPr lang="en-US" baseline="0" dirty="0" smtClean="0"/>
              <a:t>students compete with for jobs in the global marketplace.  Because of this, the National Governors Association and the Council of Chief State School Officers decided we needed more rigorous standards.</a:t>
            </a:r>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8130" name="Shape 93"/>
          <p:cNvSpPr>
            <a:spLocks noGrp="1" noRot="1" noChangeAspect="1" noTextEdit="1"/>
          </p:cNvSpPr>
          <p:nvPr>
            <p:ph type="sldImg" idx="2"/>
          </p:nvPr>
        </p:nvSpPr>
        <p:spPr>
          <a:noFill/>
          <a:ln>
            <a:headEnd/>
            <a:tailEnd/>
          </a:ln>
        </p:spPr>
      </p:sp>
      <p:sp>
        <p:nvSpPr>
          <p:cNvPr id="48131" name="Shape 94"/>
          <p:cNvSpPr txBox="1">
            <a:spLocks noGrp="1"/>
          </p:cNvSpPr>
          <p:nvPr>
            <p:ph type="body" idx="1"/>
          </p:nvPr>
        </p:nvSpPr>
        <p:spPr bwMode="auto">
          <a:xfrm>
            <a:off x="693420" y="4385628"/>
            <a:ext cx="5547360" cy="279652"/>
          </a:xfrm>
          <a:noFill/>
        </p:spPr>
        <p:txBody>
          <a:bodyPr vert="horz" wrap="square" tIns="46169" bIns="46169" numCol="1" anchor="t" compatLnSpc="1">
            <a:prstTxWarp prst="textNoShape">
              <a:avLst/>
            </a:prstTxWarp>
            <a:spAutoFit/>
          </a:bodyPr>
          <a:lstStyle/>
          <a:p>
            <a:pPr marL="173208" indent="-173208">
              <a:spcBef>
                <a:spcPct val="0"/>
              </a:spcBef>
              <a:buClr>
                <a:srgbClr val="000000"/>
              </a:buClr>
              <a:buSzPct val="153000"/>
              <a:buFontTx/>
              <a:buChar char="•"/>
            </a:pPr>
            <a:r>
              <a:rPr lang="en-US" dirty="0" smtClean="0">
                <a:solidFill>
                  <a:srgbClr val="000000"/>
                </a:solidFill>
                <a:cs typeface="Arial" charset="0"/>
                <a:sym typeface="Arial" charset="0"/>
              </a:rPr>
              <a:t>The ELA Common Core State Standards (or CAS in Missouri) comprise three major shifts in the area of curriculum and instruction.  These can further be broken down into smaller shifts.</a:t>
            </a:r>
          </a:p>
        </p:txBody>
      </p:sp>
      <p:sp>
        <p:nvSpPr>
          <p:cNvPr id="48132" name="Shape 95"/>
          <p:cNvSpPr>
            <a:spLocks noGrp="1"/>
          </p:cNvSpPr>
          <p:nvPr>
            <p:ph type="sldNum" sz="quarter" idx="12"/>
          </p:nvPr>
        </p:nvSpPr>
        <p:spPr>
          <a:xfrm>
            <a:off x="3927775" y="8951646"/>
            <a:ext cx="3004820" cy="279652"/>
          </a:xfrm>
          <a:noFill/>
          <a:ln>
            <a:miter lim="800000"/>
            <a:headEnd/>
            <a:tailEnd/>
          </a:ln>
        </p:spPr>
        <p:txBody>
          <a:bodyPr tIns="46169" bIns="46169">
            <a:spAutoFit/>
          </a:bodyPr>
          <a:lstStyle/>
          <a:p>
            <a:pPr>
              <a:buSzPct val="25000"/>
              <a:buFont typeface="Arial" charset="0"/>
              <a:buNone/>
            </a:pPr>
            <a:r>
              <a:rPr lang="en-US" smtClean="0"/>
              <a:t>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One of the shifts has to do with the complexity of the text that we ask our students to read and comprehend.</a:t>
            </a:r>
          </a:p>
        </p:txBody>
      </p:sp>
      <p:sp>
        <p:nvSpPr>
          <p:cNvPr id="5530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F7C197D-8C6E-47FF-A9C1-47A3ECA38A98}" type="slidenum">
              <a:rPr lang="en-US" smtClean="0"/>
              <a:pPr fontAlgn="base">
                <a:spcBef>
                  <a:spcPct val="0"/>
                </a:spcBef>
                <a:spcAft>
                  <a:spcPct val="0"/>
                </a:spcAft>
                <a:defRPr/>
              </a:pPr>
              <a:t>5</a:t>
            </a:fld>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1330" name="Rectangle 2"/>
          <p:cNvSpPr>
            <a:spLocks noGrp="1" noRot="1" noChangeAspect="1" noTextEdit="1"/>
          </p:cNvSpPr>
          <p:nvPr>
            <p:ph type="sldImg"/>
          </p:nvPr>
        </p:nvSpPr>
        <p:spPr bwMode="auto">
          <a:xfrm>
            <a:off x="1174366" y="691920"/>
            <a:ext cx="4587024" cy="3462729"/>
          </a:xfrm>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611331" name="Rectangle 3"/>
          <p:cNvSpPr>
            <a:spLocks noGrp="1"/>
          </p:cNvSpPr>
          <p:nvPr>
            <p:ph type="body" idx="1"/>
          </p:nvPr>
        </p:nvSpPr>
        <p:spPr>
          <a:xfrm>
            <a:off x="923959" y="4385935"/>
            <a:ext cx="5086284" cy="4153888"/>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baseline="0" dirty="0" smtClean="0"/>
              <a:t>A problem we are having in the US is that the text we expect students to read in our classrooms today does not prepare them for the reading they will be required to do for college, careers, or personal use.</a:t>
            </a:r>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Because of the discrepancy between the complexity of text students read exiting high school and</a:t>
            </a:r>
            <a:r>
              <a:rPr lang="en-US" baseline="0" dirty="0" smtClean="0"/>
              <a:t> that they will need to be able to read upon entering the workplace, military or </a:t>
            </a:r>
            <a:r>
              <a:rPr lang="en-US" baseline="0" dirty="0" smtClean="0"/>
              <a:t>college</a:t>
            </a:r>
            <a:r>
              <a:rPr lang="en-US" baseline="0" dirty="0" smtClean="0"/>
              <a:t>, the CAS requires that more complex text be introduced to students at all levels.</a:t>
            </a:r>
            <a:endParaRPr lang="en-US" dirty="0"/>
          </a:p>
        </p:txBody>
      </p:sp>
      <p:sp>
        <p:nvSpPr>
          <p:cNvPr id="4" name="Slide Number Placeholder 3"/>
          <p:cNvSpPr>
            <a:spLocks noGrp="1"/>
          </p:cNvSpPr>
          <p:nvPr>
            <p:ph type="sldNum" sz="quarter" idx="10"/>
          </p:nvPr>
        </p:nvSpPr>
        <p:spPr/>
        <p:txBody>
          <a:bodyPr/>
          <a:lstStyle/>
          <a:p>
            <a:fld id="{A694A8C4-7F6A-47BD-9DF1-9766938C7CE9}"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Another shift that is occurring as a result of the CAS is that students need to read more nonfiction.  In many classrooms today, the majority of the reading students do is fiction</a:t>
            </a:r>
            <a:r>
              <a:rPr lang="en-US" baseline="0" dirty="0" smtClean="0"/>
              <a:t> when the demands of college and career are for mainly nonfiction.</a:t>
            </a:r>
            <a:endParaRPr lang="en-US" dirty="0"/>
          </a:p>
        </p:txBody>
      </p:sp>
      <p:sp>
        <p:nvSpPr>
          <p:cNvPr id="4" name="Slide Number Placeholder 3"/>
          <p:cNvSpPr>
            <a:spLocks noGrp="1"/>
          </p:cNvSpPr>
          <p:nvPr>
            <p:ph type="sldNum" sz="quarter" idx="10"/>
          </p:nvPr>
        </p:nvSpPr>
        <p:spPr/>
        <p:txBody>
          <a:bodyPr/>
          <a:lstStyle/>
          <a:p>
            <a:fld id="{A694A8C4-7F6A-47BD-9DF1-9766938C7CE9}"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bwMode="auto">
          <a:noFill/>
          <a:ln>
            <a:solidFill>
              <a:srgbClr val="000000"/>
            </a:solidFill>
            <a:miter lim="800000"/>
            <a:headEnd/>
            <a:tailEnd/>
          </a:ln>
        </p:spPr>
      </p:sp>
      <p:sp>
        <p:nvSpPr>
          <p:cNvPr id="727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NAEP recognized</a:t>
            </a:r>
            <a:r>
              <a:rPr lang="en-US" baseline="0" dirty="0" smtClean="0"/>
              <a:t> this several years ago and began a shift of their own on the assessments. </a:t>
            </a:r>
            <a:endParaRPr lang="en-US" dirty="0" smtClean="0"/>
          </a:p>
        </p:txBody>
      </p:sp>
      <p:sp>
        <p:nvSpPr>
          <p:cNvPr id="7270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90E7223-4B81-41F5-8629-39E3BAE770CE}" type="slidenum">
              <a:rPr lang="en-US" smtClean="0"/>
              <a:pPr fontAlgn="base">
                <a:spcBef>
                  <a:spcPct val="0"/>
                </a:spcBef>
                <a:spcAft>
                  <a:spcPct val="0"/>
                </a:spcAft>
                <a:defRPr/>
              </a:pPr>
              <a:t>9</a:t>
            </a:fld>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00337F"/>
        </a:solidFill>
        <a:effectLst/>
      </p:bgPr>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9144" y="6053328"/>
            <a:ext cx="2249424" cy="713232"/>
          </a:xfrm>
          <a:prstGeom prst="rect">
            <a:avLst/>
          </a:prstGeom>
          <a:solidFill>
            <a:srgbClr val="94664B"/>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a:off x="2359152" y="6044184"/>
            <a:ext cx="6784848" cy="713232"/>
          </a:xfrm>
          <a:prstGeom prst="rect">
            <a:avLst/>
          </a:prstGeom>
          <a:solidFill>
            <a:srgbClr val="3D9833"/>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dirty="0"/>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dirty="0"/>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054638A1-BF64-41E4-948B-6192D8CC2365}" type="datetimeFigureOut">
              <a:rPr lang="en-US" smtClean="0"/>
              <a:pPr/>
              <a:t>11/13/2012</a:t>
            </a:fld>
            <a:endParaRPr lang="en-US" dirty="0"/>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A3EDDCDF-EFBA-497D-8BDF-9F869877B779}"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54638A1-BF64-41E4-948B-6192D8CC2365}" type="datetimeFigureOut">
              <a:rPr lang="en-US" smtClean="0"/>
              <a:pPr/>
              <a:t>11/13/2012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3EDDCDF-EFBA-497D-8BDF-9F869877B779}"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054638A1-BF64-41E4-948B-6192D8CC2365}" type="datetimeFigureOut">
              <a:rPr lang="en-US" smtClean="0"/>
              <a:pPr/>
              <a:t>11/13/2012</a:t>
            </a:fld>
            <a:endParaRPr lang="en-US" dirty="0"/>
          </a:p>
        </p:txBody>
      </p:sp>
      <p:sp>
        <p:nvSpPr>
          <p:cNvPr id="5" name="Footer Placeholder 4"/>
          <p:cNvSpPr>
            <a:spLocks noGrp="1"/>
          </p:cNvSpPr>
          <p:nvPr>
            <p:ph type="ftr" sz="quarter" idx="11"/>
          </p:nvPr>
        </p:nvSpPr>
        <p:spPr>
          <a:xfrm>
            <a:off x="457201" y="6248207"/>
            <a:ext cx="5573483" cy="365125"/>
          </a:xfrm>
        </p:spPr>
        <p:txBody>
          <a:bodyPr/>
          <a:lstStyle/>
          <a:p>
            <a:endParaRPr lang="en-US" dirty="0"/>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8" name="Rectangle 7"/>
          <p:cNvSpPr/>
          <p:nvPr/>
        </p:nvSpPr>
        <p:spPr>
          <a:xfrm>
            <a:off x="6142038" y="609600"/>
            <a:ext cx="228600" cy="6248400"/>
          </a:xfrm>
          <a:prstGeom prst="rect">
            <a:avLst/>
          </a:prstGeom>
          <a:solidFill>
            <a:srgbClr val="00337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9" name="Rectangle 8"/>
          <p:cNvSpPr/>
          <p:nvPr/>
        </p:nvSpPr>
        <p:spPr>
          <a:xfrm>
            <a:off x="6142038" y="0"/>
            <a:ext cx="228600" cy="533400"/>
          </a:xfrm>
          <a:prstGeom prst="rect">
            <a:avLst/>
          </a:prstGeom>
          <a:solidFill>
            <a:srgbClr val="3D9833"/>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6" name="Slide Number Placeholder 5"/>
          <p:cNvSpPr>
            <a:spLocks noGrp="1"/>
          </p:cNvSpPr>
          <p:nvPr>
            <p:ph type="sldNum" sz="quarter" idx="12"/>
          </p:nvPr>
        </p:nvSpPr>
        <p:spPr>
          <a:xfrm rot="5400000">
            <a:off x="6011862" y="144462"/>
            <a:ext cx="533400" cy="244476"/>
          </a:xfrm>
        </p:spPr>
        <p:txBody>
          <a:bodyPr/>
          <a:lstStyle/>
          <a:p>
            <a:fld id="{A3EDDCDF-EFBA-497D-8BDF-9F869877B779}"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054638A1-BF64-41E4-948B-6192D8CC2365}" type="datetimeFigureOut">
              <a:rPr lang="en-US" smtClean="0"/>
              <a:pPr/>
              <a:t>11/13/2012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0" y="1143000"/>
            <a:ext cx="533400" cy="244476"/>
          </a:xfrm>
          <a:noFill/>
        </p:spPr>
        <p:txBody>
          <a:bodyPr/>
          <a:lstStyle>
            <a:lvl1pPr>
              <a:defRPr>
                <a:solidFill>
                  <a:srgbClr val="FFFFFF"/>
                </a:solidFill>
              </a:defRPr>
            </a:lvl1pPr>
          </a:lstStyle>
          <a:p>
            <a:fld id="{A3EDDCDF-EFBA-497D-8BDF-9F869877B779}" type="slidenum">
              <a:rPr lang="en-US" smtClean="0"/>
              <a:pPr/>
              <a:t>‹#›</a:t>
            </a:fld>
            <a:endParaRPr lang="en-US" dirty="0"/>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0" y="1600200"/>
            <a:ext cx="1295400" cy="990600"/>
          </a:xfrm>
          <a:prstGeom prst="rect">
            <a:avLst/>
          </a:prstGeom>
          <a:solidFill>
            <a:srgbClr val="3D9833"/>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1371600" y="1600200"/>
            <a:ext cx="7772400" cy="990600"/>
          </a:xfrm>
          <a:prstGeom prst="rect">
            <a:avLst/>
          </a:prstGeom>
          <a:solidFill>
            <a:srgbClr val="00337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054638A1-BF64-41E4-948B-6192D8CC2365}" type="datetimeFigureOut">
              <a:rPr lang="en-US" smtClean="0"/>
              <a:pPr/>
              <a:t>11/13/2012</a:t>
            </a:fld>
            <a:endParaRPr lang="en-US" dirty="0"/>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A3EDDCDF-EFBA-497D-8BDF-9F869877B779}" type="slidenum">
              <a:rPr lang="en-US" smtClean="0"/>
              <a:pPr/>
              <a:t>‹#›</a:t>
            </a:fld>
            <a:endParaRPr lang="en-US" dirty="0"/>
          </a:p>
        </p:txBody>
      </p:sp>
      <p:sp>
        <p:nvSpPr>
          <p:cNvPr id="14" name="Footer Placeholder 13"/>
          <p:cNvSpPr>
            <a:spLocks noGrp="1"/>
          </p:cNvSpPr>
          <p:nvPr>
            <p:ph type="ftr" sz="quarter" idx="12"/>
          </p:nvPr>
        </p:nvSpPr>
        <p:spPr/>
        <p:txBody>
          <a:bodyPr/>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054638A1-BF64-41E4-948B-6192D8CC2365}" type="datetimeFigureOut">
              <a:rPr lang="en-US" smtClean="0"/>
              <a:pPr/>
              <a:t>11/13/2012</a:t>
            </a:fld>
            <a:endParaRPr lang="en-US" dirty="0"/>
          </a:p>
        </p:txBody>
      </p:sp>
      <p:sp>
        <p:nvSpPr>
          <p:cNvPr id="10" name="Slide Number Placeholder 9"/>
          <p:cNvSpPr>
            <a:spLocks noGrp="1"/>
          </p:cNvSpPr>
          <p:nvPr>
            <p:ph type="sldNum" sz="quarter" idx="16"/>
          </p:nvPr>
        </p:nvSpPr>
        <p:spPr>
          <a:xfrm>
            <a:off x="0" y="1279524"/>
            <a:ext cx="533400" cy="244476"/>
          </a:xfrm>
        </p:spPr>
        <p:txBody>
          <a:bodyPr rtlCol="0"/>
          <a:lstStyle/>
          <a:p>
            <a:fld id="{A3EDDCDF-EFBA-497D-8BDF-9F869877B779}" type="slidenum">
              <a:rPr lang="en-US" smtClean="0"/>
              <a:pPr/>
              <a:t>‹#›</a:t>
            </a:fld>
            <a:endParaRPr lang="en-US" dirty="0"/>
          </a:p>
        </p:txBody>
      </p:sp>
      <p:sp>
        <p:nvSpPr>
          <p:cNvPr id="12" name="Footer Placeholder 11"/>
          <p:cNvSpPr>
            <a:spLocks noGrp="1"/>
          </p:cNvSpPr>
          <p:nvPr>
            <p:ph type="ftr" sz="quarter" idx="17"/>
          </p:nvPr>
        </p:nvSpPr>
        <p:spPr/>
        <p:txBody>
          <a:bodyPr rtlCol="0"/>
          <a:lstStyle/>
          <a:p>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054638A1-BF64-41E4-948B-6192D8CC2365}" type="datetimeFigureOut">
              <a:rPr lang="en-US" smtClean="0"/>
              <a:pPr/>
              <a:t>11/13/2012</a:t>
            </a:fld>
            <a:endParaRPr lang="en-US" dirty="0"/>
          </a:p>
        </p:txBody>
      </p:sp>
      <p:sp>
        <p:nvSpPr>
          <p:cNvPr id="12" name="Slide Number Placeholder 11"/>
          <p:cNvSpPr>
            <a:spLocks noGrp="1"/>
          </p:cNvSpPr>
          <p:nvPr>
            <p:ph type="sldNum" sz="quarter" idx="16"/>
          </p:nvPr>
        </p:nvSpPr>
        <p:spPr/>
        <p:txBody>
          <a:bodyPr rtlCol="0"/>
          <a:lstStyle/>
          <a:p>
            <a:fld id="{A3EDDCDF-EFBA-497D-8BDF-9F869877B779}" type="slidenum">
              <a:rPr lang="en-US" smtClean="0"/>
              <a:pPr/>
              <a:t>‹#›</a:t>
            </a:fld>
            <a:endParaRPr lang="en-US" dirty="0"/>
          </a:p>
        </p:txBody>
      </p:sp>
      <p:sp>
        <p:nvSpPr>
          <p:cNvPr id="14" name="Footer Placeholder 13"/>
          <p:cNvSpPr>
            <a:spLocks noGrp="1"/>
          </p:cNvSpPr>
          <p:nvPr>
            <p:ph type="ftr" sz="quarter" idx="17"/>
          </p:nvPr>
        </p:nvSpPr>
        <p:spPr/>
        <p:txBody>
          <a:bodyPr rtlCol="0"/>
          <a:lstStyle/>
          <a:p>
            <a:endParaRPr lang="en-US" dirty="0"/>
          </a:p>
        </p:txBody>
      </p:sp>
      <p:sp>
        <p:nvSpPr>
          <p:cNvPr id="16" name="Text Placeholder 15"/>
          <p:cNvSpPr>
            <a:spLocks noGrp="1"/>
          </p:cNvSpPr>
          <p:nvPr>
            <p:ph type="body" sz="quarter" idx="1"/>
          </p:nvPr>
        </p:nvSpPr>
        <p:spPr>
          <a:xfrm>
            <a:off x="609600" y="1752600"/>
            <a:ext cx="3886200" cy="640080"/>
          </a:xfrm>
          <a:solidFill>
            <a:srgbClr val="C13828"/>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rgbClr val="B59B0C"/>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54638A1-BF64-41E4-948B-6192D8CC2365}" type="datetimeFigureOut">
              <a:rPr lang="en-US" smtClean="0"/>
              <a:pPr/>
              <a:t>11/13/2012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A3EDDCDF-EFBA-497D-8BDF-9F869877B779}" type="slidenum">
              <a:rPr lang="en-US" smtClean="0"/>
              <a:pPr/>
              <a:t>‹#›</a:t>
            </a:fld>
            <a:endParaRPr lang="en-US" dirty="0"/>
          </a:p>
        </p:txBody>
      </p:sp>
      <p:pic>
        <p:nvPicPr>
          <p:cNvPr id="6" name="Picture 5" descr="torch-color.png"/>
          <p:cNvPicPr>
            <a:picLocks noChangeAspect="1"/>
          </p:cNvPicPr>
          <p:nvPr userDrawn="1"/>
        </p:nvPicPr>
        <p:blipFill>
          <a:blip r:embed="rId2" cstate="print"/>
          <a:stretch>
            <a:fillRect/>
          </a:stretch>
        </p:blipFill>
        <p:spPr>
          <a:xfrm>
            <a:off x="304800" y="5181600"/>
            <a:ext cx="364917" cy="1439289"/>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DESE new 2010">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4638A1-BF64-41E4-948B-6192D8CC2365}" type="datetimeFigureOut">
              <a:rPr lang="en-US" smtClean="0"/>
              <a:pPr/>
              <a:t>11/13/2012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A3EDDCDF-EFBA-497D-8BDF-9F869877B779}"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054638A1-BF64-41E4-948B-6192D8CC2365}" type="datetimeFigureOut">
              <a:rPr lang="en-US" smtClean="0"/>
              <a:pPr/>
              <a:t>11/13/2012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A3EDDCDF-EFBA-497D-8BDF-9F869877B779}" type="slidenum">
              <a:rPr lang="en-US" smtClean="0"/>
              <a:pPr/>
              <a:t>‹#›</a:t>
            </a:fld>
            <a:endParaRPr lang="en-US" dirty="0"/>
          </a:p>
        </p:txBody>
      </p:sp>
      <p:sp>
        <p:nvSpPr>
          <p:cNvPr id="3" name="Text Placeholder 2"/>
          <p:cNvSpPr>
            <a:spLocks noGrp="1"/>
          </p:cNvSpPr>
          <p:nvPr>
            <p:ph type="body" idx="2"/>
          </p:nvPr>
        </p:nvSpPr>
        <p:spPr>
          <a:xfrm>
            <a:off x="609600" y="1752600"/>
            <a:ext cx="1600200" cy="4343400"/>
          </a:xfrm>
          <a:solidFill>
            <a:srgbClr val="C13828"/>
          </a:solidFill>
          <a:ln w="50800" cap="sq" cmpd="dbl" algn="ctr">
            <a:solidFill>
              <a:srgbClr val="C13828"/>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9144" y="4663440"/>
            <a:ext cx="1463040" cy="713232"/>
          </a:xfrm>
          <a:prstGeom prst="rect">
            <a:avLst/>
          </a:prstGeom>
          <a:solidFill>
            <a:srgbClr val="3D9833"/>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1545336" y="4654296"/>
            <a:ext cx="7598664" cy="713232"/>
          </a:xfrm>
          <a:prstGeom prst="rect">
            <a:avLst/>
          </a:prstGeom>
          <a:solidFill>
            <a:srgbClr val="00337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dirty="0"/>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Date Placeholder 11"/>
          <p:cNvSpPr>
            <a:spLocks noGrp="1"/>
          </p:cNvSpPr>
          <p:nvPr>
            <p:ph type="dt" sz="half" idx="10"/>
          </p:nvPr>
        </p:nvSpPr>
        <p:spPr>
          <a:xfrm>
            <a:off x="6248400" y="6248400"/>
            <a:ext cx="2667000" cy="365125"/>
          </a:xfrm>
        </p:spPr>
        <p:txBody>
          <a:bodyPr rtlCol="0"/>
          <a:lstStyle/>
          <a:p>
            <a:fld id="{054638A1-BF64-41E4-948B-6192D8CC2365}" type="datetimeFigureOut">
              <a:rPr lang="en-US" smtClean="0"/>
              <a:pPr/>
              <a:t>11/13/2012</a:t>
            </a:fld>
            <a:endParaRPr lang="en-US" dirty="0"/>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A3EDDCDF-EFBA-497D-8BDF-9F869877B779}" type="slidenum">
              <a:rPr lang="en-US" smtClean="0"/>
              <a:pPr/>
              <a:t>‹#›</a:t>
            </a:fld>
            <a:endParaRPr lang="en-US" dirty="0"/>
          </a:p>
        </p:txBody>
      </p:sp>
      <p:sp>
        <p:nvSpPr>
          <p:cNvPr id="14" name="Footer Placeholder 13"/>
          <p:cNvSpPr>
            <a:spLocks noGrp="1"/>
          </p:cNvSpPr>
          <p:nvPr>
            <p:ph type="ftr" sz="quarter" idx="12"/>
          </p:nvPr>
        </p:nvSpPr>
        <p:spPr>
          <a:xfrm>
            <a:off x="1600200" y="6248206"/>
            <a:ext cx="4572000" cy="365125"/>
          </a:xfrm>
        </p:spPr>
        <p:txBody>
          <a:bodyPr rtlCol="0"/>
          <a:lstStyle/>
          <a:p>
            <a:endParaRPr lang="en-US" dirty="0"/>
          </a:p>
        </p:txBody>
      </p:sp>
      <p:sp>
        <p:nvSpPr>
          <p:cNvPr id="3" name="Picture Placeholder 2"/>
          <p:cNvSpPr>
            <a:spLocks noGrp="1"/>
          </p:cNvSpPr>
          <p:nvPr>
            <p:ph type="pic" idx="1"/>
          </p:nvPr>
        </p:nvSpPr>
        <p:spPr>
          <a:xfrm>
            <a:off x="1560576" y="0"/>
            <a:ext cx="7583424" cy="4568952"/>
          </a:xfrm>
          <a:noFill/>
          <a:ln>
            <a:noFill/>
          </a:ln>
        </p:spPr>
        <p:txBody>
          <a:bodyPr/>
          <a:lstStyle>
            <a:lvl1pPr marL="0" indent="0">
              <a:buNone/>
              <a:defRPr sz="3200"/>
            </a:lvl1pPr>
          </a:lstStyle>
          <a:p>
            <a:r>
              <a:rPr kumimoji="0" lang="en-US" dirty="0"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dirty="0"/>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dirty="0"/>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054638A1-BF64-41E4-948B-6192D8CC2365}" type="datetimeFigureOut">
              <a:rPr lang="en-US" smtClean="0"/>
              <a:pPr/>
              <a:t>11/13/2012</a:t>
            </a:fld>
            <a:endParaRPr lang="en-US" dirty="0"/>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dirty="0"/>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0" y="1280160"/>
            <a:ext cx="533400" cy="228600"/>
          </a:xfrm>
          <a:prstGeom prst="rect">
            <a:avLst/>
          </a:prstGeom>
          <a:solidFill>
            <a:srgbClr val="3D9833"/>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590550" y="1280160"/>
            <a:ext cx="8553450" cy="228600"/>
          </a:xfrm>
          <a:prstGeom prst="rect">
            <a:avLst/>
          </a:prstGeom>
          <a:solidFill>
            <a:srgbClr val="00337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0" y="1066800"/>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A3EDDCDF-EFBA-497D-8BDF-9F869877B779}"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2.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7.wmf"/></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8" Type="http://schemas.openxmlformats.org/officeDocument/2006/relationships/image" Target="../media/image16.jpeg"/><Relationship Id="rId3" Type="http://schemas.openxmlformats.org/officeDocument/2006/relationships/image" Target="../media/image11.png"/><Relationship Id="rId7" Type="http://schemas.openxmlformats.org/officeDocument/2006/relationships/image" Target="../media/image15.jpeg"/><Relationship Id="rId2" Type="http://schemas.openxmlformats.org/officeDocument/2006/relationships/notesSlide" Target="../notesSlides/notesSlide22.xml"/><Relationship Id="rId1" Type="http://schemas.openxmlformats.org/officeDocument/2006/relationships/slideLayout" Target="../slideLayouts/slideLayout7.xml"/><Relationship Id="rId6" Type="http://schemas.openxmlformats.org/officeDocument/2006/relationships/image" Target="../media/image14.jpeg"/><Relationship Id="rId5" Type="http://schemas.openxmlformats.org/officeDocument/2006/relationships/image" Target="../media/image13.jpeg"/><Relationship Id="rId4" Type="http://schemas.openxmlformats.org/officeDocument/2006/relationships/image" Target="../media/image12.jpeg"/><Relationship Id="rId9" Type="http://schemas.openxmlformats.org/officeDocument/2006/relationships/image" Target="../media/image17.jpe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vimeo.com/27056255"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hyperlink" Target="http://www.dese.mo.gov/divimprove/curriculum/curriclistserv_subscribe.htm"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1600200"/>
            <a:ext cx="6629400" cy="3581400"/>
          </a:xfrm>
        </p:spPr>
        <p:txBody>
          <a:bodyPr anchor="ctr" anchorCtr="0">
            <a:normAutofit fontScale="90000"/>
          </a:bodyPr>
          <a:lstStyle/>
          <a:p>
            <a:pPr algn="ctr"/>
            <a:r>
              <a:rPr lang="en-US" b="1" dirty="0" smtClean="0"/>
              <a:t>Curriculum Shifts in Response to Missouri’s Core Academic Standards</a:t>
            </a:r>
            <a:br>
              <a:rPr lang="en-US" b="1" dirty="0" smtClean="0"/>
            </a:br>
            <a:r>
              <a:rPr lang="en-US" b="1" dirty="0" smtClean="0"/>
              <a:t/>
            </a:r>
            <a:br>
              <a:rPr lang="en-US" b="1" dirty="0" smtClean="0"/>
            </a:br>
            <a:r>
              <a:rPr lang="en-US" sz="2200" b="1" dirty="0" smtClean="0"/>
              <a:t>Diane Audsley</a:t>
            </a:r>
            <a:br>
              <a:rPr lang="en-US" sz="2200" b="1" dirty="0" smtClean="0"/>
            </a:br>
            <a:r>
              <a:rPr lang="en-US" sz="2200" b="1" dirty="0" smtClean="0"/>
              <a:t>Director of English Language Arts</a:t>
            </a:r>
            <a:r>
              <a:rPr lang="en-US" b="1" dirty="0" smtClean="0"/>
              <a:t/>
            </a:r>
            <a:br>
              <a:rPr lang="en-US" b="1" dirty="0" smtClean="0"/>
            </a:br>
            <a:r>
              <a:rPr lang="en-US" b="1" dirty="0" smtClean="0"/>
              <a:t> </a:t>
            </a:r>
            <a:endParaRPr lang="en-US" b="1" dirty="0"/>
          </a:p>
        </p:txBody>
      </p:sp>
      <p:sp>
        <p:nvSpPr>
          <p:cNvPr id="3" name="Subtitle 2"/>
          <p:cNvSpPr>
            <a:spLocks noGrp="1"/>
          </p:cNvSpPr>
          <p:nvPr>
            <p:ph type="subTitle" idx="1"/>
          </p:nvPr>
        </p:nvSpPr>
        <p:spPr/>
        <p:txBody>
          <a:bodyPr>
            <a:noAutofit/>
          </a:bodyPr>
          <a:lstStyle/>
          <a:p>
            <a:pPr>
              <a:lnSpc>
                <a:spcPct val="72000"/>
              </a:lnSpc>
              <a:spcBef>
                <a:spcPts val="0"/>
              </a:spcBef>
            </a:pPr>
            <a:r>
              <a:rPr lang="en-US" sz="2800" dirty="0" smtClean="0"/>
              <a:t>Missouri Department of Elementary</a:t>
            </a:r>
            <a:br>
              <a:rPr lang="en-US" sz="2800" dirty="0" smtClean="0"/>
            </a:br>
            <a:r>
              <a:rPr lang="en-US" sz="2800" dirty="0" smtClean="0"/>
              <a:t>and Secondary Education</a:t>
            </a:r>
            <a:endParaRPr lang="en-US" sz="2800" dirty="0"/>
          </a:p>
        </p:txBody>
      </p:sp>
      <p:pic>
        <p:nvPicPr>
          <p:cNvPr id="4" name="Picture 3" descr="torch-color.png"/>
          <p:cNvPicPr>
            <a:picLocks noChangeAspect="1"/>
          </p:cNvPicPr>
          <p:nvPr/>
        </p:nvPicPr>
        <p:blipFill>
          <a:blip r:embed="rId3" cstate="print"/>
          <a:stretch>
            <a:fillRect/>
          </a:stretch>
        </p:blipFill>
        <p:spPr>
          <a:xfrm>
            <a:off x="457200" y="533400"/>
            <a:ext cx="1295400" cy="5109268"/>
          </a:xfrm>
          <a:prstGeom prst="rect">
            <a:avLst/>
          </a:prstGeom>
        </p:spPr>
      </p:pic>
      <p:sp>
        <p:nvSpPr>
          <p:cNvPr id="5" name="TextBox 4"/>
          <p:cNvSpPr txBox="1"/>
          <p:nvPr/>
        </p:nvSpPr>
        <p:spPr>
          <a:xfrm>
            <a:off x="2286000" y="3124200"/>
            <a:ext cx="6400800" cy="1384995"/>
          </a:xfrm>
          <a:prstGeom prst="rect">
            <a:avLst/>
          </a:prstGeom>
          <a:noFill/>
        </p:spPr>
        <p:txBody>
          <a:bodyPr wrap="square" rtlCol="0">
            <a:spAutoFit/>
          </a:bodyPr>
          <a:lstStyle/>
          <a:p>
            <a:pPr algn="ctr"/>
            <a:endParaRPr lang="en-US" sz="2800" b="1" dirty="0" smtClean="0"/>
          </a:p>
          <a:p>
            <a:pPr algn="ctr"/>
            <a:endParaRPr lang="en-US" sz="2800" b="1" i="1" dirty="0" smtClean="0"/>
          </a:p>
          <a:p>
            <a:pPr algn="ctr"/>
            <a:endParaRPr lang="en-US" sz="2800" b="1" dirty="0" smtClean="0"/>
          </a:p>
        </p:txBody>
      </p:sp>
      <p:sp>
        <p:nvSpPr>
          <p:cNvPr id="6" name="TextBox 5"/>
          <p:cNvSpPr txBox="1"/>
          <p:nvPr/>
        </p:nvSpPr>
        <p:spPr>
          <a:xfrm>
            <a:off x="0" y="6260068"/>
            <a:ext cx="2209800" cy="369332"/>
          </a:xfrm>
          <a:prstGeom prst="rect">
            <a:avLst/>
          </a:prstGeom>
          <a:noFill/>
        </p:spPr>
        <p:txBody>
          <a:bodyPr wrap="square" rtlCol="0">
            <a:spAutoFit/>
          </a:bodyPr>
          <a:lstStyle/>
          <a:p>
            <a:pPr algn="ctr"/>
            <a:r>
              <a:rPr lang="en-US" dirty="0" smtClean="0"/>
              <a:t>November, 2012</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Reading Shift:  Informational Text</a:t>
            </a:r>
            <a:endParaRPr lang="en-US" dirty="0"/>
          </a:p>
        </p:txBody>
      </p:sp>
      <p:sp>
        <p:nvSpPr>
          <p:cNvPr id="2" name="Text Placeholder 1"/>
          <p:cNvSpPr>
            <a:spLocks noGrp="1"/>
          </p:cNvSpPr>
          <p:nvPr>
            <p:ph type="body" idx="4294967295"/>
          </p:nvPr>
        </p:nvSpPr>
        <p:spPr>
          <a:xfrm>
            <a:off x="1447800" y="1828800"/>
            <a:ext cx="7696200" cy="3733800"/>
          </a:xfrm>
        </p:spPr>
        <p:txBody>
          <a:bodyPr rtlCol="0">
            <a:normAutofit lnSpcReduction="10000"/>
          </a:bodyPr>
          <a:lstStyle/>
          <a:p>
            <a:pPr marL="0" indent="0" eaLnBrk="1" fontAlgn="auto" hangingPunct="1">
              <a:spcAft>
                <a:spcPts val="0"/>
              </a:spcAft>
              <a:buFont typeface="Arial" pitchFamily="34" charset="0"/>
              <a:buNone/>
              <a:defRPr/>
            </a:pPr>
            <a:r>
              <a:rPr lang="en-US" sz="3600" dirty="0" smtClean="0"/>
              <a:t>Elementary and secondary </a:t>
            </a:r>
            <a:r>
              <a:rPr lang="en-US" sz="3600" b="1" dirty="0" smtClean="0"/>
              <a:t>students</a:t>
            </a:r>
            <a:r>
              <a:rPr lang="en-US" sz="3600" dirty="0" smtClean="0"/>
              <a:t> are </a:t>
            </a:r>
            <a:r>
              <a:rPr lang="en-US" sz="3600" b="1" dirty="0" smtClean="0">
                <a:solidFill>
                  <a:srgbClr val="376092"/>
                </a:solidFill>
              </a:rPr>
              <a:t>not required to read enough informational text </a:t>
            </a:r>
            <a:r>
              <a:rPr lang="en-US" sz="3600" b="1" dirty="0" smtClean="0">
                <a:solidFill>
                  <a:srgbClr val="FF0000"/>
                </a:solidFill>
              </a:rPr>
              <a:t>independently</a:t>
            </a:r>
            <a:r>
              <a:rPr lang="en-US" sz="3600" b="1" dirty="0" smtClean="0"/>
              <a:t> </a:t>
            </a:r>
            <a:r>
              <a:rPr lang="en-US" sz="3600" dirty="0" smtClean="0"/>
              <a:t>even though</a:t>
            </a:r>
            <a:r>
              <a:rPr lang="en-US" sz="3600" b="1" dirty="0" smtClean="0"/>
              <a:t> </a:t>
            </a:r>
            <a:r>
              <a:rPr lang="en-US" sz="3600" b="1" dirty="0" smtClean="0">
                <a:solidFill>
                  <a:schemeClr val="accent1">
                    <a:lumMod val="75000"/>
                  </a:schemeClr>
                </a:solidFill>
              </a:rPr>
              <a:t>expository text makes up </a:t>
            </a:r>
            <a:r>
              <a:rPr lang="en-US" sz="3600" dirty="0" smtClean="0"/>
              <a:t>the vast</a:t>
            </a:r>
            <a:r>
              <a:rPr lang="en-US" sz="3600" b="1" dirty="0" smtClean="0"/>
              <a:t> </a:t>
            </a:r>
            <a:r>
              <a:rPr lang="en-US" sz="3600" b="1" dirty="0" smtClean="0">
                <a:solidFill>
                  <a:srgbClr val="376092"/>
                </a:solidFill>
              </a:rPr>
              <a:t>majority of</a:t>
            </a:r>
            <a:r>
              <a:rPr lang="en-US" sz="3600" b="1" dirty="0" smtClean="0">
                <a:solidFill>
                  <a:srgbClr val="3D9833"/>
                </a:solidFill>
              </a:rPr>
              <a:t> </a:t>
            </a:r>
            <a:r>
              <a:rPr lang="en-US" sz="3600" dirty="0" smtClean="0"/>
              <a:t>the</a:t>
            </a:r>
            <a:r>
              <a:rPr lang="en-US" sz="3600" dirty="0" smtClean="0">
                <a:solidFill>
                  <a:srgbClr val="3D9833"/>
                </a:solidFill>
              </a:rPr>
              <a:t> </a:t>
            </a:r>
            <a:r>
              <a:rPr lang="en-US" sz="3600" b="1" dirty="0" smtClean="0">
                <a:solidFill>
                  <a:srgbClr val="376092"/>
                </a:solidFill>
              </a:rPr>
              <a:t>required</a:t>
            </a:r>
            <a:r>
              <a:rPr lang="en-US" sz="3600" dirty="0" smtClean="0">
                <a:solidFill>
                  <a:srgbClr val="376092"/>
                </a:solidFill>
              </a:rPr>
              <a:t> </a:t>
            </a:r>
            <a:r>
              <a:rPr lang="en-US" sz="3600" b="1" dirty="0" smtClean="0">
                <a:solidFill>
                  <a:srgbClr val="376092"/>
                </a:solidFill>
              </a:rPr>
              <a:t>reading in college </a:t>
            </a:r>
            <a:r>
              <a:rPr lang="en-US" sz="3600" dirty="0" smtClean="0">
                <a:solidFill>
                  <a:srgbClr val="376092"/>
                </a:solidFill>
              </a:rPr>
              <a:t>and the </a:t>
            </a:r>
            <a:r>
              <a:rPr lang="en-US" sz="3600" b="1" dirty="0" smtClean="0">
                <a:solidFill>
                  <a:srgbClr val="376092"/>
                </a:solidFill>
              </a:rPr>
              <a:t>workplace</a:t>
            </a:r>
            <a:r>
              <a:rPr lang="en-US" sz="3600" dirty="0" smtClean="0"/>
              <a:t>.</a:t>
            </a:r>
          </a:p>
          <a:p>
            <a:pPr marL="0" indent="0" eaLnBrk="1" fontAlgn="auto" hangingPunct="1">
              <a:spcAft>
                <a:spcPts val="0"/>
              </a:spcAft>
              <a:buFont typeface="Arial" pitchFamily="34" charset="0"/>
              <a:buNone/>
              <a:defRPr/>
            </a:pPr>
            <a:r>
              <a:rPr lang="en-US" sz="3600" dirty="0" smtClean="0">
                <a:solidFill>
                  <a:schemeClr val="bg1">
                    <a:lumMod val="65000"/>
                  </a:schemeClr>
                </a:solidFill>
              </a:rPr>
              <a:t>(CCSS Appendix A, p.2)</a:t>
            </a:r>
            <a:endParaRPr lang="en-US" sz="3600" dirty="0">
              <a:solidFill>
                <a:schemeClr val="bg1">
                  <a:lumMod val="65000"/>
                </a:schemeClr>
              </a:solidFill>
            </a:endParaRPr>
          </a:p>
        </p:txBody>
      </p:sp>
      <p:sp>
        <p:nvSpPr>
          <p:cNvPr id="4100" name="TextBox 3"/>
          <p:cNvSpPr txBox="1">
            <a:spLocks noChangeArrowheads="1"/>
          </p:cNvSpPr>
          <p:nvPr/>
        </p:nvSpPr>
        <p:spPr bwMode="auto">
          <a:xfrm>
            <a:off x="835025" y="5251450"/>
            <a:ext cx="184150" cy="369888"/>
          </a:xfrm>
          <a:prstGeom prst="rect">
            <a:avLst/>
          </a:prstGeom>
          <a:noFill/>
          <a:ln w="9525">
            <a:noFill/>
            <a:miter lim="800000"/>
            <a:headEnd/>
            <a:tailEnd/>
          </a:ln>
        </p:spPr>
        <p:txBody>
          <a:bodyPr wrap="none">
            <a:spAutoFit/>
          </a:bodyPr>
          <a:lstStyle/>
          <a:p>
            <a:endParaRPr lang="en-US" dirty="0">
              <a:latin typeface="Calibri"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Reading Shift:  Close Reading and Text-Based Answers</a:t>
            </a:r>
            <a:endParaRPr lang="en-US" dirty="0"/>
          </a:p>
        </p:txBody>
      </p:sp>
      <p:sp>
        <p:nvSpPr>
          <p:cNvPr id="3" name="Content Placeholder 2"/>
          <p:cNvSpPr>
            <a:spLocks noGrp="1"/>
          </p:cNvSpPr>
          <p:nvPr>
            <p:ph sz="quarter" idx="1"/>
          </p:nvPr>
        </p:nvSpPr>
        <p:spPr/>
        <p:txBody>
          <a:bodyPr/>
          <a:lstStyle/>
          <a:p>
            <a:r>
              <a:rPr lang="en-US" dirty="0" smtClean="0"/>
              <a:t>Students have rich and rigorous conversations centered around a common text.  Teachers ensure classroom experiences stay deeply connected to the text and that students develop habits for making evidentiary arguments based on the text, both in conversation as well as in writing, to assess their comprehension of a text (Appendix A, p. 2).</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Title 8"/>
          <p:cNvSpPr>
            <a:spLocks noGrp="1"/>
          </p:cNvSpPr>
          <p:nvPr>
            <p:ph type="title"/>
          </p:nvPr>
        </p:nvSpPr>
        <p:spPr>
          <a:xfrm>
            <a:off x="301752" y="4953000"/>
            <a:ext cx="7772400" cy="1136904"/>
          </a:xfrm>
        </p:spPr>
        <p:txBody>
          <a:bodyPr/>
          <a:lstStyle/>
          <a:p>
            <a:pPr eaLnBrk="1" hangingPunct="1"/>
            <a:r>
              <a:rPr lang="en-US" sz="1600" dirty="0" smtClean="0"/>
              <a:t/>
            </a:r>
            <a:br>
              <a:rPr lang="en-US" sz="1600" dirty="0" smtClean="0"/>
            </a:br>
            <a:r>
              <a:rPr lang="en-US" sz="2500" dirty="0" smtClean="0"/>
              <a:t/>
            </a:r>
            <a:br>
              <a:rPr lang="en-US" sz="2500" dirty="0" smtClean="0"/>
            </a:br>
            <a:endParaRPr lang="en-US" sz="2500" dirty="0" smtClean="0"/>
          </a:p>
        </p:txBody>
      </p:sp>
      <p:sp>
        <p:nvSpPr>
          <p:cNvPr id="2" name="Picture Placeholder 1"/>
          <p:cNvSpPr>
            <a:spLocks noGrp="1"/>
          </p:cNvSpPr>
          <p:nvPr>
            <p:ph type="pic" idx="1"/>
          </p:nvPr>
        </p:nvSpPr>
        <p:spPr>
          <a:xfrm>
            <a:off x="228600" y="0"/>
            <a:ext cx="7543800" cy="4953000"/>
          </a:xfrm>
        </p:spPr>
      </p:sp>
      <p:sp>
        <p:nvSpPr>
          <p:cNvPr id="18434" name="Title 3"/>
          <p:cNvSpPr>
            <a:spLocks noGrp="1"/>
          </p:cNvSpPr>
          <p:nvPr>
            <p:ph type="body" sz="half" idx="2"/>
          </p:nvPr>
        </p:nvSpPr>
        <p:spPr>
          <a:xfrm>
            <a:off x="0" y="5410200"/>
            <a:ext cx="9144000" cy="1143000"/>
          </a:xfrm>
        </p:spPr>
        <p:txBody>
          <a:bodyPr>
            <a:noAutofit/>
          </a:bodyPr>
          <a:lstStyle/>
          <a:p>
            <a:pPr eaLnBrk="1" hangingPunct="1"/>
            <a:r>
              <a:rPr lang="en-US" sz="2800" dirty="0" smtClean="0"/>
              <a:t>80-90% of (CCSS) reading standards require text-dependent analysis,  yet over 30% of questions in major textbooks do not.</a:t>
            </a:r>
          </a:p>
        </p:txBody>
      </p:sp>
      <p:graphicFrame>
        <p:nvGraphicFramePr>
          <p:cNvPr id="5" name="Table 4"/>
          <p:cNvGraphicFramePr>
            <a:graphicFrameLocks noGrp="1"/>
          </p:cNvGraphicFramePr>
          <p:nvPr>
            <p:extLst>
              <p:ext uri="{D42A27DB-BD31-4B8C-83A1-F6EECF244321}">
                <p14:modId xmlns="" xmlns:p14="http://schemas.microsoft.com/office/powerpoint/2010/main" val="2739850850"/>
              </p:ext>
            </p:extLst>
          </p:nvPr>
        </p:nvGraphicFramePr>
        <p:xfrm>
          <a:off x="381000" y="6553200"/>
          <a:ext cx="8305800" cy="304800"/>
        </p:xfrm>
        <a:graphic>
          <a:graphicData uri="http://schemas.openxmlformats.org/drawingml/2006/table">
            <a:tbl>
              <a:tblPr/>
              <a:tblGrid>
                <a:gridCol w="8305800"/>
              </a:tblGrid>
              <a:tr h="304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FFC000"/>
                          </a:solidFill>
                          <a:effectLst/>
                          <a:latin typeface="Cambria" pitchFamily="18" charset="0"/>
                          <a:ea typeface="ＭＳ Ｐゴシック" pitchFamily="34" charset="-128"/>
                        </a:rPr>
                        <a:t>Sue Pimentel, Lead Author of CCSS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noFill/>
                  </a:tcPr>
                </a:tc>
              </a:tr>
            </a:tbl>
          </a:graphicData>
        </a:graphic>
      </p:graphicFrame>
      <p:pic>
        <p:nvPicPr>
          <p:cNvPr id="1026" name="Picture 2" descr="C:\Users\Kathy Gray\AppData\Local\Microsoft\Windows\Temporary Internet Files\Content.IE5\BRJBSOZ0\MP900409051[1].jpg"/>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27708" y="0"/>
            <a:ext cx="8430491" cy="495300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1415111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hape 109"/>
          <p:cNvSpPr>
            <a:spLocks noGrp="1"/>
          </p:cNvSpPr>
          <p:nvPr>
            <p:ph type="title"/>
          </p:nvPr>
        </p:nvSpPr>
        <p:spPr>
          <a:xfrm>
            <a:off x="457200" y="609600"/>
            <a:ext cx="8229600" cy="639762"/>
          </a:xfrm>
        </p:spPr>
        <p:txBody>
          <a:bodyPr lIns="91425" tIns="45700" rIns="91425" bIns="45700">
            <a:spAutoFit/>
          </a:bodyPr>
          <a:lstStyle/>
          <a:p>
            <a:pPr eaLnBrk="1" hangingPunct="1">
              <a:buClr>
                <a:srgbClr val="000000"/>
              </a:buClr>
              <a:buSzPct val="25000"/>
            </a:pPr>
            <a:r>
              <a:rPr lang="en-US" dirty="0" smtClean="0">
                <a:solidFill>
                  <a:srgbClr val="17375E"/>
                </a:solidFill>
                <a:sym typeface="Arial" charset="0"/>
              </a:rPr>
              <a:t>Time – In and Out of the Text</a:t>
            </a:r>
          </a:p>
        </p:txBody>
      </p:sp>
      <p:sp>
        <p:nvSpPr>
          <p:cNvPr id="28675" name="Shape 110"/>
          <p:cNvSpPr>
            <a:spLocks noGrp="1"/>
          </p:cNvSpPr>
          <p:nvPr>
            <p:ph idx="1"/>
          </p:nvPr>
        </p:nvSpPr>
        <p:spPr>
          <a:xfrm>
            <a:off x="457200" y="1676400"/>
            <a:ext cx="8137525" cy="4097492"/>
          </a:xfrm>
        </p:spPr>
        <p:txBody>
          <a:bodyPr lIns="91425" tIns="45700" rIns="91425" bIns="45700">
            <a:spAutoFit/>
          </a:bodyPr>
          <a:lstStyle/>
          <a:p>
            <a:pPr marL="342900" indent="-342900" eaLnBrk="1" hangingPunct="1">
              <a:lnSpc>
                <a:spcPct val="114000"/>
              </a:lnSpc>
              <a:spcBef>
                <a:spcPts val="1200"/>
              </a:spcBef>
              <a:buClr>
                <a:srgbClr val="000000"/>
              </a:buClr>
              <a:buSzPct val="132000"/>
              <a:buFont typeface="Arial" charset="0"/>
              <a:buChar char="•"/>
            </a:pPr>
            <a:r>
              <a:rPr lang="en-US" sz="2400" dirty="0" smtClean="0">
                <a:solidFill>
                  <a:srgbClr val="262626"/>
                </a:solidFill>
                <a:sym typeface="Arial" charset="0"/>
              </a:rPr>
              <a:t>More instructional time spent outside the text means less time inside the text.</a:t>
            </a:r>
          </a:p>
          <a:p>
            <a:pPr marL="342900" indent="-342900" eaLnBrk="1" hangingPunct="1">
              <a:lnSpc>
                <a:spcPct val="114000"/>
              </a:lnSpc>
              <a:spcBef>
                <a:spcPts val="1200"/>
              </a:spcBef>
              <a:buClr>
                <a:srgbClr val="000000"/>
              </a:buClr>
              <a:buSzPct val="132000"/>
              <a:buFont typeface="Arial" charset="0"/>
              <a:buChar char="•"/>
            </a:pPr>
            <a:r>
              <a:rPr lang="en-US" sz="2400" dirty="0" smtClean="0">
                <a:solidFill>
                  <a:srgbClr val="262626"/>
                </a:solidFill>
                <a:sym typeface="Arial" charset="0"/>
              </a:rPr>
              <a:t>Departing from the text in classroom discussion privileges only those who already have experience with the topic.</a:t>
            </a:r>
          </a:p>
          <a:p>
            <a:pPr marL="342900" indent="-342900" eaLnBrk="1" hangingPunct="1">
              <a:lnSpc>
                <a:spcPct val="114000"/>
              </a:lnSpc>
              <a:spcBef>
                <a:spcPts val="1200"/>
              </a:spcBef>
              <a:buClr>
                <a:srgbClr val="000000"/>
              </a:buClr>
              <a:buSzPct val="132000"/>
              <a:buFont typeface="Arial" charset="0"/>
              <a:buChar char="•"/>
            </a:pPr>
            <a:r>
              <a:rPr lang="en-US" sz="2400" dirty="0" smtClean="0">
                <a:solidFill>
                  <a:srgbClr val="262626"/>
                </a:solidFill>
                <a:sym typeface="Arial" charset="0"/>
              </a:rPr>
              <a:t>It is easier to talk about our experiences than to analyze the text—especially for students </a:t>
            </a:r>
            <a:r>
              <a:rPr lang="en-US" dirty="0" smtClean="0">
                <a:solidFill>
                  <a:srgbClr val="262626"/>
                </a:solidFill>
                <a:sym typeface="Arial" charset="0"/>
              </a:rPr>
              <a:t>reluctant to engage with reading.</a:t>
            </a:r>
          </a:p>
          <a:p>
            <a:pPr marL="342900" indent="-342900" eaLnBrk="1" hangingPunct="1">
              <a:lnSpc>
                <a:spcPct val="114000"/>
              </a:lnSpc>
              <a:spcBef>
                <a:spcPts val="1200"/>
              </a:spcBef>
              <a:buClr>
                <a:srgbClr val="000000"/>
              </a:buClr>
              <a:buSzPct val="132000"/>
              <a:buFont typeface="Arial" charset="0"/>
              <a:buChar char="•"/>
            </a:pPr>
            <a:r>
              <a:rPr lang="en-US" sz="2400" dirty="0" smtClean="0">
                <a:solidFill>
                  <a:srgbClr val="262626"/>
                </a:solidFill>
                <a:sym typeface="Arial" charset="0"/>
              </a:rPr>
              <a:t>The CCSS are College and Career Readiness Standards.</a:t>
            </a:r>
          </a:p>
        </p:txBody>
      </p:sp>
      <p:sp>
        <p:nvSpPr>
          <p:cNvPr id="28676" name="Slide Number Placeholder 5"/>
          <p:cNvSpPr>
            <a:spLocks noGrp="1"/>
          </p:cNvSpPr>
          <p:nvPr>
            <p:ph type="sldNum" sz="quarter" idx="10"/>
          </p:nvPr>
        </p:nvSpPr>
        <p:spPr>
          <a:noFill/>
          <a:ln>
            <a:miter lim="800000"/>
            <a:headEnd/>
            <a:tailEnd/>
          </a:ln>
        </p:spPr>
        <p:txBody>
          <a:bodyPr>
            <a:normAutofit/>
          </a:bodyPr>
          <a:lstStyle/>
          <a:p>
            <a:fld id="{9EC0BF3E-2DBD-465D-9D19-3A216E505ACA}" type="slidenum">
              <a:rPr lang="en-US" smtClean="0">
                <a:solidFill>
                  <a:srgbClr val="FFFFFF"/>
                </a:solidFill>
              </a:rPr>
              <a:pPr/>
              <a:t>13</a:t>
            </a:fld>
            <a:endParaRPr lang="en-US" smtClean="0">
              <a:solidFill>
                <a:srgbClr val="FFFFFF"/>
              </a:solidFill>
            </a:endParaRPr>
          </a:p>
        </p:txBody>
      </p:sp>
    </p:spTree>
  </p:cSld>
  <p:clrMapOvr>
    <a:masterClrMapping/>
  </p:clrMapOvr>
  <p:transition spd="slow">
    <p:cu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12775" y="228600"/>
            <a:ext cx="7845425" cy="1600200"/>
          </a:xfrm>
        </p:spPr>
        <p:style>
          <a:lnRef idx="2">
            <a:schemeClr val="accent6"/>
          </a:lnRef>
          <a:fillRef idx="1">
            <a:schemeClr val="lt1"/>
          </a:fillRef>
          <a:effectRef idx="0">
            <a:schemeClr val="accent6"/>
          </a:effectRef>
          <a:fontRef idx="minor">
            <a:schemeClr val="dk1"/>
          </a:fontRef>
        </p:style>
        <p:txBody>
          <a:bodyPr>
            <a:normAutofit/>
          </a:bodyPr>
          <a:lstStyle/>
          <a:p>
            <a:pPr eaLnBrk="1" hangingPunct="1"/>
            <a:r>
              <a:rPr lang="en-US" dirty="0" smtClean="0">
                <a:effectLst>
                  <a:outerShdw blurRad="38100" dist="38100" dir="2700000" algn="tl">
                    <a:srgbClr val="000000">
                      <a:alpha val="43137"/>
                    </a:srgbClr>
                  </a:outerShdw>
                </a:effectLst>
              </a:rPr>
              <a:t>Adjusting the questions we ask students</a:t>
            </a:r>
          </a:p>
        </p:txBody>
      </p:sp>
      <p:sp>
        <p:nvSpPr>
          <p:cNvPr id="20483" name="Content Placeholder 2"/>
          <p:cNvSpPr>
            <a:spLocks noGrp="1"/>
          </p:cNvSpPr>
          <p:nvPr>
            <p:ph idx="1"/>
          </p:nvPr>
        </p:nvSpPr>
        <p:spPr>
          <a:xfrm>
            <a:off x="612775" y="1600199"/>
            <a:ext cx="7769225" cy="5032375"/>
          </a:xfrm>
        </p:spPr>
        <p:txBody>
          <a:bodyPr>
            <a:normAutofit/>
          </a:bodyPr>
          <a:lstStyle/>
          <a:p>
            <a:pPr eaLnBrk="1" hangingPunct="1">
              <a:lnSpc>
                <a:spcPct val="80000"/>
              </a:lnSpc>
            </a:pPr>
            <a:endParaRPr lang="en-US" sz="2700" b="1" dirty="0" smtClean="0"/>
          </a:p>
          <a:p>
            <a:pPr eaLnBrk="1" hangingPunct="1">
              <a:lnSpc>
                <a:spcPct val="80000"/>
              </a:lnSpc>
            </a:pPr>
            <a:r>
              <a:rPr lang="en-US" b="1" dirty="0" smtClean="0"/>
              <a:t>Text to text, text to self, and text to world questions guide students away from the text.</a:t>
            </a:r>
          </a:p>
          <a:p>
            <a:pPr marL="0" indent="0" eaLnBrk="1" hangingPunct="1">
              <a:lnSpc>
                <a:spcPct val="80000"/>
              </a:lnSpc>
              <a:buNone/>
            </a:pPr>
            <a:endParaRPr lang="en-US" sz="2800" dirty="0" smtClean="0">
              <a:ea typeface="ＭＳ Ｐゴシック" pitchFamily="34" charset="-128"/>
            </a:endParaRPr>
          </a:p>
          <a:p>
            <a:pPr eaLnBrk="1" hangingPunct="1">
              <a:lnSpc>
                <a:spcPct val="80000"/>
              </a:lnSpc>
            </a:pPr>
            <a:r>
              <a:rPr lang="en-US" b="1" dirty="0" smtClean="0"/>
              <a:t>Simple questions are answered too quickly.</a:t>
            </a:r>
            <a:endParaRPr lang="en-US" sz="3600" dirty="0" smtClean="0"/>
          </a:p>
          <a:p>
            <a:pPr lvl="1" eaLnBrk="1" hangingPunct="1">
              <a:lnSpc>
                <a:spcPct val="80000"/>
              </a:lnSpc>
              <a:buFont typeface="Wingdings 2" pitchFamily="18" charset="2"/>
              <a:buNone/>
            </a:pPr>
            <a:r>
              <a:rPr lang="en-US" dirty="0" smtClean="0">
                <a:ea typeface="ＭＳ Ｐゴシック" pitchFamily="34" charset="-128"/>
              </a:rPr>
              <a:t>	</a:t>
            </a:r>
          </a:p>
          <a:p>
            <a:pPr lvl="1" eaLnBrk="1" hangingPunct="1">
              <a:lnSpc>
                <a:spcPct val="80000"/>
              </a:lnSpc>
              <a:buFont typeface="Wingdings 2" pitchFamily="18" charset="2"/>
              <a:buNone/>
            </a:pPr>
            <a:endParaRPr lang="en-US" sz="2400" dirty="0" smtClean="0">
              <a:ea typeface="ＭＳ Ｐゴシック" pitchFamily="34" charset="-128"/>
            </a:endParaRPr>
          </a:p>
          <a:p>
            <a:pPr lvl="1" eaLnBrk="1" hangingPunct="1">
              <a:lnSpc>
                <a:spcPct val="80000"/>
              </a:lnSpc>
              <a:buFont typeface="Wingdings 2" pitchFamily="18" charset="2"/>
              <a:buNone/>
            </a:pPr>
            <a:endParaRPr lang="en-US" sz="2400" dirty="0" smtClean="0">
              <a:ea typeface="ＭＳ Ｐゴシック" pitchFamily="34" charset="-128"/>
            </a:endParaRPr>
          </a:p>
          <a:p>
            <a:pPr eaLnBrk="1" hangingPunct="1">
              <a:lnSpc>
                <a:spcPct val="80000"/>
              </a:lnSpc>
            </a:pPr>
            <a:endParaRPr lang="en-US" sz="2700" dirty="0" smtClean="0"/>
          </a:p>
        </p:txBody>
      </p:sp>
      <p:graphicFrame>
        <p:nvGraphicFramePr>
          <p:cNvPr id="4" name="Table 3"/>
          <p:cNvGraphicFramePr>
            <a:graphicFrameLocks noGrp="1"/>
          </p:cNvGraphicFramePr>
          <p:nvPr>
            <p:extLst>
              <p:ext uri="{D42A27DB-BD31-4B8C-83A1-F6EECF244321}">
                <p14:modId xmlns="" xmlns:p14="http://schemas.microsoft.com/office/powerpoint/2010/main" val="4081636986"/>
              </p:ext>
            </p:extLst>
          </p:nvPr>
        </p:nvGraphicFramePr>
        <p:xfrm>
          <a:off x="381000" y="6324600"/>
          <a:ext cx="8305800" cy="304800"/>
        </p:xfrm>
        <a:graphic>
          <a:graphicData uri="http://schemas.openxmlformats.org/drawingml/2006/table">
            <a:tbl>
              <a:tblPr/>
              <a:tblGrid>
                <a:gridCol w="8305800"/>
              </a:tblGrid>
              <a:tr h="304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1" i="0" u="none" strike="noStrike" cap="none" normalizeH="0" baseline="0" dirty="0" smtClean="0">
                        <a:ln>
                          <a:noFill/>
                        </a:ln>
                        <a:solidFill>
                          <a:srgbClr val="FFC000"/>
                        </a:solidFill>
                        <a:effectLst/>
                        <a:latin typeface="Cambria" pitchFamily="18" charset="0"/>
                        <a:ea typeface="ＭＳ Ｐゴシック"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noFill/>
                  </a:tcPr>
                </a:tc>
              </a:tr>
            </a:tbl>
          </a:graphicData>
        </a:graphic>
      </p:graphicFrame>
      <p:pic>
        <p:nvPicPr>
          <p:cNvPr id="3074" name="Picture 2" descr="C:\Users\Kathy Gray\AppData\Local\Microsoft\Windows\Temporary Internet Files\Content.IE5\UKC2CPVS\MC900434403[1].wmf"/>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371600" y="4724400"/>
            <a:ext cx="1362075" cy="1908175"/>
          </a:xfrm>
          <a:prstGeom prst="rect">
            <a:avLst/>
          </a:prstGeom>
          <a:noFill/>
          <a:extLst>
            <a:ext uri="{909E8E84-426E-40DD-AFC4-6F175D3DCCD1}">
              <a14:hiddenFill xmlns="" xmlns:a14="http://schemas.microsoft.com/office/drawing/2010/main">
                <a:solidFill>
                  <a:srgbClr val="FFFFFF"/>
                </a:solidFill>
              </a14:hiddenFill>
            </a:ext>
          </a:extLst>
        </p:spPr>
      </p:pic>
      <p:pic>
        <p:nvPicPr>
          <p:cNvPr id="3075" name="Picture 3" descr="C:\Users\Kathy Gray\AppData\Local\Microsoft\Windows\Temporary Internet Files\Content.IE5\UKC2CPVS\MC900383308[1].wmf"/>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4572000" y="4346865"/>
            <a:ext cx="4248912" cy="228571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9278959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hape 143"/>
          <p:cNvSpPr>
            <a:spLocks noGrp="1"/>
          </p:cNvSpPr>
          <p:nvPr>
            <p:ph type="title"/>
          </p:nvPr>
        </p:nvSpPr>
        <p:spPr>
          <a:xfrm>
            <a:off x="457200" y="460375"/>
            <a:ext cx="8229600" cy="522288"/>
          </a:xfrm>
        </p:spPr>
        <p:txBody>
          <a:bodyPr lIns="91425" tIns="45700" rIns="91425" bIns="45700">
            <a:spAutoFit/>
          </a:bodyPr>
          <a:lstStyle/>
          <a:p>
            <a:pPr eaLnBrk="1" hangingPunct="1">
              <a:buClr>
                <a:srgbClr val="000000"/>
              </a:buClr>
              <a:buSzPct val="25000"/>
            </a:pPr>
            <a:r>
              <a:rPr lang="en-US" smtClean="0">
                <a:sym typeface="Arial" charset="0"/>
              </a:rPr>
              <a:t>Non-Examples and Examples</a:t>
            </a:r>
          </a:p>
        </p:txBody>
      </p:sp>
      <p:sp>
        <p:nvSpPr>
          <p:cNvPr id="32771" name="Slide Number Placeholder 5"/>
          <p:cNvSpPr>
            <a:spLocks noGrp="1"/>
          </p:cNvSpPr>
          <p:nvPr>
            <p:ph type="sldNum" sz="quarter" idx="10"/>
          </p:nvPr>
        </p:nvSpPr>
        <p:spPr>
          <a:noFill/>
          <a:ln>
            <a:miter lim="800000"/>
            <a:headEnd/>
            <a:tailEnd/>
          </a:ln>
        </p:spPr>
        <p:txBody>
          <a:bodyPr>
            <a:normAutofit/>
          </a:bodyPr>
          <a:lstStyle/>
          <a:p>
            <a:fld id="{7131A28E-67AE-454F-8127-95D6924703A2}" type="slidenum">
              <a:rPr lang="en-US" smtClean="0"/>
              <a:pPr/>
              <a:t>15</a:t>
            </a:fld>
            <a:endParaRPr lang="en-US" smtClean="0"/>
          </a:p>
        </p:txBody>
      </p:sp>
      <p:sp>
        <p:nvSpPr>
          <p:cNvPr id="32772" name="Shape 136"/>
          <p:cNvSpPr>
            <a:spLocks noGrp="1"/>
          </p:cNvSpPr>
          <p:nvPr>
            <p:ph idx="4294967295"/>
          </p:nvPr>
        </p:nvSpPr>
        <p:spPr>
          <a:xfrm>
            <a:off x="533400" y="1600200"/>
            <a:ext cx="4022725" cy="4829175"/>
          </a:xfrm>
        </p:spPr>
        <p:txBody>
          <a:bodyPr lIns="91425" tIns="45700" rIns="91425" bIns="45700">
            <a:spAutoFit/>
          </a:bodyPr>
          <a:lstStyle/>
          <a:p>
            <a:pPr marL="0" indent="0" eaLnBrk="1" hangingPunct="1">
              <a:lnSpc>
                <a:spcPct val="114000"/>
              </a:lnSpc>
              <a:spcBef>
                <a:spcPct val="0"/>
              </a:spcBef>
              <a:buClr>
                <a:srgbClr val="000000"/>
              </a:buClr>
              <a:buSzPct val="173000"/>
            </a:pPr>
            <a:r>
              <a:rPr lang="en-US" sz="1800" dirty="0" smtClean="0">
                <a:solidFill>
                  <a:srgbClr val="000000"/>
                </a:solidFill>
                <a:cs typeface="Arial" charset="0"/>
                <a:sym typeface="Arial" charset="0"/>
              </a:rPr>
              <a:t>In “Casey at the Bat,” Casey strikes out. Describe a time when you failed at something.</a:t>
            </a:r>
          </a:p>
          <a:p>
            <a:pPr marL="0" indent="0" eaLnBrk="1" hangingPunct="1">
              <a:lnSpc>
                <a:spcPct val="114000"/>
              </a:lnSpc>
              <a:spcBef>
                <a:spcPct val="0"/>
              </a:spcBef>
              <a:buClr>
                <a:srgbClr val="000000"/>
              </a:buClr>
              <a:buSzPct val="173000"/>
            </a:pPr>
            <a:endParaRPr lang="en-US" sz="1800" dirty="0" smtClean="0">
              <a:solidFill>
                <a:srgbClr val="000000"/>
              </a:solidFill>
              <a:cs typeface="Arial" charset="0"/>
              <a:sym typeface="Arial" charset="0"/>
            </a:endParaRPr>
          </a:p>
          <a:p>
            <a:pPr marL="0" indent="0" eaLnBrk="1" hangingPunct="1">
              <a:lnSpc>
                <a:spcPct val="114000"/>
              </a:lnSpc>
              <a:spcBef>
                <a:spcPct val="0"/>
              </a:spcBef>
              <a:buClr>
                <a:srgbClr val="000000"/>
              </a:buClr>
              <a:buSzPct val="173000"/>
            </a:pPr>
            <a:r>
              <a:rPr lang="en-US" sz="1800" dirty="0" smtClean="0">
                <a:solidFill>
                  <a:srgbClr val="000000"/>
                </a:solidFill>
                <a:cs typeface="Arial" charset="0"/>
                <a:sym typeface="Arial" charset="0"/>
              </a:rPr>
              <a:t>In “Letter from a Birmingham Jail,” Dr. King discusses nonviolent protest. Discuss, in writing, a time when you wanted to fight against something that you felt was unfair.</a:t>
            </a:r>
          </a:p>
          <a:p>
            <a:pPr marL="0" indent="0" eaLnBrk="1" hangingPunct="1">
              <a:lnSpc>
                <a:spcPct val="114000"/>
              </a:lnSpc>
              <a:spcBef>
                <a:spcPct val="0"/>
              </a:spcBef>
              <a:buClr>
                <a:srgbClr val="000000"/>
              </a:buClr>
              <a:buSzPct val="173000"/>
            </a:pPr>
            <a:endParaRPr lang="en-US" sz="1800" dirty="0" smtClean="0">
              <a:solidFill>
                <a:srgbClr val="000000"/>
              </a:solidFill>
              <a:cs typeface="Arial" charset="0"/>
              <a:sym typeface="Arial" charset="0"/>
            </a:endParaRPr>
          </a:p>
          <a:p>
            <a:pPr marL="0" indent="0" eaLnBrk="1" hangingPunct="1">
              <a:lnSpc>
                <a:spcPct val="114000"/>
              </a:lnSpc>
              <a:spcBef>
                <a:spcPct val="0"/>
              </a:spcBef>
              <a:buClr>
                <a:srgbClr val="000000"/>
              </a:buClr>
              <a:buSzPct val="173000"/>
            </a:pPr>
            <a:r>
              <a:rPr lang="en-US" sz="1800" dirty="0" smtClean="0">
                <a:solidFill>
                  <a:srgbClr val="000000"/>
                </a:solidFill>
                <a:cs typeface="Arial" charset="0"/>
                <a:sym typeface="Arial" charset="0"/>
              </a:rPr>
              <a:t>In “The Gettysburg Address” Lincoln says the nation is dedicated to the proposition that all men are created equal. Why is equality an important value to promote?</a:t>
            </a:r>
          </a:p>
        </p:txBody>
      </p:sp>
      <p:sp>
        <p:nvSpPr>
          <p:cNvPr id="137" name="Shape 137"/>
          <p:cNvSpPr txBox="1">
            <a:spLocks noGrp="1"/>
          </p:cNvSpPr>
          <p:nvPr>
            <p:ph type="body" idx="4294967295"/>
          </p:nvPr>
        </p:nvSpPr>
        <p:spPr>
          <a:xfrm>
            <a:off x="5145088" y="1643063"/>
            <a:ext cx="3841750" cy="4435475"/>
          </a:xfrm>
        </p:spPr>
        <p:txBody>
          <a:bodyPr lIns="91425" tIns="45700" rIns="91425" bIns="45700" rtlCol="0">
            <a:spAutoFit/>
          </a:bodyPr>
          <a:lstStyle/>
          <a:p>
            <a:pPr marL="0" indent="0" eaLnBrk="1" fontAlgn="auto" hangingPunct="1">
              <a:lnSpc>
                <a:spcPct val="114000"/>
              </a:lnSpc>
              <a:spcBef>
                <a:spcPts val="0"/>
              </a:spcBef>
              <a:spcAft>
                <a:spcPts val="0"/>
              </a:spcAft>
              <a:buClr>
                <a:schemeClr val="dk1"/>
              </a:buClr>
              <a:buSzPct val="25000"/>
              <a:buFont typeface="Arial"/>
              <a:buNone/>
              <a:defRPr/>
            </a:pPr>
            <a:r>
              <a:rPr lang="x-none" sz="1750" smtClean="0">
                <a:solidFill>
                  <a:schemeClr val="dk1"/>
                </a:solidFill>
                <a:ea typeface="Arial"/>
                <a:cs typeface="Arial"/>
                <a:sym typeface="Arial"/>
              </a:rPr>
              <a:t>What </a:t>
            </a:r>
            <a:r>
              <a:rPr lang="x-none" sz="1750">
                <a:solidFill>
                  <a:schemeClr val="dk1"/>
                </a:solidFill>
                <a:ea typeface="Arial"/>
                <a:cs typeface="Arial"/>
                <a:sym typeface="Arial"/>
              </a:rPr>
              <a:t>makes Casey’s experiences </a:t>
            </a:r>
            <a:r>
              <a:rPr lang="x-none" sz="1750" smtClean="0">
                <a:solidFill>
                  <a:schemeClr val="dk1"/>
                </a:solidFill>
                <a:ea typeface="Arial"/>
                <a:cs typeface="Arial"/>
                <a:sym typeface="Arial"/>
              </a:rPr>
              <a:t>at bat</a:t>
            </a:r>
            <a:r>
              <a:rPr lang="en-US" sz="1750" dirty="0" smtClean="0">
                <a:solidFill>
                  <a:schemeClr val="dk1"/>
                </a:solidFill>
                <a:ea typeface="Arial"/>
                <a:cs typeface="Arial"/>
                <a:sym typeface="Arial"/>
              </a:rPr>
              <a:t> humorous?</a:t>
            </a:r>
          </a:p>
          <a:p>
            <a:pPr marL="231775" indent="-231775" eaLnBrk="1" fontAlgn="auto" hangingPunct="1">
              <a:lnSpc>
                <a:spcPct val="114000"/>
              </a:lnSpc>
              <a:spcBef>
                <a:spcPts val="0"/>
              </a:spcBef>
              <a:spcAft>
                <a:spcPts val="0"/>
              </a:spcAft>
              <a:buClr>
                <a:schemeClr val="dk1"/>
              </a:buClr>
              <a:buSzPct val="25000"/>
              <a:buFont typeface="Arial"/>
              <a:buNone/>
              <a:defRPr/>
            </a:pPr>
            <a:endParaRPr lang="en-US" sz="1750" dirty="0" smtClean="0">
              <a:solidFill>
                <a:schemeClr val="dk1"/>
              </a:solidFill>
              <a:ea typeface="Arial"/>
              <a:cs typeface="Arial"/>
              <a:sym typeface="Arial"/>
            </a:endParaRPr>
          </a:p>
          <a:p>
            <a:pPr marL="231775" indent="-231775" eaLnBrk="1" fontAlgn="auto" hangingPunct="1">
              <a:lnSpc>
                <a:spcPct val="114000"/>
              </a:lnSpc>
              <a:spcBef>
                <a:spcPts val="0"/>
              </a:spcBef>
              <a:spcAft>
                <a:spcPts val="0"/>
              </a:spcAft>
              <a:buClr>
                <a:schemeClr val="dk1"/>
              </a:buClr>
              <a:buSzPct val="25000"/>
              <a:buFont typeface="Arial"/>
              <a:buNone/>
              <a:defRPr/>
            </a:pPr>
            <a:endParaRPr lang="en-US" sz="1750" dirty="0" smtClean="0">
              <a:solidFill>
                <a:schemeClr val="dk1"/>
              </a:solidFill>
              <a:ea typeface="Arial"/>
              <a:cs typeface="Arial"/>
              <a:sym typeface="Arial"/>
            </a:endParaRPr>
          </a:p>
          <a:p>
            <a:pPr marL="0" indent="0" eaLnBrk="1" fontAlgn="auto" hangingPunct="1">
              <a:lnSpc>
                <a:spcPct val="114000"/>
              </a:lnSpc>
              <a:spcBef>
                <a:spcPts val="0"/>
              </a:spcBef>
              <a:spcAft>
                <a:spcPts val="0"/>
              </a:spcAft>
              <a:buClr>
                <a:schemeClr val="dk1"/>
              </a:buClr>
              <a:buSzPct val="25000"/>
              <a:buFont typeface="Arial" pitchFamily="34" charset="0"/>
              <a:buNone/>
              <a:defRPr/>
            </a:pPr>
            <a:r>
              <a:rPr lang="x-none" sz="1750">
                <a:solidFill>
                  <a:schemeClr val="dk1"/>
                </a:solidFill>
                <a:ea typeface="Arial"/>
                <a:cs typeface="Arial"/>
                <a:sym typeface="Arial"/>
              </a:rPr>
              <a:t>What can you infer from King’s</a:t>
            </a:r>
            <a:r>
              <a:rPr lang="en-US" sz="1750" dirty="0">
                <a:solidFill>
                  <a:schemeClr val="dk1"/>
                </a:solidFill>
                <a:ea typeface="Arial"/>
                <a:cs typeface="Arial"/>
                <a:sym typeface="Arial"/>
              </a:rPr>
              <a:t> </a:t>
            </a:r>
            <a:r>
              <a:rPr lang="x-none" sz="1750">
                <a:solidFill>
                  <a:schemeClr val="dk1"/>
                </a:solidFill>
                <a:ea typeface="Arial"/>
                <a:cs typeface="Arial"/>
                <a:sym typeface="Arial"/>
              </a:rPr>
              <a:t>letter about the letter that he </a:t>
            </a:r>
            <a:r>
              <a:rPr lang="x-none" sz="1750">
                <a:solidFill>
                  <a:schemeClr val="dk1"/>
                </a:solidFill>
                <a:ea typeface="Arial"/>
                <a:cs typeface="Arial"/>
              </a:rPr>
              <a:t>received?</a:t>
            </a:r>
            <a:r>
              <a:rPr lang="x-none" sz="1750">
                <a:solidFill>
                  <a:schemeClr val="dk1"/>
                </a:solidFill>
                <a:ea typeface="Arial"/>
                <a:cs typeface="Arial"/>
                <a:sym typeface="Arial"/>
              </a:rPr>
              <a:t>  </a:t>
            </a:r>
            <a:endParaRPr lang="en-US" sz="1750" dirty="0">
              <a:solidFill>
                <a:schemeClr val="dk1"/>
              </a:solidFill>
              <a:ea typeface="Arial"/>
              <a:cs typeface="Arial"/>
              <a:sym typeface="Arial"/>
            </a:endParaRPr>
          </a:p>
          <a:p>
            <a:pPr marL="225425" indent="0" eaLnBrk="1" fontAlgn="auto" hangingPunct="1">
              <a:lnSpc>
                <a:spcPct val="114000"/>
              </a:lnSpc>
              <a:spcBef>
                <a:spcPts val="0"/>
              </a:spcBef>
              <a:spcAft>
                <a:spcPts val="0"/>
              </a:spcAft>
              <a:buClr>
                <a:schemeClr val="dk1"/>
              </a:buClr>
              <a:buSzPct val="25000"/>
              <a:buFont typeface="Arial"/>
              <a:buNone/>
              <a:defRPr/>
            </a:pPr>
            <a:endParaRPr lang="en-US" sz="1750" dirty="0">
              <a:solidFill>
                <a:schemeClr val="dk1"/>
              </a:solidFill>
              <a:ea typeface="Arial"/>
              <a:cs typeface="Arial"/>
              <a:sym typeface="Arial"/>
            </a:endParaRPr>
          </a:p>
          <a:p>
            <a:pPr marL="225425" indent="0" eaLnBrk="1" fontAlgn="auto" hangingPunct="1">
              <a:lnSpc>
                <a:spcPct val="114000"/>
              </a:lnSpc>
              <a:spcBef>
                <a:spcPts val="0"/>
              </a:spcBef>
              <a:spcAft>
                <a:spcPts val="0"/>
              </a:spcAft>
              <a:buClr>
                <a:schemeClr val="dk1"/>
              </a:buClr>
              <a:buSzPct val="25000"/>
              <a:buFont typeface="Arial"/>
              <a:buNone/>
              <a:defRPr/>
            </a:pPr>
            <a:endParaRPr lang="en-US" sz="1750" dirty="0" smtClean="0">
              <a:solidFill>
                <a:schemeClr val="dk1"/>
              </a:solidFill>
              <a:ea typeface="Arial"/>
              <a:cs typeface="Arial"/>
              <a:sym typeface="Arial"/>
            </a:endParaRPr>
          </a:p>
          <a:p>
            <a:pPr marL="225425" indent="0" eaLnBrk="1" fontAlgn="auto" hangingPunct="1">
              <a:lnSpc>
                <a:spcPct val="114000"/>
              </a:lnSpc>
              <a:spcBef>
                <a:spcPts val="0"/>
              </a:spcBef>
              <a:spcAft>
                <a:spcPts val="0"/>
              </a:spcAft>
              <a:buClr>
                <a:schemeClr val="dk1"/>
              </a:buClr>
              <a:buSzPct val="25000"/>
              <a:buFont typeface="Arial"/>
              <a:buNone/>
              <a:defRPr/>
            </a:pPr>
            <a:endParaRPr lang="en-US" sz="1750" dirty="0">
              <a:solidFill>
                <a:schemeClr val="dk1"/>
              </a:solidFill>
              <a:ea typeface="Arial"/>
              <a:cs typeface="Arial"/>
              <a:sym typeface="Arial"/>
            </a:endParaRPr>
          </a:p>
          <a:p>
            <a:pPr marL="225425" indent="0" eaLnBrk="1" fontAlgn="auto" hangingPunct="1">
              <a:lnSpc>
                <a:spcPct val="114000"/>
              </a:lnSpc>
              <a:spcBef>
                <a:spcPts val="0"/>
              </a:spcBef>
              <a:spcAft>
                <a:spcPts val="0"/>
              </a:spcAft>
              <a:buClr>
                <a:schemeClr val="dk1"/>
              </a:buClr>
              <a:buSzPct val="25000"/>
              <a:buFont typeface="Arial"/>
              <a:buNone/>
              <a:defRPr/>
            </a:pPr>
            <a:endParaRPr lang="en-US" sz="1750" dirty="0" smtClean="0">
              <a:solidFill>
                <a:schemeClr val="dk1"/>
              </a:solidFill>
              <a:ea typeface="Arial"/>
              <a:cs typeface="Arial"/>
              <a:sym typeface="Arial"/>
            </a:endParaRPr>
          </a:p>
          <a:p>
            <a:pPr marL="0" indent="0" eaLnBrk="1" fontAlgn="auto" hangingPunct="1">
              <a:lnSpc>
                <a:spcPct val="114000"/>
              </a:lnSpc>
              <a:spcBef>
                <a:spcPts val="0"/>
              </a:spcBef>
              <a:spcAft>
                <a:spcPts val="0"/>
              </a:spcAft>
              <a:buClr>
                <a:schemeClr val="dk1"/>
              </a:buClr>
              <a:buSzPct val="25000"/>
              <a:buFont typeface="Arial" pitchFamily="34" charset="0"/>
              <a:buNone/>
              <a:defRPr/>
            </a:pPr>
            <a:r>
              <a:rPr lang="x-none" sz="1750">
                <a:solidFill>
                  <a:schemeClr val="dk1"/>
                </a:solidFill>
                <a:ea typeface="Arial"/>
                <a:cs typeface="Arial"/>
                <a:sym typeface="Arial"/>
              </a:rPr>
              <a:t>“The Gettysburg Address” mentions the year 1776. According to Lincoln’s speech, why is this year significant to the events described in the speech?</a:t>
            </a:r>
          </a:p>
        </p:txBody>
      </p:sp>
      <p:sp>
        <p:nvSpPr>
          <p:cNvPr id="32774" name="Shape 139"/>
          <p:cNvSpPr txBox="1">
            <a:spLocks noChangeArrowheads="1"/>
          </p:cNvSpPr>
          <p:nvPr/>
        </p:nvSpPr>
        <p:spPr bwMode="auto">
          <a:xfrm>
            <a:off x="228600" y="6122988"/>
            <a:ext cx="533400" cy="460375"/>
          </a:xfrm>
          <a:prstGeom prst="rect">
            <a:avLst/>
          </a:prstGeom>
          <a:noFill/>
          <a:ln w="9525">
            <a:noFill/>
            <a:miter lim="800000"/>
            <a:headEnd/>
            <a:tailEnd/>
          </a:ln>
        </p:spPr>
        <p:txBody>
          <a:bodyPr lIns="91425" tIns="45700" rIns="91425" bIns="45700">
            <a:spAutoFit/>
          </a:bodyPr>
          <a:lstStyle/>
          <a:p>
            <a:pPr algn="ctr">
              <a:buClr>
                <a:srgbClr val="000000"/>
              </a:buClr>
              <a:buSzPct val="25000"/>
              <a:buFont typeface="Arial" charset="0"/>
              <a:buNone/>
            </a:pPr>
            <a:r>
              <a:rPr lang="en-US"/>
              <a:t> </a:t>
            </a:r>
          </a:p>
        </p:txBody>
      </p:sp>
      <p:sp>
        <p:nvSpPr>
          <p:cNvPr id="2" name="TextBox 1"/>
          <p:cNvSpPr txBox="1"/>
          <p:nvPr/>
        </p:nvSpPr>
        <p:spPr>
          <a:xfrm>
            <a:off x="457200" y="1247775"/>
            <a:ext cx="4022725" cy="366713"/>
          </a:xfrm>
          <a:prstGeom prst="rect">
            <a:avLst/>
          </a:prstGeom>
          <a:solidFill>
            <a:schemeClr val="accent1">
              <a:lumMod val="20000"/>
              <a:lumOff val="80000"/>
            </a:schemeClr>
          </a:solidFill>
        </p:spPr>
        <p:txBody>
          <a:bodyPr anchor="ctr">
            <a:normAutofit/>
          </a:bodyPr>
          <a:lstStyle/>
          <a:p>
            <a:pPr fontAlgn="auto">
              <a:spcBef>
                <a:spcPts val="0"/>
              </a:spcBef>
              <a:spcAft>
                <a:spcPts val="0"/>
              </a:spcAft>
              <a:defRPr/>
            </a:pPr>
            <a:r>
              <a:rPr lang="en-US" sz="1800" b="1" kern="0" dirty="0">
                <a:solidFill>
                  <a:schemeClr val="tx1">
                    <a:lumMod val="85000"/>
                    <a:lumOff val="15000"/>
                  </a:schemeClr>
                </a:solidFill>
                <a:latin typeface="Arial"/>
                <a:ea typeface="Arial"/>
                <a:cs typeface="Arial"/>
                <a:sym typeface="Arial"/>
              </a:rPr>
              <a:t>Not Text-Dependent</a:t>
            </a:r>
          </a:p>
        </p:txBody>
      </p:sp>
      <p:grpSp>
        <p:nvGrpSpPr>
          <p:cNvPr id="3" name="Group 2"/>
          <p:cNvGrpSpPr>
            <a:grpSpLocks/>
          </p:cNvGrpSpPr>
          <p:nvPr/>
        </p:nvGrpSpPr>
        <p:grpSpPr bwMode="auto">
          <a:xfrm>
            <a:off x="4538663" y="1349375"/>
            <a:ext cx="549275" cy="5029200"/>
            <a:chOff x="4479106" y="1320798"/>
            <a:chExt cx="548641" cy="5029199"/>
          </a:xfrm>
        </p:grpSpPr>
        <p:cxnSp>
          <p:nvCxnSpPr>
            <p:cNvPr id="138" name="Shape 138"/>
            <p:cNvCxnSpPr/>
            <p:nvPr/>
          </p:nvCxnSpPr>
          <p:spPr>
            <a:xfrm rot="5400000">
              <a:off x="2210284" y="3835398"/>
              <a:ext cx="5029199" cy="0"/>
            </a:xfrm>
            <a:prstGeom prst="straightConnector1">
              <a:avLst/>
            </a:prstGeom>
            <a:noFill/>
            <a:ln w="19050" cap="flat">
              <a:solidFill>
                <a:schemeClr val="tx2">
                  <a:lumMod val="50000"/>
                </a:schemeClr>
              </a:solidFill>
              <a:prstDash val="solid"/>
              <a:round/>
              <a:headEnd type="none" w="med" len="med"/>
              <a:tailEnd type="none" w="med" len="med"/>
            </a:ln>
          </p:spPr>
        </p:cxnSp>
        <p:sp>
          <p:nvSpPr>
            <p:cNvPr id="140" name="Shape 140"/>
            <p:cNvSpPr/>
            <p:nvPr/>
          </p:nvSpPr>
          <p:spPr>
            <a:xfrm rot="10800000" flipH="1">
              <a:off x="4479106" y="1836736"/>
              <a:ext cx="548641" cy="365125"/>
            </a:xfrm>
            <a:prstGeom prst="rightArrow">
              <a:avLst>
                <a:gd name="adj1" fmla="val 50000"/>
                <a:gd name="adj2" fmla="val 50000"/>
              </a:avLst>
            </a:prstGeom>
            <a:solidFill>
              <a:schemeClr val="tx2">
                <a:lumMod val="60000"/>
                <a:lumOff val="40000"/>
              </a:schemeClr>
            </a:solidFill>
            <a:ln w="9525" cap="flat">
              <a:noFill/>
              <a:prstDash val="solid"/>
              <a:round/>
              <a:headEnd type="none" w="med" len="med"/>
              <a:tailEnd type="none" w="med" len="med"/>
            </a:ln>
          </p:spPr>
          <p:txBody>
            <a:bodyPr lIns="91425" tIns="45700" rIns="91425" bIns="45700" anchor="ctr">
              <a:spAutoFit/>
            </a:bodyPr>
            <a:lstStyle/>
            <a:p>
              <a:pPr fontAlgn="auto">
                <a:spcBef>
                  <a:spcPts val="0"/>
                </a:spcBef>
                <a:spcAft>
                  <a:spcPts val="0"/>
                </a:spcAft>
                <a:defRPr/>
              </a:pPr>
              <a:endParaRPr kern="0" dirty="0">
                <a:latin typeface="Arial"/>
                <a:ea typeface="Arial"/>
                <a:cs typeface="Arial"/>
                <a:sym typeface="Arial"/>
              </a:endParaRPr>
            </a:p>
          </p:txBody>
        </p:sp>
        <p:sp>
          <p:nvSpPr>
            <p:cNvPr id="12" name="Shape 140"/>
            <p:cNvSpPr/>
            <p:nvPr/>
          </p:nvSpPr>
          <p:spPr>
            <a:xfrm rot="10800000" flipH="1">
              <a:off x="4479106" y="3071811"/>
              <a:ext cx="548641" cy="365125"/>
            </a:xfrm>
            <a:prstGeom prst="rightArrow">
              <a:avLst>
                <a:gd name="adj1" fmla="val 50000"/>
                <a:gd name="adj2" fmla="val 50000"/>
              </a:avLst>
            </a:prstGeom>
            <a:solidFill>
              <a:schemeClr val="tx2">
                <a:lumMod val="60000"/>
                <a:lumOff val="40000"/>
              </a:schemeClr>
            </a:solidFill>
            <a:ln w="9525" cap="flat">
              <a:noFill/>
              <a:prstDash val="solid"/>
              <a:round/>
              <a:headEnd type="none" w="med" len="med"/>
              <a:tailEnd type="none" w="med" len="med"/>
            </a:ln>
          </p:spPr>
          <p:txBody>
            <a:bodyPr lIns="91425" tIns="45700" rIns="91425" bIns="45700" anchor="ctr">
              <a:spAutoFit/>
            </a:bodyPr>
            <a:lstStyle/>
            <a:p>
              <a:pPr fontAlgn="auto">
                <a:spcBef>
                  <a:spcPts val="0"/>
                </a:spcBef>
                <a:spcAft>
                  <a:spcPts val="0"/>
                </a:spcAft>
                <a:defRPr/>
              </a:pPr>
              <a:endParaRPr kern="0" dirty="0">
                <a:latin typeface="Arial"/>
                <a:ea typeface="Arial"/>
                <a:cs typeface="Arial"/>
                <a:sym typeface="Arial"/>
              </a:endParaRPr>
            </a:p>
          </p:txBody>
        </p:sp>
        <p:sp>
          <p:nvSpPr>
            <p:cNvPr id="13" name="Shape 140"/>
            <p:cNvSpPr/>
            <p:nvPr/>
          </p:nvSpPr>
          <p:spPr>
            <a:xfrm rot="10800000" flipH="1">
              <a:off x="4479106" y="4967285"/>
              <a:ext cx="548641" cy="366712"/>
            </a:xfrm>
            <a:prstGeom prst="rightArrow">
              <a:avLst>
                <a:gd name="adj1" fmla="val 50000"/>
                <a:gd name="adj2" fmla="val 50000"/>
              </a:avLst>
            </a:prstGeom>
            <a:solidFill>
              <a:schemeClr val="tx2">
                <a:lumMod val="60000"/>
                <a:lumOff val="40000"/>
              </a:schemeClr>
            </a:solidFill>
            <a:ln w="9525" cap="flat">
              <a:noFill/>
              <a:prstDash val="solid"/>
              <a:round/>
              <a:headEnd type="none" w="med" len="med"/>
              <a:tailEnd type="none" w="med" len="med"/>
            </a:ln>
          </p:spPr>
          <p:txBody>
            <a:bodyPr lIns="91425" tIns="45700" rIns="91425" bIns="45700" anchor="ctr">
              <a:spAutoFit/>
            </a:bodyPr>
            <a:lstStyle/>
            <a:p>
              <a:pPr fontAlgn="auto">
                <a:spcBef>
                  <a:spcPts val="0"/>
                </a:spcBef>
                <a:spcAft>
                  <a:spcPts val="0"/>
                </a:spcAft>
                <a:defRPr/>
              </a:pPr>
              <a:endParaRPr kern="0" dirty="0">
                <a:latin typeface="Arial"/>
                <a:ea typeface="Arial"/>
                <a:cs typeface="Arial"/>
                <a:sym typeface="Arial"/>
              </a:endParaRPr>
            </a:p>
          </p:txBody>
        </p:sp>
      </p:grpSp>
      <p:sp>
        <p:nvSpPr>
          <p:cNvPr id="15" name="TextBox 14"/>
          <p:cNvSpPr txBox="1"/>
          <p:nvPr/>
        </p:nvSpPr>
        <p:spPr>
          <a:xfrm>
            <a:off x="5145088" y="1247775"/>
            <a:ext cx="3841750" cy="366713"/>
          </a:xfrm>
          <a:prstGeom prst="rect">
            <a:avLst/>
          </a:prstGeom>
          <a:solidFill>
            <a:schemeClr val="accent1">
              <a:lumMod val="20000"/>
              <a:lumOff val="80000"/>
            </a:schemeClr>
          </a:solidFill>
        </p:spPr>
        <p:txBody>
          <a:bodyPr anchor="ctr">
            <a:normAutofit/>
          </a:bodyPr>
          <a:lstStyle/>
          <a:p>
            <a:pPr fontAlgn="auto">
              <a:spcBef>
                <a:spcPts val="0"/>
              </a:spcBef>
              <a:spcAft>
                <a:spcPts val="0"/>
              </a:spcAft>
              <a:defRPr/>
            </a:pPr>
            <a:r>
              <a:rPr lang="en-US" sz="1800" b="1" kern="0" dirty="0">
                <a:solidFill>
                  <a:schemeClr val="tx1">
                    <a:lumMod val="85000"/>
                    <a:lumOff val="15000"/>
                  </a:schemeClr>
                </a:solidFill>
                <a:latin typeface="Arial"/>
                <a:ea typeface="Arial"/>
                <a:cs typeface="Arial"/>
                <a:sym typeface="Arial"/>
              </a:rPr>
              <a:t>Text-Dependent</a:t>
            </a:r>
          </a:p>
        </p:txBody>
      </p:sp>
    </p:spTree>
  </p:cSld>
  <p:clrMapOvr>
    <a:masterClrMapping/>
  </p:clrMapOvr>
  <p:transition spd="slow">
    <p:cu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Reading Shift:  Literacy Instruction in All Content Areas</a:t>
            </a:r>
            <a:endParaRPr lang="en-US" dirty="0"/>
          </a:p>
        </p:txBody>
      </p:sp>
      <p:sp>
        <p:nvSpPr>
          <p:cNvPr id="3" name="Content Placeholder 2"/>
          <p:cNvSpPr>
            <a:spLocks noGrp="1"/>
          </p:cNvSpPr>
          <p:nvPr>
            <p:ph sz="quarter" idx="1"/>
          </p:nvPr>
        </p:nvSpPr>
        <p:spPr/>
        <p:txBody>
          <a:bodyPr/>
          <a:lstStyle/>
          <a:p>
            <a:r>
              <a:rPr lang="en-US" dirty="0" smtClean="0"/>
              <a:t>Content area teachers outside the ELA classroom emphasize literacy experiences when planning for and teaching content.  Students learn through domain-specific texts in science, history/social studies, and technical subjects; they are expected to learn from what they read and by writing informative/explanatory and argumentative pieces (CCSS Introduction, p. 3).</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1111664"/>
          </a:xfrm>
        </p:spPr>
        <p:txBody>
          <a:bodyPr>
            <a:noAutofit/>
          </a:bodyPr>
          <a:lstStyle/>
          <a:p>
            <a:r>
              <a:rPr lang="en-US" dirty="0" smtClean="0"/>
              <a:t>  CONTENT LITERACY EXPERTISE</a:t>
            </a:r>
            <a:endParaRPr lang="en-US" dirty="0"/>
          </a:p>
        </p:txBody>
      </p:sp>
      <p:sp>
        <p:nvSpPr>
          <p:cNvPr id="3" name="Content Placeholder 2"/>
          <p:cNvSpPr>
            <a:spLocks noGrp="1"/>
          </p:cNvSpPr>
          <p:nvPr>
            <p:ph idx="1"/>
          </p:nvPr>
        </p:nvSpPr>
        <p:spPr>
          <a:xfrm>
            <a:off x="381000" y="1371600"/>
            <a:ext cx="8229600" cy="4678363"/>
          </a:xfrm>
        </p:spPr>
        <p:txBody>
          <a:bodyPr>
            <a:normAutofit fontScale="92500" lnSpcReduction="20000"/>
          </a:bodyPr>
          <a:lstStyle/>
          <a:p>
            <a:r>
              <a:rPr lang="en-US" sz="3000" dirty="0" smtClean="0"/>
              <a:t>All academic disciplines have </a:t>
            </a:r>
            <a:r>
              <a:rPr lang="en-US" sz="3000" dirty="0"/>
              <a:t>their own unique “languages”, vocabulary, text </a:t>
            </a:r>
            <a:r>
              <a:rPr lang="en-US" sz="3000" dirty="0" smtClean="0"/>
              <a:t>types</a:t>
            </a:r>
            <a:r>
              <a:rPr lang="en-US" sz="3000" dirty="0"/>
              <a:t>, and styles of </a:t>
            </a:r>
            <a:r>
              <a:rPr lang="en-US" sz="3000" dirty="0" smtClean="0"/>
              <a:t>communication.</a:t>
            </a:r>
          </a:p>
          <a:p>
            <a:r>
              <a:rPr lang="en-US" sz="3000" dirty="0" smtClean="0"/>
              <a:t>Different literacy strategies need to be applied with different disciplines in order to achieve successful comprehension and equal amounts of guided practice time needs to be allocated to these varying text types.</a:t>
            </a:r>
          </a:p>
          <a:p>
            <a:r>
              <a:rPr lang="en-US" sz="3000" dirty="0" smtClean="0"/>
              <a:t>Content teachers have the most experience with, and are the best readers of, content texts – so with instructional support, they will inevitably be the best teachers of literacy within their own discipline</a:t>
            </a:r>
            <a:r>
              <a:rPr lang="en-US" sz="2200" dirty="0" smtClean="0"/>
              <a:t>.</a:t>
            </a:r>
          </a:p>
        </p:txBody>
      </p:sp>
    </p:spTree>
    <p:extLst>
      <p:ext uri="{BB962C8B-B14F-4D97-AF65-F5344CB8AC3E}">
        <p14:creationId xmlns="" xmlns:p14="http://schemas.microsoft.com/office/powerpoint/2010/main" val="2161669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Title 6"/>
          <p:cNvSpPr>
            <a:spLocks noGrp="1"/>
          </p:cNvSpPr>
          <p:nvPr>
            <p:ph type="title"/>
          </p:nvPr>
        </p:nvSpPr>
        <p:spPr>
          <a:xfrm>
            <a:off x="609600" y="457200"/>
            <a:ext cx="8153400" cy="990600"/>
          </a:xfrm>
          <a:ln w="28575">
            <a:solidFill>
              <a:srgbClr val="FF0000"/>
            </a:solidFill>
          </a:ln>
        </p:spPr>
        <p:txBody>
          <a:bodyPr/>
          <a:lstStyle/>
          <a:p>
            <a:pPr algn="l" eaLnBrk="1" hangingPunct="1"/>
            <a:r>
              <a:rPr lang="en-US" sz="4000" smtClean="0"/>
              <a:t>History/Social Studies - </a:t>
            </a:r>
            <a:r>
              <a:rPr lang="en-US" sz="4000" smtClean="0">
                <a:solidFill>
                  <a:srgbClr val="FF0000"/>
                </a:solidFill>
              </a:rPr>
              <a:t>GRAPHICS</a:t>
            </a:r>
          </a:p>
        </p:txBody>
      </p:sp>
      <p:sp>
        <p:nvSpPr>
          <p:cNvPr id="9" name="Content Placeholder 8"/>
          <p:cNvSpPr>
            <a:spLocks noGrp="1"/>
          </p:cNvSpPr>
          <p:nvPr>
            <p:ph sz="quarter" idx="4294967295"/>
          </p:nvPr>
        </p:nvSpPr>
        <p:spPr>
          <a:xfrm>
            <a:off x="685800" y="1763713"/>
            <a:ext cx="8153400" cy="4470400"/>
          </a:xfrm>
        </p:spPr>
        <p:txBody>
          <a:bodyPr>
            <a:noAutofit/>
          </a:bodyPr>
          <a:lstStyle/>
          <a:p>
            <a:pPr marL="285750" indent="-285750" eaLnBrk="1" hangingPunct="1"/>
            <a:r>
              <a:rPr lang="en-US" sz="2800" smtClean="0"/>
              <a:t>Include photographs and artwork superfluous to text </a:t>
            </a:r>
            <a:r>
              <a:rPr lang="en-US" sz="2800" smtClean="0">
                <a:solidFill>
                  <a:srgbClr val="7F7F7F"/>
                </a:solidFill>
              </a:rPr>
              <a:t>– may not be referenced in text</a:t>
            </a:r>
            <a:endParaRPr lang="en-US" sz="2800" smtClean="0"/>
          </a:p>
          <a:p>
            <a:pPr marL="285750" indent="-285750" eaLnBrk="1" hangingPunct="1"/>
            <a:r>
              <a:rPr lang="en-US" sz="2800" smtClean="0"/>
              <a:t>Often require students to integrate new information </a:t>
            </a:r>
            <a:r>
              <a:rPr lang="en-US" sz="2800" smtClean="0">
                <a:solidFill>
                  <a:srgbClr val="7F7F7F"/>
                </a:solidFill>
              </a:rPr>
              <a:t>– graphs, charts, timelines, et.al.</a:t>
            </a:r>
          </a:p>
          <a:p>
            <a:pPr marL="285750" indent="-285750" eaLnBrk="1" hangingPunct="1"/>
            <a:r>
              <a:rPr lang="en-US" sz="2800" smtClean="0"/>
              <a:t>Requires reader to determine if information is   </a:t>
            </a:r>
          </a:p>
          <a:p>
            <a:pPr marL="685800" lvl="1" eaLnBrk="1" hangingPunct="1"/>
            <a:r>
              <a:rPr lang="en-US" smtClean="0">
                <a:solidFill>
                  <a:srgbClr val="7F7F7F"/>
                </a:solidFill>
              </a:rPr>
              <a:t>descriptive</a:t>
            </a:r>
          </a:p>
          <a:p>
            <a:pPr marL="685800" lvl="1" eaLnBrk="1" hangingPunct="1"/>
            <a:r>
              <a:rPr lang="en-US" smtClean="0">
                <a:solidFill>
                  <a:srgbClr val="7F7F7F"/>
                </a:solidFill>
              </a:rPr>
              <a:t>sequential </a:t>
            </a:r>
          </a:p>
          <a:p>
            <a:pPr marL="685800" lvl="1" eaLnBrk="1" hangingPunct="1"/>
            <a:r>
              <a:rPr lang="en-US" smtClean="0">
                <a:solidFill>
                  <a:srgbClr val="7F7F7F"/>
                </a:solidFill>
              </a:rPr>
              <a:t>relational/hierarchical</a:t>
            </a:r>
          </a:p>
          <a:p>
            <a:pPr marL="685800" lvl="1" eaLnBrk="1" hangingPunct="1"/>
            <a:r>
              <a:rPr lang="en-US" smtClean="0">
                <a:solidFill>
                  <a:srgbClr val="7F7F7F"/>
                </a:solidFill>
              </a:rPr>
              <a:t>causal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8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8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fade">
                                      <p:cBhvr>
                                        <p:cTn id="17" dur="800"/>
                                        <p:tgtEl>
                                          <p:spTgt spid="9">
                                            <p:txEl>
                                              <p:pRg st="2" end="2"/>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9">
                                            <p:txEl>
                                              <p:pRg st="3" end="3"/>
                                            </p:txEl>
                                          </p:spTgt>
                                        </p:tgtEl>
                                        <p:attrNameLst>
                                          <p:attrName>style.visibility</p:attrName>
                                        </p:attrNameLst>
                                      </p:cBhvr>
                                      <p:to>
                                        <p:strVal val="visible"/>
                                      </p:to>
                                    </p:set>
                                    <p:animEffect transition="in" filter="fade">
                                      <p:cBhvr>
                                        <p:cTn id="20" dur="800"/>
                                        <p:tgtEl>
                                          <p:spTgt spid="9">
                                            <p:txEl>
                                              <p:pRg st="3" end="3"/>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9">
                                            <p:txEl>
                                              <p:pRg st="4" end="4"/>
                                            </p:txEl>
                                          </p:spTgt>
                                        </p:tgtEl>
                                        <p:attrNameLst>
                                          <p:attrName>style.visibility</p:attrName>
                                        </p:attrNameLst>
                                      </p:cBhvr>
                                      <p:to>
                                        <p:strVal val="visible"/>
                                      </p:to>
                                    </p:set>
                                    <p:animEffect transition="in" filter="fade">
                                      <p:cBhvr>
                                        <p:cTn id="23" dur="800"/>
                                        <p:tgtEl>
                                          <p:spTgt spid="9">
                                            <p:txEl>
                                              <p:pRg st="4" end="4"/>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9">
                                            <p:txEl>
                                              <p:pRg st="5" end="5"/>
                                            </p:txEl>
                                          </p:spTgt>
                                        </p:tgtEl>
                                        <p:attrNameLst>
                                          <p:attrName>style.visibility</p:attrName>
                                        </p:attrNameLst>
                                      </p:cBhvr>
                                      <p:to>
                                        <p:strVal val="visible"/>
                                      </p:to>
                                    </p:set>
                                    <p:animEffect transition="in" filter="fade">
                                      <p:cBhvr>
                                        <p:cTn id="26" dur="800"/>
                                        <p:tgtEl>
                                          <p:spTgt spid="9">
                                            <p:txEl>
                                              <p:pRg st="5" end="5"/>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9">
                                            <p:txEl>
                                              <p:pRg st="6" end="6"/>
                                            </p:txEl>
                                          </p:spTgt>
                                        </p:tgtEl>
                                        <p:attrNameLst>
                                          <p:attrName>style.visibility</p:attrName>
                                        </p:attrNameLst>
                                      </p:cBhvr>
                                      <p:to>
                                        <p:strVal val="visible"/>
                                      </p:to>
                                    </p:set>
                                    <p:animEffect transition="in" filter="fade">
                                      <p:cBhvr>
                                        <p:cTn id="29" dur="800"/>
                                        <p:tgtEl>
                                          <p:spTgt spid="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Title 1"/>
          <p:cNvSpPr>
            <a:spLocks noGrp="1"/>
          </p:cNvSpPr>
          <p:nvPr>
            <p:ph type="title"/>
          </p:nvPr>
        </p:nvSpPr>
        <p:spPr>
          <a:xfrm>
            <a:off x="609600" y="457200"/>
            <a:ext cx="8153400" cy="990600"/>
          </a:xfrm>
          <a:ln w="28575">
            <a:solidFill>
              <a:srgbClr val="FF0000"/>
            </a:solidFill>
          </a:ln>
        </p:spPr>
        <p:txBody>
          <a:bodyPr/>
          <a:lstStyle/>
          <a:p>
            <a:pPr algn="l" eaLnBrk="1" hangingPunct="1"/>
            <a:r>
              <a:rPr lang="en-US" sz="4000" smtClean="0"/>
              <a:t>Science Reading - </a:t>
            </a:r>
            <a:r>
              <a:rPr lang="en-US" sz="4000" smtClean="0">
                <a:solidFill>
                  <a:srgbClr val="FF0000"/>
                </a:solidFill>
              </a:rPr>
              <a:t>GRAPHICS</a:t>
            </a:r>
          </a:p>
        </p:txBody>
      </p:sp>
      <p:sp>
        <p:nvSpPr>
          <p:cNvPr id="5" name="Content Placeholder 4"/>
          <p:cNvSpPr>
            <a:spLocks noGrp="1"/>
          </p:cNvSpPr>
          <p:nvPr>
            <p:ph sz="quarter" idx="4294967295"/>
          </p:nvPr>
        </p:nvSpPr>
        <p:spPr>
          <a:xfrm>
            <a:off x="685800" y="1828800"/>
            <a:ext cx="8153400" cy="4297363"/>
          </a:xfrm>
        </p:spPr>
        <p:txBody>
          <a:bodyPr>
            <a:normAutofit/>
          </a:bodyPr>
          <a:lstStyle/>
          <a:p>
            <a:pPr eaLnBrk="1" hangingPunct="1">
              <a:lnSpc>
                <a:spcPct val="80000"/>
              </a:lnSpc>
              <a:buFont typeface="Wingdings" charset="2"/>
              <a:buChar char="§"/>
            </a:pPr>
            <a:r>
              <a:rPr lang="en-US" sz="2800" smtClean="0"/>
              <a:t>Represent alternate forms of the same information</a:t>
            </a:r>
          </a:p>
          <a:p>
            <a:pPr eaLnBrk="1" hangingPunct="1">
              <a:lnSpc>
                <a:spcPct val="80000"/>
              </a:lnSpc>
              <a:buFont typeface="Arial" charset="0"/>
              <a:buNone/>
            </a:pPr>
            <a:endParaRPr lang="en-US" sz="2800" smtClean="0"/>
          </a:p>
          <a:p>
            <a:pPr eaLnBrk="1" hangingPunct="1">
              <a:lnSpc>
                <a:spcPct val="80000"/>
              </a:lnSpc>
              <a:buFont typeface="Wingdings" charset="2"/>
              <a:buChar char="§"/>
            </a:pPr>
            <a:r>
              <a:rPr lang="en-US" sz="2800" smtClean="0">
                <a:solidFill>
                  <a:srgbClr val="7F7F7F"/>
                </a:solidFill>
              </a:rPr>
              <a:t>Read recursively – from diagram to text, and back</a:t>
            </a:r>
          </a:p>
          <a:p>
            <a:pPr eaLnBrk="1" hangingPunct="1">
              <a:lnSpc>
                <a:spcPct val="80000"/>
              </a:lnSpc>
              <a:buFont typeface="Arial" charset="0"/>
              <a:buNone/>
            </a:pPr>
            <a:endParaRPr lang="en-US" sz="2800" smtClean="0"/>
          </a:p>
          <a:p>
            <a:pPr eaLnBrk="1" hangingPunct="1">
              <a:lnSpc>
                <a:spcPct val="80000"/>
              </a:lnSpc>
              <a:buFont typeface="Wingdings" charset="2"/>
              <a:buChar char="§"/>
            </a:pPr>
            <a:r>
              <a:rPr lang="en-US" sz="2800" smtClean="0"/>
              <a:t>Beg reader to transform information from one form to another* (ability to do this is evidence of full understanding)</a:t>
            </a:r>
          </a:p>
          <a:p>
            <a:pPr eaLnBrk="1" hangingPunct="1">
              <a:lnSpc>
                <a:spcPct val="80000"/>
              </a:lnSpc>
              <a:buFont typeface="Arial" charset="0"/>
              <a:buNone/>
            </a:pPr>
            <a:endParaRPr lang="en-US" sz="2800" smtClean="0">
              <a:solidFill>
                <a:srgbClr val="7F7F7F"/>
              </a:solidFill>
            </a:endParaRPr>
          </a:p>
          <a:p>
            <a:pPr eaLnBrk="1" hangingPunct="1">
              <a:lnSpc>
                <a:spcPct val="80000"/>
              </a:lnSpc>
              <a:buFont typeface="Wingdings" charset="2"/>
              <a:buChar char="§"/>
            </a:pPr>
            <a:r>
              <a:rPr lang="en-US" sz="2800" smtClean="0">
                <a:solidFill>
                  <a:srgbClr val="7F7F7F"/>
                </a:solidFill>
              </a:rPr>
              <a:t>Presents close connections among prose, graphs, charts, formulas - (essential for chemistry)</a:t>
            </a:r>
          </a:p>
          <a:p>
            <a:pPr eaLnBrk="1" hangingPunct="1">
              <a:lnSpc>
                <a:spcPct val="80000"/>
              </a:lnSpc>
              <a:buFont typeface="Wingdings" charset="2"/>
              <a:buChar char="§"/>
            </a:pPr>
            <a:endParaRPr lang="en-US" sz="2000" smtClean="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8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8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animEffect transition="in" filter="fade">
                                      <p:cBhvr>
                                        <p:cTn id="17" dur="800"/>
                                        <p:tgtEl>
                                          <p:spTgt spid="5">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6" end="6"/>
                                            </p:txEl>
                                          </p:spTgt>
                                        </p:tgtEl>
                                        <p:attrNameLst>
                                          <p:attrName>style.visibility</p:attrName>
                                        </p:attrNameLst>
                                      </p:cBhvr>
                                      <p:to>
                                        <p:strVal val="visible"/>
                                      </p:to>
                                    </p:set>
                                    <p:animEffect transition="in" filter="fade">
                                      <p:cBhvr>
                                        <p:cTn id="22" dur="8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2322" name="Line 2"/>
          <p:cNvSpPr>
            <a:spLocks noChangeShapeType="1"/>
          </p:cNvSpPr>
          <p:nvPr/>
        </p:nvSpPr>
        <p:spPr bwMode="auto">
          <a:xfrm>
            <a:off x="1219200" y="914400"/>
            <a:ext cx="0" cy="4876800"/>
          </a:xfrm>
          <a:prstGeom prst="line">
            <a:avLst/>
          </a:prstGeom>
          <a:noFill/>
          <a:ln w="508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12323" name="Line 3"/>
          <p:cNvSpPr>
            <a:spLocks noChangeShapeType="1"/>
          </p:cNvSpPr>
          <p:nvPr/>
        </p:nvSpPr>
        <p:spPr bwMode="auto">
          <a:xfrm flipH="1">
            <a:off x="1219200" y="5791200"/>
            <a:ext cx="7239000" cy="0"/>
          </a:xfrm>
          <a:prstGeom prst="line">
            <a:avLst/>
          </a:prstGeom>
          <a:noFill/>
          <a:ln w="508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12324" name="Line 4"/>
          <p:cNvSpPr>
            <a:spLocks noChangeShapeType="1"/>
          </p:cNvSpPr>
          <p:nvPr/>
        </p:nvSpPr>
        <p:spPr bwMode="auto">
          <a:xfrm flipV="1">
            <a:off x="1524000" y="4648200"/>
            <a:ext cx="6629400" cy="762000"/>
          </a:xfrm>
          <a:prstGeom prst="line">
            <a:avLst/>
          </a:prstGeom>
          <a:noFill/>
          <a:ln w="63500">
            <a:solidFill>
              <a:srgbClr val="9F290F"/>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12325" name="Text Box 5"/>
          <p:cNvSpPr txBox="1">
            <a:spLocks noChangeArrowheads="1"/>
          </p:cNvSpPr>
          <p:nvPr/>
        </p:nvSpPr>
        <p:spPr bwMode="auto">
          <a:xfrm rot="-384990">
            <a:off x="5486400" y="4343400"/>
            <a:ext cx="36576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3200">
                <a:solidFill>
                  <a:schemeClr val="tx1"/>
                </a:solidFill>
                <a:latin typeface="Palatino Linotype" pitchFamily="18" charset="0"/>
              </a:defRPr>
            </a:lvl1pPr>
            <a:lvl2pPr marL="742950" indent="-285750" eaLnBrk="0" hangingPunct="0">
              <a:defRPr sz="3200">
                <a:solidFill>
                  <a:schemeClr val="tx1"/>
                </a:solidFill>
                <a:latin typeface="Palatino Linotype" pitchFamily="18" charset="0"/>
              </a:defRPr>
            </a:lvl2pPr>
            <a:lvl3pPr marL="1143000" indent="-228600" eaLnBrk="0" hangingPunct="0">
              <a:defRPr sz="3200">
                <a:solidFill>
                  <a:schemeClr val="tx1"/>
                </a:solidFill>
                <a:latin typeface="Palatino Linotype" pitchFamily="18" charset="0"/>
              </a:defRPr>
            </a:lvl3pPr>
            <a:lvl4pPr marL="1600200" indent="-228600" eaLnBrk="0" hangingPunct="0">
              <a:defRPr sz="3200">
                <a:solidFill>
                  <a:schemeClr val="tx1"/>
                </a:solidFill>
                <a:latin typeface="Palatino Linotype" pitchFamily="18" charset="0"/>
              </a:defRPr>
            </a:lvl4pPr>
            <a:lvl5pPr marL="2057400" indent="-228600" eaLnBrk="0" hangingPunct="0">
              <a:defRPr sz="3200">
                <a:solidFill>
                  <a:schemeClr val="tx1"/>
                </a:solidFill>
                <a:latin typeface="Palatino Linotype" pitchFamily="18" charset="0"/>
              </a:defRPr>
            </a:lvl5pPr>
            <a:lvl6pPr marL="2514600" indent="-228600" eaLnBrk="0" fontAlgn="base" hangingPunct="0">
              <a:spcBef>
                <a:spcPct val="20000"/>
              </a:spcBef>
              <a:spcAft>
                <a:spcPct val="0"/>
              </a:spcAft>
              <a:buClr>
                <a:srgbClr val="75914D"/>
              </a:buClr>
              <a:buChar char="•"/>
              <a:defRPr sz="3200">
                <a:solidFill>
                  <a:schemeClr val="tx1"/>
                </a:solidFill>
                <a:latin typeface="Palatino Linotype" pitchFamily="18" charset="0"/>
              </a:defRPr>
            </a:lvl6pPr>
            <a:lvl7pPr marL="2971800" indent="-228600" eaLnBrk="0" fontAlgn="base" hangingPunct="0">
              <a:spcBef>
                <a:spcPct val="20000"/>
              </a:spcBef>
              <a:spcAft>
                <a:spcPct val="0"/>
              </a:spcAft>
              <a:buClr>
                <a:srgbClr val="75914D"/>
              </a:buClr>
              <a:buChar char="•"/>
              <a:defRPr sz="3200">
                <a:solidFill>
                  <a:schemeClr val="tx1"/>
                </a:solidFill>
                <a:latin typeface="Palatino Linotype" pitchFamily="18" charset="0"/>
              </a:defRPr>
            </a:lvl7pPr>
            <a:lvl8pPr marL="3429000" indent="-228600" eaLnBrk="0" fontAlgn="base" hangingPunct="0">
              <a:spcBef>
                <a:spcPct val="20000"/>
              </a:spcBef>
              <a:spcAft>
                <a:spcPct val="0"/>
              </a:spcAft>
              <a:buClr>
                <a:srgbClr val="75914D"/>
              </a:buClr>
              <a:buChar char="•"/>
              <a:defRPr sz="3200">
                <a:solidFill>
                  <a:schemeClr val="tx1"/>
                </a:solidFill>
                <a:latin typeface="Palatino Linotype" pitchFamily="18" charset="0"/>
              </a:defRPr>
            </a:lvl8pPr>
            <a:lvl9pPr marL="3886200" indent="-228600" eaLnBrk="0" fontAlgn="base" hangingPunct="0">
              <a:spcBef>
                <a:spcPct val="20000"/>
              </a:spcBef>
              <a:spcAft>
                <a:spcPct val="0"/>
              </a:spcAft>
              <a:buClr>
                <a:srgbClr val="75914D"/>
              </a:buClr>
              <a:buChar char="•"/>
              <a:defRPr sz="3200">
                <a:solidFill>
                  <a:schemeClr val="tx1"/>
                </a:solidFill>
                <a:latin typeface="Palatino Linotype" pitchFamily="18" charset="0"/>
              </a:defRPr>
            </a:lvl9pPr>
          </a:lstStyle>
          <a:p>
            <a:pPr eaLnBrk="1" hangingPunct="1">
              <a:spcBef>
                <a:spcPct val="50000"/>
              </a:spcBef>
              <a:buClrTx/>
              <a:buFontTx/>
              <a:buNone/>
            </a:pPr>
            <a:r>
              <a:rPr lang="en-US" sz="1800" b="1" dirty="0">
                <a:solidFill>
                  <a:srgbClr val="9F290F"/>
                </a:solidFill>
                <a:latin typeface="Arial" pitchFamily="34" charset="0"/>
              </a:rPr>
              <a:t>School Improvement</a:t>
            </a:r>
          </a:p>
        </p:txBody>
      </p:sp>
      <p:sp>
        <p:nvSpPr>
          <p:cNvPr id="312326" name="Text Box 6"/>
          <p:cNvSpPr txBox="1">
            <a:spLocks noChangeArrowheads="1"/>
          </p:cNvSpPr>
          <p:nvPr/>
        </p:nvSpPr>
        <p:spPr bwMode="auto">
          <a:xfrm>
            <a:off x="0" y="457200"/>
            <a:ext cx="9144000" cy="914400"/>
          </a:xfrm>
          <a:prstGeom prst="rect">
            <a:avLst/>
          </a:prstGeom>
          <a:solidFill>
            <a:srgbClr val="9E280E"/>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3200">
                <a:solidFill>
                  <a:schemeClr val="tx1"/>
                </a:solidFill>
                <a:latin typeface="Palatino Linotype" pitchFamily="18" charset="0"/>
              </a:defRPr>
            </a:lvl1pPr>
            <a:lvl2pPr marL="742950" indent="-285750" eaLnBrk="0" hangingPunct="0">
              <a:defRPr sz="3200">
                <a:solidFill>
                  <a:schemeClr val="tx1"/>
                </a:solidFill>
                <a:latin typeface="Palatino Linotype" pitchFamily="18" charset="0"/>
              </a:defRPr>
            </a:lvl2pPr>
            <a:lvl3pPr marL="1143000" indent="-228600" eaLnBrk="0" hangingPunct="0">
              <a:defRPr sz="3200">
                <a:solidFill>
                  <a:schemeClr val="tx1"/>
                </a:solidFill>
                <a:latin typeface="Palatino Linotype" pitchFamily="18" charset="0"/>
              </a:defRPr>
            </a:lvl3pPr>
            <a:lvl4pPr marL="1600200" indent="-228600" eaLnBrk="0" hangingPunct="0">
              <a:defRPr sz="3200">
                <a:solidFill>
                  <a:schemeClr val="tx1"/>
                </a:solidFill>
                <a:latin typeface="Palatino Linotype" pitchFamily="18" charset="0"/>
              </a:defRPr>
            </a:lvl4pPr>
            <a:lvl5pPr marL="2057400" indent="-228600" eaLnBrk="0" hangingPunct="0">
              <a:defRPr sz="3200">
                <a:solidFill>
                  <a:schemeClr val="tx1"/>
                </a:solidFill>
                <a:latin typeface="Palatino Linotype" pitchFamily="18" charset="0"/>
              </a:defRPr>
            </a:lvl5pPr>
            <a:lvl6pPr marL="2514600" indent="-228600" eaLnBrk="0" fontAlgn="base" hangingPunct="0">
              <a:spcBef>
                <a:spcPct val="20000"/>
              </a:spcBef>
              <a:spcAft>
                <a:spcPct val="0"/>
              </a:spcAft>
              <a:buClr>
                <a:srgbClr val="75914D"/>
              </a:buClr>
              <a:buChar char="•"/>
              <a:defRPr sz="3200">
                <a:solidFill>
                  <a:schemeClr val="tx1"/>
                </a:solidFill>
                <a:latin typeface="Palatino Linotype" pitchFamily="18" charset="0"/>
              </a:defRPr>
            </a:lvl6pPr>
            <a:lvl7pPr marL="2971800" indent="-228600" eaLnBrk="0" fontAlgn="base" hangingPunct="0">
              <a:spcBef>
                <a:spcPct val="20000"/>
              </a:spcBef>
              <a:spcAft>
                <a:spcPct val="0"/>
              </a:spcAft>
              <a:buClr>
                <a:srgbClr val="75914D"/>
              </a:buClr>
              <a:buChar char="•"/>
              <a:defRPr sz="3200">
                <a:solidFill>
                  <a:schemeClr val="tx1"/>
                </a:solidFill>
                <a:latin typeface="Palatino Linotype" pitchFamily="18" charset="0"/>
              </a:defRPr>
            </a:lvl7pPr>
            <a:lvl8pPr marL="3429000" indent="-228600" eaLnBrk="0" fontAlgn="base" hangingPunct="0">
              <a:spcBef>
                <a:spcPct val="20000"/>
              </a:spcBef>
              <a:spcAft>
                <a:spcPct val="0"/>
              </a:spcAft>
              <a:buClr>
                <a:srgbClr val="75914D"/>
              </a:buClr>
              <a:buChar char="•"/>
              <a:defRPr sz="3200">
                <a:solidFill>
                  <a:schemeClr val="tx1"/>
                </a:solidFill>
                <a:latin typeface="Palatino Linotype" pitchFamily="18" charset="0"/>
              </a:defRPr>
            </a:lvl8pPr>
            <a:lvl9pPr marL="3886200" indent="-228600" eaLnBrk="0" fontAlgn="base" hangingPunct="0">
              <a:spcBef>
                <a:spcPct val="20000"/>
              </a:spcBef>
              <a:spcAft>
                <a:spcPct val="0"/>
              </a:spcAft>
              <a:buClr>
                <a:srgbClr val="75914D"/>
              </a:buClr>
              <a:buChar char="•"/>
              <a:defRPr sz="3200">
                <a:solidFill>
                  <a:schemeClr val="tx1"/>
                </a:solidFill>
                <a:latin typeface="Palatino Linotype" pitchFamily="18" charset="0"/>
              </a:defRPr>
            </a:lvl9pPr>
          </a:lstStyle>
          <a:p>
            <a:pPr algn="ctr" eaLnBrk="1" hangingPunct="1">
              <a:spcBef>
                <a:spcPct val="50000"/>
              </a:spcBef>
              <a:buClrTx/>
              <a:buFontTx/>
              <a:buNone/>
            </a:pPr>
            <a:r>
              <a:rPr lang="en-US" sz="5400" b="1" dirty="0">
                <a:solidFill>
                  <a:schemeClr val="bg1"/>
                </a:solidFill>
                <a:latin typeface="Calibri" pitchFamily="34" charset="0"/>
              </a:rPr>
              <a:t>Schools are Improving</a:t>
            </a:r>
          </a:p>
        </p:txBody>
      </p:sp>
    </p:spTree>
    <p:extLst>
      <p:ext uri="{BB962C8B-B14F-4D97-AF65-F5344CB8AC3E}">
        <p14:creationId xmlns="" xmlns:p14="http://schemas.microsoft.com/office/powerpoint/2010/main" val="3533705693"/>
      </p:ext>
    </p:extLst>
  </p:cSld>
  <p:clrMapOvr>
    <a:masterClrMapping/>
  </p:clrMapOvr>
  <p:transition spd="med">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rtlCol="0">
            <a:normAutofit/>
          </a:bodyPr>
          <a:lstStyle/>
          <a:p>
            <a:pPr eaLnBrk="1" fontAlgn="auto" hangingPunct="1">
              <a:spcAft>
                <a:spcPts val="0"/>
              </a:spcAft>
              <a:defRPr/>
            </a:pPr>
            <a:r>
              <a:rPr lang="en-US" dirty="0" smtClean="0">
                <a:solidFill>
                  <a:srgbClr val="376092"/>
                </a:solidFill>
              </a:rPr>
              <a:t>Text Exemplars </a:t>
            </a:r>
            <a:endParaRPr lang="en-US" dirty="0">
              <a:solidFill>
                <a:srgbClr val="376092"/>
              </a:solidFill>
            </a:endParaRPr>
          </a:p>
        </p:txBody>
      </p:sp>
      <p:sp>
        <p:nvSpPr>
          <p:cNvPr id="2" name="Text Placeholder 1"/>
          <p:cNvSpPr>
            <a:spLocks noGrp="1"/>
          </p:cNvSpPr>
          <p:nvPr>
            <p:ph type="body" idx="1"/>
          </p:nvPr>
        </p:nvSpPr>
        <p:spPr/>
        <p:txBody>
          <a:bodyPr rtlCol="0">
            <a:normAutofit/>
          </a:bodyPr>
          <a:lstStyle/>
          <a:p>
            <a:pPr eaLnBrk="1" fontAlgn="auto" hangingPunct="1">
              <a:spcAft>
                <a:spcPts val="0"/>
              </a:spcAft>
              <a:defRPr/>
            </a:pPr>
            <a:r>
              <a:rPr lang="en-US" dirty="0" smtClean="0"/>
              <a:t>Appendix B</a:t>
            </a:r>
            <a:endParaRPr lang="en-US" dirty="0"/>
          </a:p>
        </p:txBody>
      </p:sp>
      <p:pic>
        <p:nvPicPr>
          <p:cNvPr id="24580" name="Picture 5" descr="Screen shot 2011-05-17 at 9.29.01 PM.png"/>
          <p:cNvPicPr>
            <a:picLocks noChangeAspect="1"/>
          </p:cNvPicPr>
          <p:nvPr/>
        </p:nvPicPr>
        <p:blipFill>
          <a:blip r:embed="rId3" cstate="print"/>
          <a:srcRect/>
          <a:stretch>
            <a:fillRect/>
          </a:stretch>
        </p:blipFill>
        <p:spPr bwMode="auto">
          <a:xfrm>
            <a:off x="4953000" y="2667000"/>
            <a:ext cx="3190875" cy="4191000"/>
          </a:xfrm>
          <a:prstGeom prst="rect">
            <a:avLst/>
          </a:prstGeom>
          <a:noFill/>
          <a:ln w="9525">
            <a:noFill/>
            <a:miter lim="800000"/>
            <a:headEnd/>
            <a:tailEnd/>
          </a:ln>
        </p:spPr>
      </p:pic>
      <p:sp>
        <p:nvSpPr>
          <p:cNvPr id="7" name="Oval 6"/>
          <p:cNvSpPr/>
          <p:nvPr/>
        </p:nvSpPr>
        <p:spPr>
          <a:xfrm>
            <a:off x="5715000" y="5029200"/>
            <a:ext cx="2193925" cy="406400"/>
          </a:xfrm>
          <a:prstGeom prst="ellipse">
            <a:avLst/>
          </a:prstGeom>
          <a:noFill/>
          <a:ln w="28575" cmpd="sng">
            <a:solidFill>
              <a:schemeClr val="accent1">
                <a:lumMod val="7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p:nvPr>
        </p:nvSpPr>
        <p:spPr>
          <a:xfrm>
            <a:off x="609600" y="457200"/>
            <a:ext cx="8153400" cy="990600"/>
          </a:xfrm>
          <a:ln>
            <a:solidFill>
              <a:srgbClr val="008000"/>
            </a:solidFill>
          </a:ln>
        </p:spPr>
        <p:txBody>
          <a:bodyPr/>
          <a:lstStyle/>
          <a:p>
            <a:pPr eaLnBrk="1" hangingPunct="1"/>
            <a:r>
              <a:rPr lang="en-US" sz="4000" smtClean="0">
                <a:solidFill>
                  <a:srgbClr val="3D9833"/>
                </a:solidFill>
              </a:rPr>
              <a:t>Writing Shifts </a:t>
            </a:r>
          </a:p>
        </p:txBody>
      </p:sp>
      <p:sp>
        <p:nvSpPr>
          <p:cNvPr id="61443" name="Slide Number Placeholder 2"/>
          <p:cNvSpPr>
            <a:spLocks noGrp="1"/>
          </p:cNvSpPr>
          <p:nvPr>
            <p:ph type="sldNum" sz="quarter" idx="12"/>
          </p:nvPr>
        </p:nvSpPr>
        <p:spPr bwMode="auto">
          <a:noFill/>
          <a:ln>
            <a:miter lim="800000"/>
            <a:headEnd/>
            <a:tailEnd/>
          </a:ln>
        </p:spPr>
        <p:txBody>
          <a:bodyPr>
            <a:normAutofit fontScale="85000" lnSpcReduction="20000"/>
          </a:bodyPr>
          <a:lstStyle/>
          <a:p>
            <a:fld id="{ADA8E89B-66C5-4BEF-B70C-BE0763CDFCD4}" type="slidenum">
              <a:rPr lang="en-US">
                <a:solidFill>
                  <a:srgbClr val="A6A6A6"/>
                </a:solidFill>
                <a:latin typeface="Arial" charset="0"/>
              </a:rPr>
              <a:pPr/>
              <a:t>21</a:t>
            </a:fld>
            <a:endParaRPr lang="en-US">
              <a:solidFill>
                <a:srgbClr val="A6A6A6"/>
              </a:solidFill>
              <a:latin typeface="Arial" charset="0"/>
            </a:endParaRPr>
          </a:p>
        </p:txBody>
      </p:sp>
      <p:sp>
        <p:nvSpPr>
          <p:cNvPr id="68611" name="Content Placeholder 4"/>
          <p:cNvSpPr>
            <a:spLocks noGrp="1"/>
          </p:cNvSpPr>
          <p:nvPr>
            <p:ph idx="4294967295"/>
          </p:nvPr>
        </p:nvSpPr>
        <p:spPr>
          <a:xfrm>
            <a:off x="457200" y="1600200"/>
            <a:ext cx="8610600" cy="4648200"/>
          </a:xfrm>
        </p:spPr>
        <p:txBody>
          <a:bodyPr/>
          <a:lstStyle/>
          <a:p>
            <a:pPr marL="401638" lvl="1" indent="-287338" eaLnBrk="1" hangingPunct="1">
              <a:lnSpc>
                <a:spcPct val="80000"/>
              </a:lnSpc>
              <a:spcBef>
                <a:spcPct val="0"/>
              </a:spcBef>
              <a:spcAft>
                <a:spcPts val="600"/>
              </a:spcAft>
            </a:pPr>
            <a:r>
              <a:rPr lang="en-US" sz="3400" smtClean="0"/>
              <a:t>Expect students to compose arguments and opinions, informative/explanatory pieces, and narrative texts</a:t>
            </a:r>
          </a:p>
          <a:p>
            <a:pPr marL="401638" lvl="1" indent="-287338" eaLnBrk="1" hangingPunct="1">
              <a:lnSpc>
                <a:spcPct val="80000"/>
              </a:lnSpc>
              <a:spcBef>
                <a:spcPts val="600"/>
              </a:spcBef>
              <a:spcAft>
                <a:spcPts val="600"/>
              </a:spcAft>
            </a:pPr>
            <a:r>
              <a:rPr lang="en-US" sz="3400" smtClean="0">
                <a:solidFill>
                  <a:srgbClr val="7F7F7F"/>
                </a:solidFill>
              </a:rPr>
              <a:t>Focus on the use of reason and evidence to substantiate an argument or claim</a:t>
            </a:r>
          </a:p>
          <a:p>
            <a:pPr marL="401638" lvl="1" indent="-287338" eaLnBrk="1" hangingPunct="1">
              <a:lnSpc>
                <a:spcPct val="80000"/>
              </a:lnSpc>
              <a:spcBef>
                <a:spcPts val="600"/>
              </a:spcBef>
              <a:spcAft>
                <a:spcPts val="600"/>
              </a:spcAft>
            </a:pPr>
            <a:r>
              <a:rPr lang="en-US" sz="3400" smtClean="0"/>
              <a:t>Emphasize ability to conduct research – short projects and sustained inquiry</a:t>
            </a:r>
          </a:p>
          <a:p>
            <a:pPr marL="401638" lvl="1" indent="-287338" eaLnBrk="1" hangingPunct="1">
              <a:lnSpc>
                <a:spcPct val="80000"/>
              </a:lnSpc>
              <a:spcBef>
                <a:spcPts val="600"/>
              </a:spcBef>
              <a:spcAft>
                <a:spcPts val="600"/>
              </a:spcAft>
            </a:pPr>
            <a:r>
              <a:rPr lang="en-US" sz="3400" smtClean="0">
                <a:solidFill>
                  <a:srgbClr val="7F7F7F"/>
                </a:solidFill>
              </a:rPr>
              <a:t>Incorporate process with writing types (Standards 1-3)</a:t>
            </a:r>
          </a:p>
          <a:p>
            <a:pPr marL="0" indent="0" eaLnBrk="1" hangingPunct="1">
              <a:lnSpc>
                <a:spcPct val="80000"/>
              </a:lnSpc>
            </a:pPr>
            <a:endParaRPr lang="en-US" sz="2700" smtClean="0">
              <a:latin typeface="Arial"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8611">
                                            <p:txEl>
                                              <p:pRg st="0" end="0"/>
                                            </p:txEl>
                                          </p:spTgt>
                                        </p:tgtEl>
                                        <p:attrNameLst>
                                          <p:attrName>style.visibility</p:attrName>
                                        </p:attrNameLst>
                                      </p:cBhvr>
                                      <p:to>
                                        <p:strVal val="visible"/>
                                      </p:to>
                                    </p:set>
                                    <p:animEffect transition="in" filter="fade">
                                      <p:cBhvr>
                                        <p:cTn id="7" dur="1000"/>
                                        <p:tgtEl>
                                          <p:spTgt spid="686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8611">
                                            <p:txEl>
                                              <p:pRg st="1" end="1"/>
                                            </p:txEl>
                                          </p:spTgt>
                                        </p:tgtEl>
                                        <p:attrNameLst>
                                          <p:attrName>style.visibility</p:attrName>
                                        </p:attrNameLst>
                                      </p:cBhvr>
                                      <p:to>
                                        <p:strVal val="visible"/>
                                      </p:to>
                                    </p:set>
                                    <p:animEffect transition="in" filter="fade">
                                      <p:cBhvr>
                                        <p:cTn id="12" dur="1000"/>
                                        <p:tgtEl>
                                          <p:spTgt spid="6861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8611">
                                            <p:txEl>
                                              <p:pRg st="2" end="2"/>
                                            </p:txEl>
                                          </p:spTgt>
                                        </p:tgtEl>
                                        <p:attrNameLst>
                                          <p:attrName>style.visibility</p:attrName>
                                        </p:attrNameLst>
                                      </p:cBhvr>
                                      <p:to>
                                        <p:strVal val="visible"/>
                                      </p:to>
                                    </p:set>
                                    <p:animEffect transition="in" filter="fade">
                                      <p:cBhvr>
                                        <p:cTn id="17" dur="1000"/>
                                        <p:tgtEl>
                                          <p:spTgt spid="6861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8611">
                                            <p:txEl>
                                              <p:pRg st="3" end="3"/>
                                            </p:txEl>
                                          </p:spTgt>
                                        </p:tgtEl>
                                        <p:attrNameLst>
                                          <p:attrName>style.visibility</p:attrName>
                                        </p:attrNameLst>
                                      </p:cBhvr>
                                      <p:to>
                                        <p:strVal val="visible"/>
                                      </p:to>
                                    </p:set>
                                    <p:animEffect transition="in" filter="fade">
                                      <p:cBhvr>
                                        <p:cTn id="22" dur="1000"/>
                                        <p:tgtEl>
                                          <p:spTgt spid="6861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1"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1371600" y="5141913"/>
            <a:ext cx="7772400" cy="1362075"/>
          </a:xfrm>
        </p:spPr>
        <p:txBody>
          <a:bodyPr rtlCol="0">
            <a:normAutofit/>
          </a:bodyPr>
          <a:lstStyle/>
          <a:p>
            <a:pPr eaLnBrk="1" fontAlgn="auto" hangingPunct="1">
              <a:spcAft>
                <a:spcPts val="0"/>
              </a:spcAft>
              <a:defRPr/>
            </a:pPr>
            <a:r>
              <a:rPr lang="en-US" smtClean="0"/>
              <a:t>Writing Arguments/Information</a:t>
            </a:r>
            <a:endParaRPr lang="en-US" dirty="0"/>
          </a:p>
        </p:txBody>
      </p:sp>
      <p:sp>
        <p:nvSpPr>
          <p:cNvPr id="5" name="Text Placeholder 4"/>
          <p:cNvSpPr>
            <a:spLocks noGrp="1"/>
          </p:cNvSpPr>
          <p:nvPr>
            <p:ph type="body" idx="4294967295"/>
          </p:nvPr>
        </p:nvSpPr>
        <p:spPr>
          <a:xfrm>
            <a:off x="1371600" y="3641725"/>
            <a:ext cx="7772400" cy="1500188"/>
          </a:xfrm>
        </p:spPr>
        <p:txBody>
          <a:bodyPr rtlCol="0">
            <a:normAutofit/>
          </a:bodyPr>
          <a:lstStyle/>
          <a:p>
            <a:pPr eaLnBrk="1" fontAlgn="auto" hangingPunct="1">
              <a:spcAft>
                <a:spcPts val="0"/>
              </a:spcAft>
              <a:defRPr/>
            </a:pPr>
            <a:r>
              <a:rPr lang="en-US" dirty="0" smtClean="0"/>
              <a:t>NAEP Assessment Writing Framework 2011</a:t>
            </a:r>
            <a:endParaRPr lang="en-US" dirty="0"/>
          </a:p>
        </p:txBody>
      </p:sp>
      <p:pic>
        <p:nvPicPr>
          <p:cNvPr id="25605" name="Picture 7" descr="Screen shot 2011-05-18 at 2.57.38 AM.png"/>
          <p:cNvPicPr>
            <a:picLocks noChangeAspect="1"/>
          </p:cNvPicPr>
          <p:nvPr/>
        </p:nvPicPr>
        <p:blipFill>
          <a:blip r:embed="rId3" cstate="print"/>
          <a:srcRect/>
          <a:stretch>
            <a:fillRect/>
          </a:stretch>
        </p:blipFill>
        <p:spPr bwMode="auto">
          <a:xfrm>
            <a:off x="992188" y="1828800"/>
            <a:ext cx="7353300" cy="27289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rtlCol="0">
            <a:normAutofit/>
          </a:bodyPr>
          <a:lstStyle/>
          <a:p>
            <a:pPr eaLnBrk="1" fontAlgn="auto" hangingPunct="1">
              <a:spcAft>
                <a:spcPts val="0"/>
              </a:spcAft>
              <a:defRPr/>
            </a:pPr>
            <a:r>
              <a:rPr lang="en-US" dirty="0" smtClean="0">
                <a:solidFill>
                  <a:srgbClr val="008000"/>
                </a:solidFill>
              </a:rPr>
              <a:t>Writing samples</a:t>
            </a:r>
            <a:endParaRPr lang="en-US" dirty="0">
              <a:solidFill>
                <a:srgbClr val="008000"/>
              </a:solidFill>
            </a:endParaRPr>
          </a:p>
        </p:txBody>
      </p:sp>
      <p:sp>
        <p:nvSpPr>
          <p:cNvPr id="2" name="Text Placeholder 1"/>
          <p:cNvSpPr>
            <a:spLocks noGrp="1"/>
          </p:cNvSpPr>
          <p:nvPr>
            <p:ph type="body" idx="1"/>
          </p:nvPr>
        </p:nvSpPr>
        <p:spPr>
          <a:xfrm>
            <a:off x="1600200" y="5184775"/>
            <a:ext cx="7123113" cy="1673225"/>
          </a:xfrm>
        </p:spPr>
        <p:txBody>
          <a:bodyPr rtlCol="0">
            <a:normAutofit/>
          </a:bodyPr>
          <a:lstStyle/>
          <a:p>
            <a:pPr eaLnBrk="1" fontAlgn="auto" hangingPunct="1">
              <a:spcAft>
                <a:spcPts val="0"/>
              </a:spcAft>
              <a:defRPr/>
            </a:pPr>
            <a:r>
              <a:rPr lang="en-US" dirty="0" smtClean="0"/>
              <a:t>Appendix C</a:t>
            </a:r>
            <a:endParaRPr lang="en-US" dirty="0"/>
          </a:p>
        </p:txBody>
      </p:sp>
      <p:pic>
        <p:nvPicPr>
          <p:cNvPr id="29700" name="Picture 3" descr="Screen shot 2011-05-17 at 9.59.38 PM.png"/>
          <p:cNvPicPr>
            <a:picLocks noChangeAspect="1"/>
          </p:cNvPicPr>
          <p:nvPr/>
        </p:nvPicPr>
        <p:blipFill>
          <a:blip r:embed="rId3" cstate="print"/>
          <a:srcRect/>
          <a:stretch>
            <a:fillRect/>
          </a:stretch>
        </p:blipFill>
        <p:spPr bwMode="auto">
          <a:xfrm>
            <a:off x="5562600" y="3051175"/>
            <a:ext cx="2911475" cy="3806825"/>
          </a:xfrm>
          <a:prstGeom prst="rect">
            <a:avLst/>
          </a:prstGeom>
          <a:noFill/>
          <a:ln w="9525">
            <a:noFill/>
            <a:miter lim="800000"/>
            <a:headEnd/>
            <a:tailEnd/>
          </a:ln>
        </p:spPr>
      </p:pic>
      <p:sp>
        <p:nvSpPr>
          <p:cNvPr id="7" name="Oval 6"/>
          <p:cNvSpPr/>
          <p:nvPr/>
        </p:nvSpPr>
        <p:spPr>
          <a:xfrm>
            <a:off x="6172200" y="5257800"/>
            <a:ext cx="2195512" cy="406400"/>
          </a:xfrm>
          <a:prstGeom prst="ellipse">
            <a:avLst/>
          </a:prstGeom>
          <a:noFill/>
          <a:ln w="28575" cmpd="sng">
            <a:solidFill>
              <a:srgbClr val="0080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609600" y="457200"/>
            <a:ext cx="8153400" cy="990600"/>
          </a:xfrm>
          <a:ln>
            <a:solidFill>
              <a:srgbClr val="008000"/>
            </a:solidFill>
          </a:ln>
        </p:spPr>
        <p:txBody>
          <a:bodyPr/>
          <a:lstStyle/>
          <a:p>
            <a:pPr eaLnBrk="1" hangingPunct="1"/>
            <a:r>
              <a:rPr lang="en-US" sz="4000" dirty="0" smtClean="0">
                <a:solidFill>
                  <a:srgbClr val="3D9833"/>
                </a:solidFill>
                <a:ea typeface="Geneva"/>
                <a:cs typeface="Geneva"/>
              </a:rPr>
              <a:t>Language Shift: Tiered Vocabulary  </a:t>
            </a:r>
          </a:p>
        </p:txBody>
      </p:sp>
      <p:sp>
        <p:nvSpPr>
          <p:cNvPr id="27651" name="Slide Number Placeholder 2"/>
          <p:cNvSpPr>
            <a:spLocks noGrp="1"/>
          </p:cNvSpPr>
          <p:nvPr>
            <p:ph type="sldNum" sz="quarter" idx="12"/>
          </p:nvPr>
        </p:nvSpPr>
        <p:spPr bwMode="auto">
          <a:noFill/>
          <a:ln>
            <a:miter lim="800000"/>
            <a:headEnd/>
            <a:tailEnd/>
          </a:ln>
        </p:spPr>
        <p:txBody>
          <a:bodyPr wrap="square" numCol="1" anchorCtr="0" compatLnSpc="1">
            <a:prstTxWarp prst="textNoShape">
              <a:avLst/>
            </a:prstTxWarp>
            <a:normAutofit fontScale="85000" lnSpcReduction="20000"/>
          </a:bodyPr>
          <a:lstStyle/>
          <a:p>
            <a:pPr fontAlgn="base">
              <a:spcBef>
                <a:spcPct val="0"/>
              </a:spcBef>
              <a:spcAft>
                <a:spcPct val="0"/>
              </a:spcAft>
            </a:pPr>
            <a:fld id="{37B49F1C-5AAF-48A5-8CF2-64A63DBDBACA}" type="slidenum">
              <a:rPr lang="en-US" smtClean="0">
                <a:solidFill>
                  <a:srgbClr val="A6A6A6"/>
                </a:solidFill>
                <a:latin typeface="Arial" pitchFamily="34" charset="0"/>
                <a:ea typeface="ＭＳ Ｐゴシック"/>
                <a:cs typeface="ＭＳ Ｐゴシック"/>
              </a:rPr>
              <a:pPr fontAlgn="base">
                <a:spcBef>
                  <a:spcPct val="0"/>
                </a:spcBef>
                <a:spcAft>
                  <a:spcPct val="0"/>
                </a:spcAft>
              </a:pPr>
              <a:t>24</a:t>
            </a:fld>
            <a:endParaRPr lang="en-US" dirty="0" smtClean="0">
              <a:solidFill>
                <a:srgbClr val="A6A6A6"/>
              </a:solidFill>
              <a:latin typeface="Arial" pitchFamily="34" charset="0"/>
              <a:ea typeface="ＭＳ Ｐゴシック"/>
              <a:cs typeface="ＭＳ Ｐゴシック"/>
            </a:endParaRPr>
          </a:p>
        </p:txBody>
      </p:sp>
      <p:sp>
        <p:nvSpPr>
          <p:cNvPr id="68611" name="Content Placeholder 4"/>
          <p:cNvSpPr>
            <a:spLocks noGrp="1"/>
          </p:cNvSpPr>
          <p:nvPr>
            <p:ph idx="4294967295"/>
          </p:nvPr>
        </p:nvSpPr>
        <p:spPr>
          <a:xfrm>
            <a:off x="457200" y="1600200"/>
            <a:ext cx="8610600" cy="4648200"/>
          </a:xfrm>
        </p:spPr>
        <p:txBody>
          <a:bodyPr rtlCol="0">
            <a:normAutofit fontScale="92500" lnSpcReduction="10000"/>
          </a:bodyPr>
          <a:lstStyle/>
          <a:p>
            <a:pPr marL="401638" lvl="1" indent="-287338" eaLnBrk="1" fontAlgn="auto" hangingPunct="1">
              <a:spcBef>
                <a:spcPct val="0"/>
              </a:spcBef>
              <a:spcAft>
                <a:spcPts val="600"/>
              </a:spcAft>
              <a:buNone/>
              <a:defRPr/>
            </a:pPr>
            <a:r>
              <a:rPr lang="en-US" sz="4000" dirty="0" smtClean="0">
                <a:solidFill>
                  <a:srgbClr val="7F7F7F"/>
                </a:solidFill>
                <a:ea typeface="Geneva" charset="0"/>
                <a:cs typeface="Geneva" charset="0"/>
              </a:rPr>
              <a:t>Students constantly build the vocabulary they need to access grade level complex texts.  By focusing strategically on comprehension of pivotal (domain-specific) and commonly found words (general academic), teachers build students’ ability to access more complex texts across content areas (Appendix A, pp. 33-36).  </a:t>
            </a:r>
            <a:endParaRPr lang="en-US" sz="4000" dirty="0">
              <a:solidFill>
                <a:srgbClr val="7F7F7F"/>
              </a:solidFill>
              <a:ea typeface="Geneva" charset="0"/>
              <a:cs typeface="Geneva" charset="0"/>
            </a:endParaRPr>
          </a:p>
          <a:p>
            <a:pPr marL="0" indent="0" eaLnBrk="1" fontAlgn="auto" hangingPunct="1">
              <a:spcAft>
                <a:spcPts val="0"/>
              </a:spcAft>
              <a:defRPr/>
            </a:pPr>
            <a:endParaRPr lang="en-US" dirty="0">
              <a:latin typeface="Arial" charset="0"/>
              <a:cs typeface="Geneva"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8611">
                                            <p:txEl>
                                              <p:pRg st="0" end="0"/>
                                            </p:txEl>
                                          </p:spTgt>
                                        </p:tgtEl>
                                        <p:attrNameLst>
                                          <p:attrName>style.visibility</p:attrName>
                                        </p:attrNameLst>
                                      </p:cBhvr>
                                      <p:to>
                                        <p:strVal val="visible"/>
                                      </p:to>
                                    </p:set>
                                    <p:animEffect transition="in" filter="fade">
                                      <p:cBhvr>
                                        <p:cTn id="7" dur="1000"/>
                                        <p:tgtEl>
                                          <p:spTgt spid="6861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1"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sosceles Triangle 3"/>
          <p:cNvSpPr/>
          <p:nvPr/>
        </p:nvSpPr>
        <p:spPr>
          <a:xfrm>
            <a:off x="1981200" y="457200"/>
            <a:ext cx="5562600" cy="5791200"/>
          </a:xfrm>
          <a:prstGeom prst="triangle">
            <a:avLst/>
          </a:prstGeom>
          <a:solidFill>
            <a:schemeClr val="accent1">
              <a:alpha val="40000"/>
            </a:schemeClr>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cxnSp>
        <p:nvCxnSpPr>
          <p:cNvPr id="12" name="Straight Connector 11"/>
          <p:cNvCxnSpPr/>
          <p:nvPr/>
        </p:nvCxnSpPr>
        <p:spPr>
          <a:xfrm>
            <a:off x="2209800" y="2286000"/>
            <a:ext cx="54102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a:off x="2209800" y="4646613"/>
            <a:ext cx="5410200" cy="1587"/>
          </a:xfrm>
          <a:prstGeom prst="line">
            <a:avLst/>
          </a:prstGeom>
        </p:spPr>
        <p:style>
          <a:lnRef idx="2">
            <a:schemeClr val="accent1"/>
          </a:lnRef>
          <a:fillRef idx="0">
            <a:schemeClr val="accent1"/>
          </a:fillRef>
          <a:effectRef idx="1">
            <a:schemeClr val="accent1"/>
          </a:effectRef>
          <a:fontRef idx="minor">
            <a:schemeClr val="tx1"/>
          </a:fontRef>
        </p:style>
      </p:cxnSp>
      <p:sp>
        <p:nvSpPr>
          <p:cNvPr id="34821" name="TextBox 17"/>
          <p:cNvSpPr txBox="1">
            <a:spLocks noChangeArrowheads="1"/>
          </p:cNvSpPr>
          <p:nvPr/>
        </p:nvSpPr>
        <p:spPr bwMode="auto">
          <a:xfrm>
            <a:off x="4038600" y="5029200"/>
            <a:ext cx="1447800" cy="1016000"/>
          </a:xfrm>
          <a:prstGeom prst="rect">
            <a:avLst/>
          </a:prstGeom>
          <a:noFill/>
          <a:ln w="9525">
            <a:noFill/>
            <a:miter lim="800000"/>
            <a:headEnd/>
            <a:tailEnd/>
          </a:ln>
        </p:spPr>
        <p:txBody>
          <a:bodyPr>
            <a:spAutoFit/>
          </a:bodyPr>
          <a:lstStyle/>
          <a:p>
            <a:pPr algn="ctr"/>
            <a:r>
              <a:rPr lang="en-US" sz="6000" dirty="0">
                <a:solidFill>
                  <a:schemeClr val="bg1"/>
                </a:solidFill>
                <a:latin typeface="Calibri" pitchFamily="34" charset="0"/>
              </a:rPr>
              <a:t>1</a:t>
            </a:r>
          </a:p>
        </p:txBody>
      </p:sp>
      <p:sp>
        <p:nvSpPr>
          <p:cNvPr id="34822" name="TextBox 18"/>
          <p:cNvSpPr txBox="1">
            <a:spLocks noChangeArrowheads="1"/>
          </p:cNvSpPr>
          <p:nvPr/>
        </p:nvSpPr>
        <p:spPr bwMode="auto">
          <a:xfrm>
            <a:off x="4038600" y="2971800"/>
            <a:ext cx="1447800" cy="1016000"/>
          </a:xfrm>
          <a:prstGeom prst="rect">
            <a:avLst/>
          </a:prstGeom>
          <a:noFill/>
          <a:ln w="9525">
            <a:noFill/>
            <a:miter lim="800000"/>
            <a:headEnd/>
            <a:tailEnd/>
          </a:ln>
        </p:spPr>
        <p:txBody>
          <a:bodyPr>
            <a:spAutoFit/>
          </a:bodyPr>
          <a:lstStyle/>
          <a:p>
            <a:pPr algn="ctr"/>
            <a:r>
              <a:rPr lang="en-US" sz="6000" dirty="0">
                <a:solidFill>
                  <a:schemeClr val="bg1"/>
                </a:solidFill>
                <a:latin typeface="Calibri" pitchFamily="34" charset="0"/>
              </a:rPr>
              <a:t>2</a:t>
            </a:r>
          </a:p>
        </p:txBody>
      </p:sp>
      <p:sp>
        <p:nvSpPr>
          <p:cNvPr id="34823" name="TextBox 19"/>
          <p:cNvSpPr txBox="1">
            <a:spLocks noChangeArrowheads="1"/>
          </p:cNvSpPr>
          <p:nvPr/>
        </p:nvSpPr>
        <p:spPr bwMode="auto">
          <a:xfrm>
            <a:off x="4038600" y="990600"/>
            <a:ext cx="1447800" cy="1016000"/>
          </a:xfrm>
          <a:prstGeom prst="rect">
            <a:avLst/>
          </a:prstGeom>
          <a:noFill/>
          <a:ln w="9525">
            <a:noFill/>
            <a:miter lim="800000"/>
            <a:headEnd/>
            <a:tailEnd/>
          </a:ln>
        </p:spPr>
        <p:txBody>
          <a:bodyPr>
            <a:spAutoFit/>
          </a:bodyPr>
          <a:lstStyle/>
          <a:p>
            <a:pPr algn="ctr"/>
            <a:r>
              <a:rPr lang="en-US" sz="6000" dirty="0">
                <a:solidFill>
                  <a:schemeClr val="bg1"/>
                </a:solidFill>
                <a:latin typeface="Calibri" pitchFamily="34" charset="0"/>
              </a:rPr>
              <a:t>3</a:t>
            </a:r>
          </a:p>
        </p:txBody>
      </p:sp>
      <p:sp>
        <p:nvSpPr>
          <p:cNvPr id="22" name="Rectangle 21"/>
          <p:cNvSpPr/>
          <p:nvPr/>
        </p:nvSpPr>
        <p:spPr>
          <a:xfrm>
            <a:off x="381000" y="2667000"/>
            <a:ext cx="3505200" cy="1447800"/>
          </a:xfrm>
          <a:prstGeom prst="rect">
            <a:avLst/>
          </a:prstGeom>
          <a:solidFill>
            <a:schemeClr val="accent1">
              <a:alpha val="76000"/>
            </a:schemeClr>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3200" dirty="0"/>
              <a:t>General academic words found more in text than speech</a:t>
            </a:r>
          </a:p>
        </p:txBody>
      </p:sp>
      <p:sp>
        <p:nvSpPr>
          <p:cNvPr id="23" name="Rectangle 22"/>
          <p:cNvSpPr/>
          <p:nvPr/>
        </p:nvSpPr>
        <p:spPr>
          <a:xfrm>
            <a:off x="5410200" y="4876800"/>
            <a:ext cx="3505200" cy="1066800"/>
          </a:xfrm>
          <a:prstGeom prst="rect">
            <a:avLst/>
          </a:prstGeom>
          <a:solidFill>
            <a:schemeClr val="accent1">
              <a:alpha val="76000"/>
            </a:schemeClr>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3200" dirty="0"/>
              <a:t>Everyday speech</a:t>
            </a:r>
          </a:p>
        </p:txBody>
      </p:sp>
      <p:sp>
        <p:nvSpPr>
          <p:cNvPr id="24" name="Rectangle 23"/>
          <p:cNvSpPr/>
          <p:nvPr/>
        </p:nvSpPr>
        <p:spPr>
          <a:xfrm>
            <a:off x="5105400" y="533400"/>
            <a:ext cx="3505200" cy="1143000"/>
          </a:xfrm>
          <a:prstGeom prst="rect">
            <a:avLst/>
          </a:prstGeom>
          <a:solidFill>
            <a:schemeClr val="accent1">
              <a:alpha val="76000"/>
            </a:schemeClr>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3200" dirty="0"/>
              <a:t>Domain-specific</a:t>
            </a:r>
          </a:p>
        </p:txBody>
      </p:sp>
      <p:sp>
        <p:nvSpPr>
          <p:cNvPr id="34827" name="TextBox 1"/>
          <p:cNvSpPr txBox="1">
            <a:spLocks noChangeArrowheads="1"/>
          </p:cNvSpPr>
          <p:nvPr/>
        </p:nvSpPr>
        <p:spPr bwMode="auto">
          <a:xfrm>
            <a:off x="381000" y="544513"/>
            <a:ext cx="3581400" cy="646112"/>
          </a:xfrm>
          <a:prstGeom prst="rect">
            <a:avLst/>
          </a:prstGeom>
          <a:noFill/>
          <a:ln w="9525">
            <a:noFill/>
            <a:miter lim="800000"/>
            <a:headEnd/>
            <a:tailEnd/>
          </a:ln>
        </p:spPr>
        <p:txBody>
          <a:bodyPr>
            <a:spAutoFit/>
          </a:bodyPr>
          <a:lstStyle/>
          <a:p>
            <a:pPr algn="ctr"/>
            <a:r>
              <a:rPr lang="en-US" sz="3600" dirty="0">
                <a:solidFill>
                  <a:srgbClr val="953735"/>
                </a:solidFill>
                <a:latin typeface="Calibri" pitchFamily="34" charset="0"/>
              </a:rPr>
              <a:t>3 Tiers of Words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500"/>
                                        <p:tgtEl>
                                          <p:spTgt spid="2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fade">
                                      <p:cBhvr>
                                        <p:cTn id="12" dur="500"/>
                                        <p:tgtEl>
                                          <p:spTgt spid="2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4"/>
                                        </p:tgtEl>
                                        <p:attrNameLst>
                                          <p:attrName>style.visibility</p:attrName>
                                        </p:attrNameLst>
                                      </p:cBhvr>
                                      <p:to>
                                        <p:strVal val="visible"/>
                                      </p:to>
                                    </p:set>
                                    <p:animEffect transition="in" filter="fade">
                                      <p:cBhvr>
                                        <p:cTn id="17"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3" grpId="0" animBg="1"/>
      <p:bldP spid="24"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ipad.02.png"/>
          <p:cNvPicPr>
            <a:picLocks noChangeAspect="1"/>
          </p:cNvPicPr>
          <p:nvPr/>
        </p:nvPicPr>
        <p:blipFill>
          <a:blip r:embed="rId3" cstate="print"/>
          <a:srcRect/>
          <a:stretch>
            <a:fillRect/>
          </a:stretch>
        </p:blipFill>
        <p:spPr bwMode="auto">
          <a:xfrm>
            <a:off x="-152400" y="3581400"/>
            <a:ext cx="3659188" cy="2487613"/>
          </a:xfrm>
          <a:prstGeom prst="rect">
            <a:avLst/>
          </a:prstGeom>
          <a:noFill/>
          <a:ln w="9525">
            <a:noFill/>
            <a:miter lim="800000"/>
            <a:headEnd/>
            <a:tailEnd/>
          </a:ln>
        </p:spPr>
      </p:pic>
      <p:sp>
        <p:nvSpPr>
          <p:cNvPr id="91139" name="Title 1"/>
          <p:cNvSpPr>
            <a:spLocks noGrp="1"/>
          </p:cNvSpPr>
          <p:nvPr>
            <p:ph type="title" idx="4294967295"/>
          </p:nvPr>
        </p:nvSpPr>
        <p:spPr>
          <a:xfrm>
            <a:off x="541338" y="204788"/>
            <a:ext cx="8153400" cy="990600"/>
          </a:xfrm>
        </p:spPr>
        <p:txBody>
          <a:bodyPr/>
          <a:lstStyle/>
          <a:p>
            <a:pPr eaLnBrk="1" hangingPunct="1"/>
            <a:r>
              <a:rPr lang="en-US" smtClean="0">
                <a:solidFill>
                  <a:srgbClr val="3D9833"/>
                </a:solidFill>
              </a:rPr>
              <a:t>Media/Technology Integration</a:t>
            </a:r>
          </a:p>
        </p:txBody>
      </p:sp>
      <p:pic>
        <p:nvPicPr>
          <p:cNvPr id="9" name="Picture 8" descr="final cut pro image.jpeg"/>
          <p:cNvPicPr>
            <a:picLocks noChangeAspect="1"/>
          </p:cNvPicPr>
          <p:nvPr/>
        </p:nvPicPr>
        <p:blipFill>
          <a:blip r:embed="rId4" cstate="print"/>
          <a:srcRect/>
          <a:stretch>
            <a:fillRect/>
          </a:stretch>
        </p:blipFill>
        <p:spPr bwMode="auto">
          <a:xfrm>
            <a:off x="2971800" y="1447800"/>
            <a:ext cx="3352800" cy="2286000"/>
          </a:xfrm>
          <a:prstGeom prst="rect">
            <a:avLst/>
          </a:prstGeom>
          <a:noFill/>
          <a:ln w="9525">
            <a:noFill/>
            <a:miter lim="800000"/>
            <a:headEnd/>
            <a:tailEnd/>
          </a:ln>
        </p:spPr>
      </p:pic>
      <p:pic>
        <p:nvPicPr>
          <p:cNvPr id="10" name="Picture 9" descr="final cut setup.jpeg"/>
          <p:cNvPicPr>
            <a:picLocks noChangeAspect="1"/>
          </p:cNvPicPr>
          <p:nvPr/>
        </p:nvPicPr>
        <p:blipFill>
          <a:blip r:embed="rId5" cstate="print"/>
          <a:srcRect/>
          <a:stretch>
            <a:fillRect/>
          </a:stretch>
        </p:blipFill>
        <p:spPr bwMode="auto">
          <a:xfrm>
            <a:off x="3251200" y="4265613"/>
            <a:ext cx="3149600" cy="2135187"/>
          </a:xfrm>
          <a:prstGeom prst="rect">
            <a:avLst/>
          </a:prstGeom>
          <a:noFill/>
          <a:ln w="9525">
            <a:noFill/>
            <a:miter lim="800000"/>
            <a:headEnd/>
            <a:tailEnd/>
          </a:ln>
        </p:spPr>
      </p:pic>
      <p:pic>
        <p:nvPicPr>
          <p:cNvPr id="11" name="Picture 10" descr="final cut pro desk.jpg"/>
          <p:cNvPicPr>
            <a:picLocks noChangeAspect="1"/>
          </p:cNvPicPr>
          <p:nvPr/>
        </p:nvPicPr>
        <p:blipFill>
          <a:blip r:embed="rId6" cstate="print"/>
          <a:srcRect/>
          <a:stretch>
            <a:fillRect/>
          </a:stretch>
        </p:blipFill>
        <p:spPr bwMode="auto">
          <a:xfrm>
            <a:off x="304800" y="1295400"/>
            <a:ext cx="2219325" cy="1471613"/>
          </a:xfrm>
          <a:prstGeom prst="rect">
            <a:avLst/>
          </a:prstGeom>
          <a:noFill/>
          <a:ln w="9525">
            <a:noFill/>
            <a:miter lim="800000"/>
            <a:headEnd/>
            <a:tailEnd/>
          </a:ln>
        </p:spPr>
      </p:pic>
      <p:pic>
        <p:nvPicPr>
          <p:cNvPr id="12" name="Picture 11" descr="video cam 2.jpg"/>
          <p:cNvPicPr>
            <a:picLocks noChangeAspect="1"/>
          </p:cNvPicPr>
          <p:nvPr/>
        </p:nvPicPr>
        <p:blipFill>
          <a:blip r:embed="rId7" cstate="print"/>
          <a:srcRect/>
          <a:stretch>
            <a:fillRect/>
          </a:stretch>
        </p:blipFill>
        <p:spPr bwMode="auto">
          <a:xfrm>
            <a:off x="6781800" y="5105400"/>
            <a:ext cx="2362200" cy="1778000"/>
          </a:xfrm>
          <a:prstGeom prst="rect">
            <a:avLst/>
          </a:prstGeom>
          <a:noFill/>
          <a:ln w="9525">
            <a:noFill/>
            <a:miter lim="800000"/>
            <a:headEnd/>
            <a:tailEnd/>
          </a:ln>
        </p:spPr>
      </p:pic>
      <p:pic>
        <p:nvPicPr>
          <p:cNvPr id="7" name="Picture 6" descr="iphone.jpeg"/>
          <p:cNvPicPr>
            <a:picLocks noChangeAspect="1"/>
          </p:cNvPicPr>
          <p:nvPr/>
        </p:nvPicPr>
        <p:blipFill>
          <a:blip r:embed="rId8" cstate="print"/>
          <a:srcRect/>
          <a:stretch>
            <a:fillRect/>
          </a:stretch>
        </p:blipFill>
        <p:spPr bwMode="auto">
          <a:xfrm>
            <a:off x="6626225" y="3352800"/>
            <a:ext cx="1222375" cy="1828800"/>
          </a:xfrm>
          <a:prstGeom prst="rect">
            <a:avLst/>
          </a:prstGeom>
          <a:noFill/>
          <a:ln w="9525">
            <a:noFill/>
            <a:miter lim="800000"/>
            <a:headEnd/>
            <a:tailEnd/>
          </a:ln>
        </p:spPr>
      </p:pic>
      <p:pic>
        <p:nvPicPr>
          <p:cNvPr id="13" name="Picture 12" descr="kindle.jpg"/>
          <p:cNvPicPr>
            <a:picLocks noChangeAspect="1"/>
          </p:cNvPicPr>
          <p:nvPr/>
        </p:nvPicPr>
        <p:blipFill>
          <a:blip r:embed="rId9" cstate="print"/>
          <a:srcRect/>
          <a:stretch>
            <a:fillRect/>
          </a:stretch>
        </p:blipFill>
        <p:spPr bwMode="auto">
          <a:xfrm>
            <a:off x="6540500" y="1524000"/>
            <a:ext cx="2451100" cy="17018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800"/>
                                        <p:tgtEl>
                                          <p:spTgt spid="11"/>
                                        </p:tgtEl>
                                      </p:cBhvr>
                                    </p:animEffect>
                                  </p:childTnLst>
                                </p:cTn>
                              </p:par>
                            </p:childTnLst>
                          </p:cTn>
                        </p:par>
                        <p:par>
                          <p:cTn id="8" fill="hold">
                            <p:stCondLst>
                              <p:cond delay="800"/>
                            </p:stCondLst>
                            <p:childTnLst>
                              <p:par>
                                <p:cTn id="9" presetID="10" presetClass="entr" presetSubtype="0" fill="hold"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800"/>
                                        <p:tgtEl>
                                          <p:spTgt spid="12"/>
                                        </p:tgtEl>
                                      </p:cBhvr>
                                    </p:animEffect>
                                  </p:childTnLst>
                                </p:cTn>
                              </p:par>
                            </p:childTnLst>
                          </p:cTn>
                        </p:par>
                        <p:par>
                          <p:cTn id="12" fill="hold">
                            <p:stCondLst>
                              <p:cond delay="1600"/>
                            </p:stCondLst>
                            <p:childTnLst>
                              <p:par>
                                <p:cTn id="13" presetID="10" presetClass="entr" presetSubtype="0" fill="hold"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800"/>
                                        <p:tgtEl>
                                          <p:spTgt spid="9"/>
                                        </p:tgtEl>
                                      </p:cBhvr>
                                    </p:animEffect>
                                  </p:childTnLst>
                                </p:cTn>
                              </p:par>
                            </p:childTnLst>
                          </p:cTn>
                        </p:par>
                        <p:par>
                          <p:cTn id="16" fill="hold">
                            <p:stCondLst>
                              <p:cond delay="2400"/>
                            </p:stCondLst>
                            <p:childTnLst>
                              <p:par>
                                <p:cTn id="17" presetID="10" presetClass="entr" presetSubtype="0" fill="hold" nodeType="after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fade">
                                      <p:cBhvr>
                                        <p:cTn id="19" dur="800"/>
                                        <p:tgtEl>
                                          <p:spTgt spid="13"/>
                                        </p:tgtEl>
                                      </p:cBhvr>
                                    </p:animEffect>
                                  </p:childTnLst>
                                </p:cTn>
                              </p:par>
                            </p:childTnLst>
                          </p:cTn>
                        </p:par>
                        <p:par>
                          <p:cTn id="20" fill="hold">
                            <p:stCondLst>
                              <p:cond delay="3200"/>
                            </p:stCondLst>
                            <p:childTnLst>
                              <p:par>
                                <p:cTn id="21" presetID="10" presetClass="entr" presetSubtype="0" fill="hold" nodeType="after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fade">
                                      <p:cBhvr>
                                        <p:cTn id="23" dur="800"/>
                                        <p:tgtEl>
                                          <p:spTgt spid="3"/>
                                        </p:tgtEl>
                                      </p:cBhvr>
                                    </p:animEffect>
                                  </p:childTnLst>
                                </p:cTn>
                              </p:par>
                            </p:childTnLst>
                          </p:cTn>
                        </p:par>
                        <p:par>
                          <p:cTn id="24" fill="hold">
                            <p:stCondLst>
                              <p:cond delay="4000"/>
                            </p:stCondLst>
                            <p:childTnLst>
                              <p:par>
                                <p:cTn id="25" presetID="10" presetClass="entr" presetSubtype="0" fill="hold" nodeType="after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800"/>
                                        <p:tgtEl>
                                          <p:spTgt spid="10"/>
                                        </p:tgtEl>
                                      </p:cBhvr>
                                    </p:animEffect>
                                  </p:childTnLst>
                                </p:cTn>
                              </p:par>
                            </p:childTnLst>
                          </p:cTn>
                        </p:par>
                        <p:par>
                          <p:cTn id="28" fill="hold">
                            <p:stCondLst>
                              <p:cond delay="4800"/>
                            </p:stCondLst>
                            <p:childTnLst>
                              <p:par>
                                <p:cTn id="29" presetID="10" presetClass="entr" presetSubtype="0" fill="hold" nodeType="after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fade">
                                      <p:cBhvr>
                                        <p:cTn id="31" dur="8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a:t>
            </a:r>
            <a:endParaRPr lang="en-US" dirty="0"/>
          </a:p>
        </p:txBody>
      </p:sp>
      <p:sp>
        <p:nvSpPr>
          <p:cNvPr id="3" name="Content Placeholder 2"/>
          <p:cNvSpPr>
            <a:spLocks noGrp="1"/>
          </p:cNvSpPr>
          <p:nvPr>
            <p:ph sz="quarter" idx="1"/>
          </p:nvPr>
        </p:nvSpPr>
        <p:spPr/>
        <p:txBody>
          <a:bodyPr>
            <a:normAutofit fontScale="85000" lnSpcReduction="20000"/>
          </a:bodyPr>
          <a:lstStyle/>
          <a:p>
            <a:r>
              <a:rPr lang="en-US" b="1" dirty="0" smtClean="0"/>
              <a:t>Common Core State Standards Appendices A, B, and C.</a:t>
            </a:r>
          </a:p>
          <a:p>
            <a:r>
              <a:rPr lang="en-US" b="1" dirty="0" smtClean="0"/>
              <a:t>Missouri Department of Elementary And Secondary Education</a:t>
            </a:r>
          </a:p>
          <a:p>
            <a:pPr>
              <a:buNone/>
            </a:pPr>
            <a:r>
              <a:rPr lang="en-US" b="1" dirty="0" smtClean="0"/>
              <a:t>  http://www.dese.mo.gov/divimprove/curriculum/common-core-ela.htm</a:t>
            </a:r>
            <a:endParaRPr lang="en-US" dirty="0" smtClean="0"/>
          </a:p>
          <a:p>
            <a:r>
              <a:rPr lang="en-US" b="1" dirty="0" smtClean="0"/>
              <a:t>New York department of Education</a:t>
            </a:r>
          </a:p>
          <a:p>
            <a:r>
              <a:rPr lang="en-US" b="1" dirty="0" smtClean="0"/>
              <a:t> </a:t>
            </a:r>
            <a:r>
              <a:rPr lang="en-US" dirty="0" smtClean="0"/>
              <a:t>Engage New York video</a:t>
            </a:r>
          </a:p>
          <a:p>
            <a:pPr>
              <a:buNone/>
            </a:pPr>
            <a:r>
              <a:rPr lang="en-US" b="1" dirty="0" smtClean="0"/>
              <a:t>    </a:t>
            </a:r>
            <a:r>
              <a:rPr lang="en-US" dirty="0" smtClean="0"/>
              <a:t>http:/engageny.org/resource/common-core-in-ela-literacy-shift-1-pk-5-balancing-informational-text-and-literature</a:t>
            </a:r>
          </a:p>
          <a:p>
            <a:r>
              <a:rPr lang="en-US" b="1" i="1" dirty="0" smtClean="0"/>
              <a:t>Text Complexity : Raising Rigor in Reading </a:t>
            </a:r>
            <a:r>
              <a:rPr lang="en-US" dirty="0" smtClean="0"/>
              <a:t>Nancy Frey, Diane Lapp, Douglas Fisher</a:t>
            </a:r>
            <a:endParaRPr lang="en-US" b="1" i="1" dirty="0" smtClean="0"/>
          </a:p>
          <a:p>
            <a:pPr>
              <a:buNone/>
            </a:pPr>
            <a:r>
              <a:rPr lang="en-US" b="1" i="1" dirty="0" smtClean="0"/>
              <a:t>     </a:t>
            </a:r>
            <a:r>
              <a:rPr lang="en-US" dirty="0" smtClean="0"/>
              <a:t>ISBN 13- </a:t>
            </a:r>
            <a:r>
              <a:rPr lang="en-US" b="1" dirty="0" smtClean="0"/>
              <a:t>978-0872074781</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a:t>
            </a:r>
            <a:endParaRPr lang="en-US" dirty="0"/>
          </a:p>
        </p:txBody>
      </p:sp>
      <p:sp>
        <p:nvSpPr>
          <p:cNvPr id="3" name="Content Placeholder 2"/>
          <p:cNvSpPr>
            <a:spLocks noGrp="1"/>
          </p:cNvSpPr>
          <p:nvPr>
            <p:ph sz="quarter" idx="1"/>
          </p:nvPr>
        </p:nvSpPr>
        <p:spPr/>
        <p:txBody>
          <a:bodyPr>
            <a:normAutofit/>
          </a:bodyPr>
          <a:lstStyle/>
          <a:p>
            <a:r>
              <a:rPr lang="en-US" b="1" dirty="0" smtClean="0"/>
              <a:t>A Guide to Creating Text-Based Questions</a:t>
            </a:r>
          </a:p>
          <a:p>
            <a:pPr>
              <a:buNone/>
            </a:pPr>
            <a:r>
              <a:rPr lang="en-US" b="1" dirty="0" smtClean="0"/>
              <a:t>    </a:t>
            </a:r>
            <a:r>
              <a:rPr lang="en-US" dirty="0" smtClean="0"/>
              <a:t>achievethecore.org</a:t>
            </a:r>
          </a:p>
          <a:p>
            <a:r>
              <a:rPr lang="en-US" b="1" dirty="0" smtClean="0"/>
              <a:t>Close Reading Video</a:t>
            </a:r>
          </a:p>
          <a:p>
            <a:pPr>
              <a:buNone/>
            </a:pPr>
            <a:r>
              <a:rPr lang="en-US" b="1" dirty="0" smtClean="0"/>
              <a:t>     </a:t>
            </a:r>
            <a:r>
              <a:rPr lang="en-US" dirty="0" smtClean="0">
                <a:hlinkClick r:id="rId2"/>
              </a:rPr>
              <a:t>http://vimeo.com/27056255</a:t>
            </a:r>
            <a:endParaRPr lang="en-US" dirty="0" smtClean="0"/>
          </a:p>
          <a:p>
            <a:r>
              <a:rPr lang="en-US" b="1" i="1" dirty="0" smtClean="0"/>
              <a:t>Do I Really Have To Teach Reading?  </a:t>
            </a:r>
            <a:r>
              <a:rPr lang="en-US" dirty="0" smtClean="0"/>
              <a:t>Chris </a:t>
            </a:r>
            <a:r>
              <a:rPr lang="en-US" dirty="0" err="1" smtClean="0"/>
              <a:t>Tovani</a:t>
            </a:r>
            <a:endParaRPr lang="en-US" dirty="0" smtClean="0"/>
          </a:p>
          <a:p>
            <a:pPr>
              <a:buNone/>
            </a:pPr>
            <a:r>
              <a:rPr lang="en-US" b="1" i="1" dirty="0" smtClean="0"/>
              <a:t>    </a:t>
            </a:r>
            <a:r>
              <a:rPr lang="en-US" dirty="0" smtClean="0"/>
              <a:t>ISBN-13: </a:t>
            </a:r>
            <a:r>
              <a:rPr lang="en-US" b="1" dirty="0" smtClean="0"/>
              <a:t>978-1571103765</a:t>
            </a:r>
          </a:p>
          <a:p>
            <a:r>
              <a:rPr lang="en-US" b="1" dirty="0" smtClean="0"/>
              <a:t>Literacy In Other Disciplines </a:t>
            </a:r>
            <a:r>
              <a:rPr lang="en-US" dirty="0" smtClean="0"/>
              <a:t>David Coleman</a:t>
            </a:r>
          </a:p>
          <a:p>
            <a:pPr>
              <a:buNone/>
            </a:pPr>
            <a:r>
              <a:rPr lang="en-US" b="1" dirty="0" smtClean="0"/>
              <a:t>    </a:t>
            </a:r>
            <a:r>
              <a:rPr lang="en-US" dirty="0" smtClean="0"/>
              <a:t>http://www.youtube.com/watch?v=1zHWMfg_8r0</a:t>
            </a:r>
          </a:p>
          <a:p>
            <a:endParaRPr lang="en-US" b="1"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a:t>
            </a:r>
            <a:endParaRPr lang="en-US" dirty="0"/>
          </a:p>
        </p:txBody>
      </p:sp>
      <p:sp>
        <p:nvSpPr>
          <p:cNvPr id="3" name="Content Placeholder 2"/>
          <p:cNvSpPr>
            <a:spLocks noGrp="1"/>
          </p:cNvSpPr>
          <p:nvPr>
            <p:ph sz="quarter" idx="1"/>
          </p:nvPr>
        </p:nvSpPr>
        <p:spPr/>
        <p:txBody>
          <a:bodyPr>
            <a:normAutofit/>
          </a:bodyPr>
          <a:lstStyle/>
          <a:p>
            <a:r>
              <a:rPr lang="en-US" b="1" i="1" dirty="0" smtClean="0"/>
              <a:t>Teaching Argument Writing </a:t>
            </a:r>
            <a:r>
              <a:rPr lang="en-US" dirty="0" smtClean="0"/>
              <a:t>George Hillocks, Jr.</a:t>
            </a:r>
            <a:endParaRPr lang="en-US" b="1" i="1" dirty="0" smtClean="0"/>
          </a:p>
          <a:p>
            <a:pPr>
              <a:buNone/>
            </a:pPr>
            <a:r>
              <a:rPr lang="en-US" b="1" i="1" dirty="0" smtClean="0"/>
              <a:t>    </a:t>
            </a:r>
            <a:r>
              <a:rPr lang="en-US" dirty="0" smtClean="0"/>
              <a:t>ISBN-13: </a:t>
            </a:r>
            <a:r>
              <a:rPr lang="en-US" b="1" dirty="0" smtClean="0"/>
              <a:t>978-032501396-1</a:t>
            </a:r>
          </a:p>
          <a:p>
            <a:r>
              <a:rPr lang="en-US" sz="2800" b="1" i="1" dirty="0" smtClean="0"/>
              <a:t>Bringing Words to Life: Robust Vocabulary Instruction </a:t>
            </a:r>
            <a:endParaRPr lang="en-US" sz="2800" dirty="0" smtClean="0"/>
          </a:p>
          <a:p>
            <a:pPr>
              <a:buNone/>
            </a:pPr>
            <a:r>
              <a:rPr lang="en-US" sz="2800" b="1" i="1" dirty="0" smtClean="0"/>
              <a:t>    </a:t>
            </a:r>
            <a:r>
              <a:rPr lang="en-US" sz="2800" dirty="0" smtClean="0"/>
              <a:t>Isabel L. Beck, Margaret G. </a:t>
            </a:r>
            <a:r>
              <a:rPr lang="en-US" sz="2800" dirty="0" err="1" smtClean="0"/>
              <a:t>McKeown</a:t>
            </a:r>
            <a:r>
              <a:rPr lang="en-US" sz="2800" dirty="0" smtClean="0"/>
              <a:t>, Linda </a:t>
            </a:r>
            <a:r>
              <a:rPr lang="en-US" sz="2800" dirty="0" err="1" smtClean="0"/>
              <a:t>Kucan</a:t>
            </a:r>
            <a:endParaRPr lang="en-US" sz="2800" dirty="0" smtClean="0"/>
          </a:p>
          <a:p>
            <a:pPr>
              <a:buNone/>
            </a:pPr>
            <a:r>
              <a:rPr lang="en-US" sz="2800" dirty="0" smtClean="0"/>
              <a:t>    ISBN-13:  </a:t>
            </a:r>
            <a:r>
              <a:rPr lang="en-US" sz="2800" b="1" dirty="0" smtClean="0"/>
              <a:t>978-1572307537</a:t>
            </a:r>
            <a:endParaRPr lang="en-US" sz="2800" dirty="0" smtClean="0"/>
          </a:p>
          <a:p>
            <a:endParaRPr lang="en-US" b="1" dirty="0" smtClean="0"/>
          </a:p>
          <a:p>
            <a:pPr>
              <a:buNone/>
            </a:pPr>
            <a:r>
              <a:rPr lang="en-US" b="1" i="1" dirty="0" smtClean="0"/>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3346" name="Line 2"/>
          <p:cNvSpPr>
            <a:spLocks noChangeShapeType="1"/>
          </p:cNvSpPr>
          <p:nvPr/>
        </p:nvSpPr>
        <p:spPr bwMode="auto">
          <a:xfrm>
            <a:off x="1219200" y="914400"/>
            <a:ext cx="0" cy="4876800"/>
          </a:xfrm>
          <a:prstGeom prst="line">
            <a:avLst/>
          </a:prstGeom>
          <a:noFill/>
          <a:ln w="508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13347" name="Line 3"/>
          <p:cNvSpPr>
            <a:spLocks noChangeShapeType="1"/>
          </p:cNvSpPr>
          <p:nvPr/>
        </p:nvSpPr>
        <p:spPr bwMode="auto">
          <a:xfrm flipH="1">
            <a:off x="1219200" y="5791200"/>
            <a:ext cx="7239000" cy="0"/>
          </a:xfrm>
          <a:prstGeom prst="line">
            <a:avLst/>
          </a:prstGeom>
          <a:noFill/>
          <a:ln w="508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13348" name="Line 4"/>
          <p:cNvSpPr>
            <a:spLocks noChangeShapeType="1"/>
          </p:cNvSpPr>
          <p:nvPr/>
        </p:nvSpPr>
        <p:spPr bwMode="auto">
          <a:xfrm flipV="1">
            <a:off x="1524000" y="4648200"/>
            <a:ext cx="6629400" cy="762000"/>
          </a:xfrm>
          <a:prstGeom prst="line">
            <a:avLst/>
          </a:prstGeom>
          <a:noFill/>
          <a:ln w="63500">
            <a:solidFill>
              <a:srgbClr val="9F290F"/>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13349" name="Text Box 5"/>
          <p:cNvSpPr txBox="1">
            <a:spLocks noChangeArrowheads="1"/>
          </p:cNvSpPr>
          <p:nvPr/>
        </p:nvSpPr>
        <p:spPr bwMode="auto">
          <a:xfrm>
            <a:off x="-17417" y="457200"/>
            <a:ext cx="9144000" cy="914400"/>
          </a:xfrm>
          <a:prstGeom prst="rect">
            <a:avLst/>
          </a:prstGeom>
          <a:solidFill>
            <a:srgbClr val="9E280E"/>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3200">
                <a:solidFill>
                  <a:schemeClr val="tx1"/>
                </a:solidFill>
                <a:latin typeface="Palatino Linotype" pitchFamily="18" charset="0"/>
              </a:defRPr>
            </a:lvl1pPr>
            <a:lvl2pPr marL="742950" indent="-285750" eaLnBrk="0" hangingPunct="0">
              <a:defRPr sz="3200">
                <a:solidFill>
                  <a:schemeClr val="tx1"/>
                </a:solidFill>
                <a:latin typeface="Palatino Linotype" pitchFamily="18" charset="0"/>
              </a:defRPr>
            </a:lvl2pPr>
            <a:lvl3pPr marL="1143000" indent="-228600" eaLnBrk="0" hangingPunct="0">
              <a:defRPr sz="3200">
                <a:solidFill>
                  <a:schemeClr val="tx1"/>
                </a:solidFill>
                <a:latin typeface="Palatino Linotype" pitchFamily="18" charset="0"/>
              </a:defRPr>
            </a:lvl3pPr>
            <a:lvl4pPr marL="1600200" indent="-228600" eaLnBrk="0" hangingPunct="0">
              <a:defRPr sz="3200">
                <a:solidFill>
                  <a:schemeClr val="tx1"/>
                </a:solidFill>
                <a:latin typeface="Palatino Linotype" pitchFamily="18" charset="0"/>
              </a:defRPr>
            </a:lvl4pPr>
            <a:lvl5pPr marL="2057400" indent="-228600" eaLnBrk="0" hangingPunct="0">
              <a:defRPr sz="3200">
                <a:solidFill>
                  <a:schemeClr val="tx1"/>
                </a:solidFill>
                <a:latin typeface="Palatino Linotype" pitchFamily="18" charset="0"/>
              </a:defRPr>
            </a:lvl5pPr>
            <a:lvl6pPr marL="2514600" indent="-228600" eaLnBrk="0" fontAlgn="base" hangingPunct="0">
              <a:spcBef>
                <a:spcPct val="20000"/>
              </a:spcBef>
              <a:spcAft>
                <a:spcPct val="0"/>
              </a:spcAft>
              <a:buClr>
                <a:srgbClr val="75914D"/>
              </a:buClr>
              <a:buChar char="•"/>
              <a:defRPr sz="3200">
                <a:solidFill>
                  <a:schemeClr val="tx1"/>
                </a:solidFill>
                <a:latin typeface="Palatino Linotype" pitchFamily="18" charset="0"/>
              </a:defRPr>
            </a:lvl6pPr>
            <a:lvl7pPr marL="2971800" indent="-228600" eaLnBrk="0" fontAlgn="base" hangingPunct="0">
              <a:spcBef>
                <a:spcPct val="20000"/>
              </a:spcBef>
              <a:spcAft>
                <a:spcPct val="0"/>
              </a:spcAft>
              <a:buClr>
                <a:srgbClr val="75914D"/>
              </a:buClr>
              <a:buChar char="•"/>
              <a:defRPr sz="3200">
                <a:solidFill>
                  <a:schemeClr val="tx1"/>
                </a:solidFill>
                <a:latin typeface="Palatino Linotype" pitchFamily="18" charset="0"/>
              </a:defRPr>
            </a:lvl7pPr>
            <a:lvl8pPr marL="3429000" indent="-228600" eaLnBrk="0" fontAlgn="base" hangingPunct="0">
              <a:spcBef>
                <a:spcPct val="20000"/>
              </a:spcBef>
              <a:spcAft>
                <a:spcPct val="0"/>
              </a:spcAft>
              <a:buClr>
                <a:srgbClr val="75914D"/>
              </a:buClr>
              <a:buChar char="•"/>
              <a:defRPr sz="3200">
                <a:solidFill>
                  <a:schemeClr val="tx1"/>
                </a:solidFill>
                <a:latin typeface="Palatino Linotype" pitchFamily="18" charset="0"/>
              </a:defRPr>
            </a:lvl8pPr>
            <a:lvl9pPr marL="3886200" indent="-228600" eaLnBrk="0" fontAlgn="base" hangingPunct="0">
              <a:spcBef>
                <a:spcPct val="20000"/>
              </a:spcBef>
              <a:spcAft>
                <a:spcPct val="0"/>
              </a:spcAft>
              <a:buClr>
                <a:srgbClr val="75914D"/>
              </a:buClr>
              <a:buChar char="•"/>
              <a:defRPr sz="3200">
                <a:solidFill>
                  <a:schemeClr val="tx1"/>
                </a:solidFill>
                <a:latin typeface="Palatino Linotype" pitchFamily="18" charset="0"/>
              </a:defRPr>
            </a:lvl9pPr>
          </a:lstStyle>
          <a:p>
            <a:pPr algn="ctr" eaLnBrk="1" hangingPunct="1">
              <a:spcBef>
                <a:spcPct val="50000"/>
              </a:spcBef>
              <a:buClrTx/>
              <a:buFontTx/>
              <a:buNone/>
            </a:pPr>
            <a:r>
              <a:rPr lang="en-US" sz="5400" b="1" dirty="0">
                <a:solidFill>
                  <a:schemeClr val="bg1"/>
                </a:solidFill>
                <a:latin typeface="Calibri" pitchFamily="34" charset="0"/>
              </a:rPr>
              <a:t>Schools are Improving</a:t>
            </a:r>
          </a:p>
        </p:txBody>
      </p:sp>
      <p:sp>
        <p:nvSpPr>
          <p:cNvPr id="313350" name="Line 6"/>
          <p:cNvSpPr>
            <a:spLocks noChangeShapeType="1"/>
          </p:cNvSpPr>
          <p:nvPr/>
        </p:nvSpPr>
        <p:spPr bwMode="auto">
          <a:xfrm flipV="1">
            <a:off x="1524000" y="2133600"/>
            <a:ext cx="6553200" cy="2971800"/>
          </a:xfrm>
          <a:prstGeom prst="line">
            <a:avLst/>
          </a:prstGeom>
          <a:noFill/>
          <a:ln w="53975">
            <a:solidFill>
              <a:srgbClr val="75914D"/>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13351" name="Text Box 7"/>
          <p:cNvSpPr txBox="1">
            <a:spLocks noChangeArrowheads="1"/>
          </p:cNvSpPr>
          <p:nvPr/>
        </p:nvSpPr>
        <p:spPr bwMode="auto">
          <a:xfrm rot="-384990">
            <a:off x="5486400" y="4343400"/>
            <a:ext cx="36576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3200">
                <a:solidFill>
                  <a:schemeClr val="tx1"/>
                </a:solidFill>
                <a:latin typeface="Palatino Linotype" pitchFamily="18" charset="0"/>
              </a:defRPr>
            </a:lvl1pPr>
            <a:lvl2pPr marL="742950" indent="-285750" eaLnBrk="0" hangingPunct="0">
              <a:defRPr sz="3200">
                <a:solidFill>
                  <a:schemeClr val="tx1"/>
                </a:solidFill>
                <a:latin typeface="Palatino Linotype" pitchFamily="18" charset="0"/>
              </a:defRPr>
            </a:lvl2pPr>
            <a:lvl3pPr marL="1143000" indent="-228600" eaLnBrk="0" hangingPunct="0">
              <a:defRPr sz="3200">
                <a:solidFill>
                  <a:schemeClr val="tx1"/>
                </a:solidFill>
                <a:latin typeface="Palatino Linotype" pitchFamily="18" charset="0"/>
              </a:defRPr>
            </a:lvl3pPr>
            <a:lvl4pPr marL="1600200" indent="-228600" eaLnBrk="0" hangingPunct="0">
              <a:defRPr sz="3200">
                <a:solidFill>
                  <a:schemeClr val="tx1"/>
                </a:solidFill>
                <a:latin typeface="Palatino Linotype" pitchFamily="18" charset="0"/>
              </a:defRPr>
            </a:lvl4pPr>
            <a:lvl5pPr marL="2057400" indent="-228600" eaLnBrk="0" hangingPunct="0">
              <a:defRPr sz="3200">
                <a:solidFill>
                  <a:schemeClr val="tx1"/>
                </a:solidFill>
                <a:latin typeface="Palatino Linotype" pitchFamily="18" charset="0"/>
              </a:defRPr>
            </a:lvl5pPr>
            <a:lvl6pPr marL="2514600" indent="-228600" eaLnBrk="0" fontAlgn="base" hangingPunct="0">
              <a:spcBef>
                <a:spcPct val="20000"/>
              </a:spcBef>
              <a:spcAft>
                <a:spcPct val="0"/>
              </a:spcAft>
              <a:buClr>
                <a:srgbClr val="75914D"/>
              </a:buClr>
              <a:buChar char="•"/>
              <a:defRPr sz="3200">
                <a:solidFill>
                  <a:schemeClr val="tx1"/>
                </a:solidFill>
                <a:latin typeface="Palatino Linotype" pitchFamily="18" charset="0"/>
              </a:defRPr>
            </a:lvl6pPr>
            <a:lvl7pPr marL="2971800" indent="-228600" eaLnBrk="0" fontAlgn="base" hangingPunct="0">
              <a:spcBef>
                <a:spcPct val="20000"/>
              </a:spcBef>
              <a:spcAft>
                <a:spcPct val="0"/>
              </a:spcAft>
              <a:buClr>
                <a:srgbClr val="75914D"/>
              </a:buClr>
              <a:buChar char="•"/>
              <a:defRPr sz="3200">
                <a:solidFill>
                  <a:schemeClr val="tx1"/>
                </a:solidFill>
                <a:latin typeface="Palatino Linotype" pitchFamily="18" charset="0"/>
              </a:defRPr>
            </a:lvl7pPr>
            <a:lvl8pPr marL="3429000" indent="-228600" eaLnBrk="0" fontAlgn="base" hangingPunct="0">
              <a:spcBef>
                <a:spcPct val="20000"/>
              </a:spcBef>
              <a:spcAft>
                <a:spcPct val="0"/>
              </a:spcAft>
              <a:buClr>
                <a:srgbClr val="75914D"/>
              </a:buClr>
              <a:buChar char="•"/>
              <a:defRPr sz="3200">
                <a:solidFill>
                  <a:schemeClr val="tx1"/>
                </a:solidFill>
                <a:latin typeface="Palatino Linotype" pitchFamily="18" charset="0"/>
              </a:defRPr>
            </a:lvl8pPr>
            <a:lvl9pPr marL="3886200" indent="-228600" eaLnBrk="0" fontAlgn="base" hangingPunct="0">
              <a:spcBef>
                <a:spcPct val="20000"/>
              </a:spcBef>
              <a:spcAft>
                <a:spcPct val="0"/>
              </a:spcAft>
              <a:buClr>
                <a:srgbClr val="75914D"/>
              </a:buClr>
              <a:buChar char="•"/>
              <a:defRPr sz="3200">
                <a:solidFill>
                  <a:schemeClr val="tx1"/>
                </a:solidFill>
                <a:latin typeface="Palatino Linotype" pitchFamily="18" charset="0"/>
              </a:defRPr>
            </a:lvl9pPr>
          </a:lstStyle>
          <a:p>
            <a:pPr eaLnBrk="1" hangingPunct="1">
              <a:spcBef>
                <a:spcPct val="50000"/>
              </a:spcBef>
              <a:buClrTx/>
              <a:buFontTx/>
              <a:buNone/>
            </a:pPr>
            <a:r>
              <a:rPr lang="en-US" sz="1800" b="1" dirty="0">
                <a:solidFill>
                  <a:srgbClr val="9F290F"/>
                </a:solidFill>
                <a:latin typeface="Arial" pitchFamily="34" charset="0"/>
              </a:rPr>
              <a:t>School Improvement</a:t>
            </a:r>
          </a:p>
        </p:txBody>
      </p:sp>
      <p:sp>
        <p:nvSpPr>
          <p:cNvPr id="313352" name="Text Box 8"/>
          <p:cNvSpPr txBox="1">
            <a:spLocks noChangeArrowheads="1"/>
          </p:cNvSpPr>
          <p:nvPr/>
        </p:nvSpPr>
        <p:spPr bwMode="auto">
          <a:xfrm rot="-1431240">
            <a:off x="5105400" y="2286000"/>
            <a:ext cx="36576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3200">
                <a:solidFill>
                  <a:schemeClr val="tx1"/>
                </a:solidFill>
                <a:latin typeface="Palatino Linotype" pitchFamily="18" charset="0"/>
              </a:defRPr>
            </a:lvl1pPr>
            <a:lvl2pPr marL="742950" indent="-285750" eaLnBrk="0" hangingPunct="0">
              <a:defRPr sz="3200">
                <a:solidFill>
                  <a:schemeClr val="tx1"/>
                </a:solidFill>
                <a:latin typeface="Palatino Linotype" pitchFamily="18" charset="0"/>
              </a:defRPr>
            </a:lvl2pPr>
            <a:lvl3pPr marL="1143000" indent="-228600" eaLnBrk="0" hangingPunct="0">
              <a:defRPr sz="3200">
                <a:solidFill>
                  <a:schemeClr val="tx1"/>
                </a:solidFill>
                <a:latin typeface="Palatino Linotype" pitchFamily="18" charset="0"/>
              </a:defRPr>
            </a:lvl3pPr>
            <a:lvl4pPr marL="1600200" indent="-228600" eaLnBrk="0" hangingPunct="0">
              <a:defRPr sz="3200">
                <a:solidFill>
                  <a:schemeClr val="tx1"/>
                </a:solidFill>
                <a:latin typeface="Palatino Linotype" pitchFamily="18" charset="0"/>
              </a:defRPr>
            </a:lvl4pPr>
            <a:lvl5pPr marL="2057400" indent="-228600" eaLnBrk="0" hangingPunct="0">
              <a:defRPr sz="3200">
                <a:solidFill>
                  <a:schemeClr val="tx1"/>
                </a:solidFill>
                <a:latin typeface="Palatino Linotype" pitchFamily="18" charset="0"/>
              </a:defRPr>
            </a:lvl5pPr>
            <a:lvl6pPr marL="2514600" indent="-228600" eaLnBrk="0" fontAlgn="base" hangingPunct="0">
              <a:spcBef>
                <a:spcPct val="20000"/>
              </a:spcBef>
              <a:spcAft>
                <a:spcPct val="0"/>
              </a:spcAft>
              <a:buClr>
                <a:srgbClr val="75914D"/>
              </a:buClr>
              <a:buChar char="•"/>
              <a:defRPr sz="3200">
                <a:solidFill>
                  <a:schemeClr val="tx1"/>
                </a:solidFill>
                <a:latin typeface="Palatino Linotype" pitchFamily="18" charset="0"/>
              </a:defRPr>
            </a:lvl6pPr>
            <a:lvl7pPr marL="2971800" indent="-228600" eaLnBrk="0" fontAlgn="base" hangingPunct="0">
              <a:spcBef>
                <a:spcPct val="20000"/>
              </a:spcBef>
              <a:spcAft>
                <a:spcPct val="0"/>
              </a:spcAft>
              <a:buClr>
                <a:srgbClr val="75914D"/>
              </a:buClr>
              <a:buChar char="•"/>
              <a:defRPr sz="3200">
                <a:solidFill>
                  <a:schemeClr val="tx1"/>
                </a:solidFill>
                <a:latin typeface="Palatino Linotype" pitchFamily="18" charset="0"/>
              </a:defRPr>
            </a:lvl7pPr>
            <a:lvl8pPr marL="3429000" indent="-228600" eaLnBrk="0" fontAlgn="base" hangingPunct="0">
              <a:spcBef>
                <a:spcPct val="20000"/>
              </a:spcBef>
              <a:spcAft>
                <a:spcPct val="0"/>
              </a:spcAft>
              <a:buClr>
                <a:srgbClr val="75914D"/>
              </a:buClr>
              <a:buChar char="•"/>
              <a:defRPr sz="3200">
                <a:solidFill>
                  <a:schemeClr val="tx1"/>
                </a:solidFill>
                <a:latin typeface="Palatino Linotype" pitchFamily="18" charset="0"/>
              </a:defRPr>
            </a:lvl8pPr>
            <a:lvl9pPr marL="3886200" indent="-228600" eaLnBrk="0" fontAlgn="base" hangingPunct="0">
              <a:spcBef>
                <a:spcPct val="20000"/>
              </a:spcBef>
              <a:spcAft>
                <a:spcPct val="0"/>
              </a:spcAft>
              <a:buClr>
                <a:srgbClr val="75914D"/>
              </a:buClr>
              <a:buChar char="•"/>
              <a:defRPr sz="3200">
                <a:solidFill>
                  <a:schemeClr val="tx1"/>
                </a:solidFill>
                <a:latin typeface="Palatino Linotype" pitchFamily="18" charset="0"/>
              </a:defRPr>
            </a:lvl9pPr>
          </a:lstStyle>
          <a:p>
            <a:pPr eaLnBrk="1" hangingPunct="1">
              <a:spcBef>
                <a:spcPct val="50000"/>
              </a:spcBef>
              <a:buClrTx/>
              <a:buFontTx/>
              <a:buNone/>
            </a:pPr>
            <a:r>
              <a:rPr lang="en-US" sz="1800" b="1" dirty="0">
                <a:solidFill>
                  <a:srgbClr val="75914D"/>
                </a:solidFill>
                <a:latin typeface="Arial" pitchFamily="34" charset="0"/>
              </a:rPr>
              <a:t>Changing World</a:t>
            </a:r>
          </a:p>
        </p:txBody>
      </p:sp>
    </p:spTree>
    <p:extLst>
      <p:ext uri="{BB962C8B-B14F-4D97-AF65-F5344CB8AC3E}">
        <p14:creationId xmlns="" xmlns:p14="http://schemas.microsoft.com/office/powerpoint/2010/main" val="3607169359"/>
      </p:ext>
    </p:extLst>
  </p:cSld>
  <p:clrMapOvr>
    <a:masterClrMapping/>
  </p:clrMapOvr>
  <p:transition spd="med">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905000" y="1905000"/>
            <a:ext cx="5791200" cy="1905000"/>
          </a:xfrm>
        </p:spPr>
        <p:txBody>
          <a:bodyPr>
            <a:normAutofit/>
          </a:bodyPr>
          <a:lstStyle/>
          <a:p>
            <a:pPr>
              <a:buNone/>
            </a:pPr>
            <a:r>
              <a:rPr lang="en-US" dirty="0" smtClean="0"/>
              <a:t>diane.audsley@dese.mo.gov</a:t>
            </a:r>
          </a:p>
          <a:p>
            <a:pPr>
              <a:buNone/>
            </a:pPr>
            <a:r>
              <a:rPr lang="en-US" dirty="0" smtClean="0"/>
              <a:t>573-751-4898</a:t>
            </a:r>
          </a:p>
          <a:p>
            <a:pPr>
              <a:buNone/>
            </a:pPr>
            <a:endParaRPr lang="en-US" dirty="0"/>
          </a:p>
        </p:txBody>
      </p:sp>
      <p:sp>
        <p:nvSpPr>
          <p:cNvPr id="4" name="Title 1"/>
          <p:cNvSpPr>
            <a:spLocks noGrp="1"/>
          </p:cNvSpPr>
          <p:nvPr>
            <p:ph type="title"/>
          </p:nvPr>
        </p:nvSpPr>
        <p:spPr>
          <a:xfrm>
            <a:off x="533400" y="152400"/>
            <a:ext cx="8229600" cy="1143000"/>
          </a:xfrm>
        </p:spPr>
        <p:txBody>
          <a:bodyPr>
            <a:normAutofit fontScale="90000"/>
          </a:bodyPr>
          <a:lstStyle/>
          <a:p>
            <a:r>
              <a:rPr lang="en-US" dirty="0" smtClean="0">
                <a:solidFill>
                  <a:srgbClr val="004B8D"/>
                </a:solidFill>
                <a:latin typeface="Calibri" pitchFamily="34" charset="0"/>
              </a:rPr>
              <a:t/>
            </a:r>
            <a:br>
              <a:rPr lang="en-US" dirty="0" smtClean="0">
                <a:solidFill>
                  <a:srgbClr val="004B8D"/>
                </a:solidFill>
                <a:latin typeface="Calibri" pitchFamily="34" charset="0"/>
              </a:rPr>
            </a:br>
            <a:r>
              <a:rPr lang="en-US" dirty="0" smtClean="0">
                <a:solidFill>
                  <a:srgbClr val="004B8D"/>
                </a:solidFill>
                <a:latin typeface="Calibri" pitchFamily="34" charset="0"/>
              </a:rPr>
              <a:t>Questions/Assistance</a:t>
            </a:r>
            <a:endParaRPr lang="en-US" sz="3600" dirty="0">
              <a:solidFill>
                <a:srgbClr val="C13828"/>
              </a:solidFill>
            </a:endParaRPr>
          </a:p>
        </p:txBody>
      </p:sp>
      <p:pic>
        <p:nvPicPr>
          <p:cNvPr id="5" name="Picture 6" descr="Logo_main_color.jpg"/>
          <p:cNvPicPr>
            <a:picLocks noChangeAspect="1"/>
          </p:cNvPicPr>
          <p:nvPr/>
        </p:nvPicPr>
        <p:blipFill>
          <a:blip r:embed="rId3" cstate="print"/>
          <a:stretch>
            <a:fillRect/>
          </a:stretch>
        </p:blipFill>
        <p:spPr bwMode="auto">
          <a:xfrm>
            <a:off x="304800" y="5638800"/>
            <a:ext cx="2362200" cy="804672"/>
          </a:xfrm>
          <a:prstGeom prst="rect">
            <a:avLst/>
          </a:prstGeom>
          <a:noFill/>
          <a:ln w="9525">
            <a:noFill/>
            <a:miter lim="800000"/>
            <a:headEnd/>
            <a:tailEnd/>
          </a:ln>
        </p:spPr>
      </p:pic>
      <p:sp>
        <p:nvSpPr>
          <p:cNvPr id="6" name="Rectangle 5"/>
          <p:cNvSpPr/>
          <p:nvPr/>
        </p:nvSpPr>
        <p:spPr>
          <a:xfrm>
            <a:off x="304800" y="4038600"/>
            <a:ext cx="8382000" cy="1815882"/>
          </a:xfrm>
          <a:prstGeom prst="rect">
            <a:avLst/>
          </a:prstGeom>
        </p:spPr>
        <p:txBody>
          <a:bodyPr wrap="square">
            <a:spAutoFit/>
          </a:bodyPr>
          <a:lstStyle/>
          <a:p>
            <a:r>
              <a:rPr lang="en-US" sz="2800" dirty="0" smtClean="0"/>
              <a:t>Subscribe to the Curriculum Listserv at: </a:t>
            </a:r>
          </a:p>
          <a:p>
            <a:r>
              <a:rPr lang="en-US" sz="2800" dirty="0" smtClean="0">
                <a:hlinkClick r:id="rId4"/>
              </a:rPr>
              <a:t>http://www.dese.mo.gov/divimprove/curriculum/curriclistserv_subscribe.htm</a:t>
            </a:r>
            <a:endParaRPr lang="en-US" sz="2800" dirty="0" smtClean="0"/>
          </a:p>
          <a:p>
            <a:endParaRPr lang="en-US" sz="2800" dirty="0"/>
          </a:p>
        </p:txBody>
      </p:sp>
      <p:sp>
        <p:nvSpPr>
          <p:cNvPr id="7" name="Rectangle 6"/>
          <p:cNvSpPr/>
          <p:nvPr/>
        </p:nvSpPr>
        <p:spPr>
          <a:xfrm>
            <a:off x="1828800" y="1828800"/>
            <a:ext cx="4724400" cy="1219200"/>
          </a:xfrm>
          <a:prstGeom prst="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hape 90"/>
          <p:cNvSpPr>
            <a:spLocks noGrp="1"/>
          </p:cNvSpPr>
          <p:nvPr>
            <p:ph type="title"/>
          </p:nvPr>
        </p:nvSpPr>
        <p:spPr>
          <a:xfrm>
            <a:off x="533400" y="152400"/>
            <a:ext cx="8229600" cy="1200288"/>
          </a:xfrm>
        </p:spPr>
        <p:txBody>
          <a:bodyPr wrap="square" lIns="91425" tIns="45700" rIns="91425" bIns="45700">
            <a:spAutoFit/>
          </a:bodyPr>
          <a:lstStyle/>
          <a:p>
            <a:pPr eaLnBrk="1" hangingPunct="1">
              <a:buClr>
                <a:srgbClr val="000000"/>
              </a:buClr>
              <a:buSzPct val="25000"/>
            </a:pPr>
            <a:r>
              <a:rPr lang="en-US" sz="3600" dirty="0" smtClean="0">
                <a:solidFill>
                  <a:srgbClr val="17375E"/>
                </a:solidFill>
                <a:sym typeface="Arial" charset="0"/>
              </a:rPr>
              <a:t>The Core Academic Standards Require Three Large Shifts in ELA/Literacy</a:t>
            </a:r>
          </a:p>
        </p:txBody>
      </p:sp>
      <p:sp>
        <p:nvSpPr>
          <p:cNvPr id="91" name="Shape 91"/>
          <p:cNvSpPr txBox="1">
            <a:spLocks noGrp="1"/>
          </p:cNvSpPr>
          <p:nvPr>
            <p:ph idx="1"/>
          </p:nvPr>
        </p:nvSpPr>
        <p:spPr>
          <a:xfrm>
            <a:off x="457200" y="1752600"/>
            <a:ext cx="8137525" cy="3347414"/>
          </a:xfrm>
        </p:spPr>
        <p:txBody>
          <a:bodyPr wrap="square" lIns="91425" tIns="45700" rIns="91425" bIns="45700" rtlCol="0">
            <a:spAutoFit/>
          </a:bodyPr>
          <a:lstStyle/>
          <a:p>
            <a:pPr marL="450850" indent="-495300" eaLnBrk="1" fontAlgn="auto" hangingPunct="1">
              <a:lnSpc>
                <a:spcPct val="114000"/>
              </a:lnSpc>
              <a:spcBef>
                <a:spcPts val="1200"/>
              </a:spcBef>
              <a:spcAft>
                <a:spcPts val="0"/>
              </a:spcAft>
              <a:buClr>
                <a:schemeClr val="dk1"/>
              </a:buClr>
              <a:buSzPct val="118518"/>
              <a:buFont typeface="Arial"/>
              <a:buAutoNum type="arabicPeriod"/>
              <a:tabLst>
                <a:tab pos="465138" algn="l"/>
                <a:tab pos="623888" algn="l"/>
                <a:tab pos="682625" algn="l"/>
              </a:tabLst>
              <a:defRPr/>
            </a:pPr>
            <a:r>
              <a:rPr lang="en-US" sz="2800" dirty="0" smtClean="0">
                <a:latin typeface="+mj-lt"/>
                <a:ea typeface="Arial"/>
                <a:cs typeface="Arial"/>
                <a:sym typeface="Arial"/>
              </a:rPr>
              <a:t> </a:t>
            </a:r>
            <a:r>
              <a:rPr lang="x-none" sz="2800" b="1" smtClean="0">
                <a:latin typeface="+mj-lt"/>
                <a:ea typeface="Arial"/>
                <a:cs typeface="Arial"/>
                <a:sym typeface="Arial"/>
              </a:rPr>
              <a:t>Building </a:t>
            </a:r>
            <a:r>
              <a:rPr lang="x-none" sz="2800" b="1">
                <a:latin typeface="+mj-lt"/>
                <a:ea typeface="Arial"/>
                <a:cs typeface="Arial"/>
                <a:sym typeface="Arial"/>
              </a:rPr>
              <a:t>knowledge </a:t>
            </a:r>
            <a:r>
              <a:rPr lang="x-none" sz="2800">
                <a:latin typeface="+mj-lt"/>
                <a:ea typeface="Arial"/>
                <a:cs typeface="Arial"/>
                <a:sym typeface="Arial"/>
              </a:rPr>
              <a:t>through </a:t>
            </a:r>
            <a:r>
              <a:rPr lang="x-none" sz="2800" b="1" smtClean="0">
                <a:latin typeface="+mj-lt"/>
                <a:ea typeface="Arial"/>
                <a:cs typeface="Arial"/>
                <a:sym typeface="Arial"/>
              </a:rPr>
              <a:t>content-rich</a:t>
            </a:r>
            <a:r>
              <a:rPr lang="en-US" sz="2800" b="1" dirty="0" smtClean="0">
                <a:latin typeface="+mj-lt"/>
                <a:ea typeface="Arial"/>
                <a:cs typeface="Arial"/>
                <a:sym typeface="Arial"/>
              </a:rPr>
              <a:t>   		  </a:t>
            </a:r>
            <a:r>
              <a:rPr lang="x-none" sz="2800" b="1" smtClean="0">
                <a:latin typeface="+mj-lt"/>
                <a:ea typeface="Arial"/>
                <a:cs typeface="Arial"/>
                <a:sym typeface="Arial"/>
              </a:rPr>
              <a:t>nonfiction </a:t>
            </a:r>
            <a:endParaRPr lang="x-none" sz="2800" b="1">
              <a:latin typeface="+mj-lt"/>
              <a:ea typeface="Arial"/>
              <a:cs typeface="Arial"/>
              <a:sym typeface="Arial"/>
            </a:endParaRPr>
          </a:p>
          <a:p>
            <a:pPr marL="596646" indent="-520446" eaLnBrk="1" fontAlgn="auto" hangingPunct="1">
              <a:lnSpc>
                <a:spcPct val="114000"/>
              </a:lnSpc>
              <a:spcBef>
                <a:spcPts val="1200"/>
              </a:spcBef>
              <a:spcAft>
                <a:spcPts val="0"/>
              </a:spcAft>
              <a:buClr>
                <a:schemeClr val="dk1"/>
              </a:buClr>
              <a:buSzPct val="118518"/>
              <a:buFont typeface="Arial"/>
              <a:buAutoNum type="arabicPeriod"/>
              <a:defRPr/>
            </a:pPr>
            <a:r>
              <a:rPr lang="x-none" sz="2800" smtClean="0">
                <a:latin typeface="+mj-lt"/>
                <a:ea typeface="Arial"/>
                <a:cs typeface="Arial"/>
                <a:sym typeface="Arial"/>
              </a:rPr>
              <a:t>Reading</a:t>
            </a:r>
            <a:r>
              <a:rPr lang="en-US" sz="2800" dirty="0" smtClean="0">
                <a:latin typeface="+mj-lt"/>
                <a:ea typeface="Arial"/>
                <a:cs typeface="Arial"/>
                <a:sym typeface="Arial"/>
              </a:rPr>
              <a:t>, </a:t>
            </a:r>
            <a:r>
              <a:rPr lang="x-none" sz="2800" smtClean="0">
                <a:latin typeface="+mj-lt"/>
                <a:ea typeface="Arial"/>
                <a:cs typeface="Arial"/>
                <a:sym typeface="Arial"/>
              </a:rPr>
              <a:t>writing </a:t>
            </a:r>
            <a:r>
              <a:rPr lang="en-US" sz="2800" dirty="0" smtClean="0">
                <a:latin typeface="+mj-lt"/>
                <a:ea typeface="Arial"/>
                <a:cs typeface="Arial"/>
                <a:sym typeface="Arial"/>
              </a:rPr>
              <a:t>and speaking </a:t>
            </a:r>
            <a:r>
              <a:rPr lang="x-none" sz="2800" smtClean="0">
                <a:latin typeface="+mj-lt"/>
                <a:ea typeface="Arial"/>
                <a:cs typeface="Arial"/>
                <a:sym typeface="Arial"/>
              </a:rPr>
              <a:t>grounded </a:t>
            </a:r>
            <a:r>
              <a:rPr lang="x-none" sz="2800">
                <a:latin typeface="+mj-lt"/>
                <a:ea typeface="Arial"/>
                <a:cs typeface="Arial"/>
                <a:sym typeface="Arial"/>
              </a:rPr>
              <a:t>in </a:t>
            </a:r>
            <a:r>
              <a:rPr lang="x-none" sz="2800" b="1">
                <a:latin typeface="+mj-lt"/>
                <a:ea typeface="Arial"/>
                <a:cs typeface="Arial"/>
                <a:sym typeface="Arial"/>
              </a:rPr>
              <a:t>evidence from text</a:t>
            </a:r>
            <a:r>
              <a:rPr lang="x-none" sz="2800">
                <a:latin typeface="+mj-lt"/>
                <a:ea typeface="Arial"/>
                <a:cs typeface="Arial"/>
                <a:sym typeface="Arial"/>
              </a:rPr>
              <a:t>, both literary and informational</a:t>
            </a:r>
          </a:p>
          <a:p>
            <a:pPr marL="596646" indent="-520446" eaLnBrk="1" fontAlgn="auto" hangingPunct="1">
              <a:lnSpc>
                <a:spcPct val="114000"/>
              </a:lnSpc>
              <a:spcBef>
                <a:spcPts val="1200"/>
              </a:spcBef>
              <a:spcAft>
                <a:spcPts val="0"/>
              </a:spcAft>
              <a:buClr>
                <a:schemeClr val="dk1"/>
              </a:buClr>
              <a:buSzPct val="118518"/>
              <a:buFont typeface="Arial"/>
              <a:buAutoNum type="arabicPeriod"/>
              <a:defRPr/>
            </a:pPr>
            <a:r>
              <a:rPr lang="x-none" sz="2800">
                <a:latin typeface="+mj-lt"/>
                <a:ea typeface="Arial"/>
                <a:cs typeface="Arial"/>
                <a:sym typeface="Arial"/>
              </a:rPr>
              <a:t>Regular practice with </a:t>
            </a:r>
            <a:r>
              <a:rPr lang="x-none" sz="2800" b="1">
                <a:latin typeface="+mj-lt"/>
                <a:ea typeface="Arial"/>
                <a:cs typeface="Arial"/>
                <a:sym typeface="Arial"/>
              </a:rPr>
              <a:t>complex text </a:t>
            </a:r>
            <a:r>
              <a:rPr lang="x-none" sz="2800">
                <a:latin typeface="+mj-lt"/>
                <a:ea typeface="Arial"/>
                <a:cs typeface="Arial"/>
                <a:sym typeface="Arial"/>
              </a:rPr>
              <a:t>and its </a:t>
            </a:r>
            <a:r>
              <a:rPr lang="x-none" sz="2800" b="1">
                <a:latin typeface="+mj-lt"/>
                <a:ea typeface="Arial"/>
                <a:cs typeface="Arial"/>
                <a:sym typeface="Arial"/>
              </a:rPr>
              <a:t>academic language</a:t>
            </a:r>
          </a:p>
        </p:txBody>
      </p:sp>
      <p:sp>
        <p:nvSpPr>
          <p:cNvPr id="26628" name="Slide Number Placeholder 5"/>
          <p:cNvSpPr>
            <a:spLocks noGrp="1"/>
          </p:cNvSpPr>
          <p:nvPr>
            <p:ph type="sldNum" sz="quarter" idx="10"/>
          </p:nvPr>
        </p:nvSpPr>
        <p:spPr>
          <a:noFill/>
          <a:ln>
            <a:miter lim="800000"/>
            <a:headEnd/>
            <a:tailEnd/>
          </a:ln>
        </p:spPr>
        <p:txBody>
          <a:bodyPr>
            <a:normAutofit/>
          </a:bodyPr>
          <a:lstStyle/>
          <a:p>
            <a:fld id="{D9CF999F-98BB-46D3-BDCC-FF44880B9992}" type="slidenum">
              <a:rPr lang="en-US" smtClean="0"/>
              <a:pPr/>
              <a:t>4</a:t>
            </a:fld>
            <a:endParaRPr lang="en-US" smtClean="0"/>
          </a:p>
        </p:txBody>
      </p:sp>
    </p:spTree>
  </p:cSld>
  <p:clrMapOvr>
    <a:masterClrMapping/>
  </p:clrMapOvr>
  <p:transition spd="slow">
    <p:cu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91">
                                            <p:txEl>
                                              <p:pRg st="0" end="0"/>
                                            </p:txEl>
                                          </p:spTgt>
                                        </p:tgtEl>
                                        <p:attrNameLst>
                                          <p:attrName>style.visibility</p:attrName>
                                        </p:attrNameLst>
                                      </p:cBhvr>
                                      <p:to>
                                        <p:strVal val="visible"/>
                                      </p:to>
                                    </p:set>
                                    <p:animEffect transition="in" filter="fade">
                                      <p:cBhvr>
                                        <p:cTn id="7" dur="1"/>
                                        <p:tgtEl>
                                          <p:spTgt spid="9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91">
                                            <p:txEl>
                                              <p:pRg st="1" end="1"/>
                                            </p:txEl>
                                          </p:spTgt>
                                        </p:tgtEl>
                                        <p:attrNameLst>
                                          <p:attrName>style.visibility</p:attrName>
                                        </p:attrNameLst>
                                      </p:cBhvr>
                                      <p:to>
                                        <p:strVal val="visible"/>
                                      </p:to>
                                    </p:set>
                                    <p:animEffect transition="in" filter="fade">
                                      <p:cBhvr>
                                        <p:cTn id="12" dur="1"/>
                                        <p:tgtEl>
                                          <p:spTgt spid="9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91">
                                            <p:txEl>
                                              <p:pRg st="2" end="2"/>
                                            </p:txEl>
                                          </p:spTgt>
                                        </p:tgtEl>
                                        <p:attrNameLst>
                                          <p:attrName>style.visibility</p:attrName>
                                        </p:attrNameLst>
                                      </p:cBhvr>
                                      <p:to>
                                        <p:strVal val="visible"/>
                                      </p:to>
                                    </p:set>
                                    <p:animEffect transition="in" filter="fade">
                                      <p:cBhvr>
                                        <p:cTn id="17" dur="1"/>
                                        <p:tgtEl>
                                          <p:spTgt spid="9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381000"/>
            <a:ext cx="8153400" cy="990600"/>
          </a:xfrm>
          <a:ln>
            <a:solidFill>
              <a:srgbClr val="376092"/>
            </a:solidFill>
          </a:ln>
        </p:spPr>
        <p:txBody>
          <a:bodyPr rtlCol="0">
            <a:normAutofit/>
          </a:bodyPr>
          <a:lstStyle/>
          <a:p>
            <a:pPr eaLnBrk="1" fontAlgn="auto" hangingPunct="1">
              <a:spcAft>
                <a:spcPts val="0"/>
              </a:spcAft>
              <a:defRPr/>
            </a:pPr>
            <a:r>
              <a:rPr lang="en-US" dirty="0" smtClean="0">
                <a:solidFill>
                  <a:srgbClr val="376092"/>
                </a:solidFill>
              </a:rPr>
              <a:t>Reading Shift:  Text Complexity </a:t>
            </a:r>
            <a:endParaRPr lang="en-US" dirty="0">
              <a:solidFill>
                <a:srgbClr val="376092"/>
              </a:solidFill>
            </a:endParaRPr>
          </a:p>
        </p:txBody>
      </p:sp>
      <p:sp>
        <p:nvSpPr>
          <p:cNvPr id="2" name="Text Placeholder 1"/>
          <p:cNvSpPr>
            <a:spLocks noGrp="1"/>
          </p:cNvSpPr>
          <p:nvPr>
            <p:ph type="body" idx="4294967295"/>
          </p:nvPr>
        </p:nvSpPr>
        <p:spPr>
          <a:xfrm>
            <a:off x="838200" y="1752600"/>
            <a:ext cx="8153400" cy="3657600"/>
          </a:xfrm>
        </p:spPr>
        <p:txBody>
          <a:bodyPr rtlCol="0">
            <a:normAutofit/>
          </a:bodyPr>
          <a:lstStyle/>
          <a:p>
            <a:pPr marL="0" indent="0" eaLnBrk="1" fontAlgn="auto" hangingPunct="1">
              <a:spcAft>
                <a:spcPts val="0"/>
              </a:spcAft>
              <a:buFont typeface="Arial" pitchFamily="34" charset="0"/>
              <a:buNone/>
              <a:defRPr/>
            </a:pPr>
            <a:r>
              <a:rPr lang="en-US" sz="3600" dirty="0" smtClean="0"/>
              <a:t>In order to prepare students for the complexity of college and career-ready texts, each grade level requires increasingly complex texts (Appendix A, pp. 5-17).</a:t>
            </a:r>
            <a:r>
              <a:rPr lang="en-US" dirty="0" smtClean="0">
                <a:solidFill>
                  <a:srgbClr val="7F7F7F"/>
                </a:solidFill>
              </a:rPr>
              <a:t> </a:t>
            </a:r>
          </a:p>
          <a:p>
            <a:pPr eaLnBrk="1" fontAlgn="auto" hangingPunct="1">
              <a:spcAft>
                <a:spcPts val="0"/>
              </a:spcAft>
              <a:defRPr/>
            </a:pPr>
            <a:endParaRPr lang="en-US" dirty="0" smtClean="0"/>
          </a:p>
          <a:p>
            <a:pPr eaLnBrk="1" fontAlgn="auto" hangingPunct="1">
              <a:spcAft>
                <a:spcPts val="0"/>
              </a:spcAft>
              <a:defRPr/>
            </a:pPr>
            <a:endParaRPr lang="en-US" dirty="0" smtClean="0"/>
          </a:p>
          <a:p>
            <a:pPr eaLnBrk="1" fontAlgn="auto" hangingPunct="1">
              <a:spcAft>
                <a:spcPts val="0"/>
              </a:spcAft>
              <a:defRPr/>
            </a:pPr>
            <a:endParaRPr lang="en-US" dirty="0" smtClean="0"/>
          </a:p>
          <a:p>
            <a:pPr eaLnBrk="1" fontAlgn="auto" hangingPunct="1">
              <a:spcAft>
                <a:spcPts val="0"/>
              </a:spcAft>
              <a:defRPr/>
            </a:pP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6354" name="Rectangle 2"/>
          <p:cNvSpPr>
            <a:spLocks noGrp="1" noChangeArrowheads="1"/>
          </p:cNvSpPr>
          <p:nvPr>
            <p:ph type="title"/>
          </p:nvPr>
        </p:nvSpPr>
        <p:spPr>
          <a:xfrm>
            <a:off x="66675" y="341336"/>
            <a:ext cx="9153525" cy="762000"/>
          </a:xfrm>
        </p:spPr>
        <p:txBody>
          <a:bodyPr>
            <a:normAutofit/>
          </a:bodyPr>
          <a:lstStyle/>
          <a:p>
            <a:pPr algn="ctr" eaLnBrk="1" hangingPunct="1"/>
            <a:r>
              <a:rPr lang="en-US" b="1" dirty="0" smtClean="0"/>
              <a:t>  </a:t>
            </a:r>
            <a:r>
              <a:rPr lang="en-US" dirty="0" smtClean="0"/>
              <a:t>Reading Study Summary </a:t>
            </a:r>
          </a:p>
        </p:txBody>
      </p:sp>
      <p:sp>
        <p:nvSpPr>
          <p:cNvPr id="356356" name="Line 4"/>
          <p:cNvSpPr>
            <a:spLocks noChangeShapeType="1"/>
          </p:cNvSpPr>
          <p:nvPr/>
        </p:nvSpPr>
        <p:spPr bwMode="auto">
          <a:xfrm flipV="1">
            <a:off x="2459038" y="1371600"/>
            <a:ext cx="0" cy="41148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56357" name="Line 5"/>
          <p:cNvSpPr>
            <a:spLocks noChangeShapeType="1"/>
          </p:cNvSpPr>
          <p:nvPr/>
        </p:nvSpPr>
        <p:spPr bwMode="auto">
          <a:xfrm flipV="1">
            <a:off x="3281363" y="1371600"/>
            <a:ext cx="0" cy="41148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56358" name="Line 6"/>
          <p:cNvSpPr>
            <a:spLocks noChangeShapeType="1"/>
          </p:cNvSpPr>
          <p:nvPr/>
        </p:nvSpPr>
        <p:spPr bwMode="auto">
          <a:xfrm flipV="1">
            <a:off x="4105275" y="1371600"/>
            <a:ext cx="0" cy="41148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56359" name="Line 7"/>
          <p:cNvSpPr>
            <a:spLocks noChangeShapeType="1"/>
          </p:cNvSpPr>
          <p:nvPr/>
        </p:nvSpPr>
        <p:spPr bwMode="auto">
          <a:xfrm flipV="1">
            <a:off x="4927600" y="1371600"/>
            <a:ext cx="0" cy="41148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56360" name="Line 8"/>
          <p:cNvSpPr>
            <a:spLocks noChangeShapeType="1"/>
          </p:cNvSpPr>
          <p:nvPr/>
        </p:nvSpPr>
        <p:spPr bwMode="auto">
          <a:xfrm flipV="1">
            <a:off x="5751513" y="1371600"/>
            <a:ext cx="0" cy="41148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56361" name="Line 9"/>
          <p:cNvSpPr>
            <a:spLocks noChangeShapeType="1"/>
          </p:cNvSpPr>
          <p:nvPr/>
        </p:nvSpPr>
        <p:spPr bwMode="auto">
          <a:xfrm flipV="1">
            <a:off x="6573838" y="1371600"/>
            <a:ext cx="0" cy="41148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56362" name="Line 10"/>
          <p:cNvSpPr>
            <a:spLocks noChangeShapeType="1"/>
          </p:cNvSpPr>
          <p:nvPr/>
        </p:nvSpPr>
        <p:spPr bwMode="auto">
          <a:xfrm flipV="1">
            <a:off x="7396163" y="1371600"/>
            <a:ext cx="0" cy="41148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56363" name="Line 11"/>
          <p:cNvSpPr>
            <a:spLocks noChangeShapeType="1"/>
          </p:cNvSpPr>
          <p:nvPr/>
        </p:nvSpPr>
        <p:spPr bwMode="auto">
          <a:xfrm>
            <a:off x="1635125" y="5075238"/>
            <a:ext cx="6569075" cy="0"/>
          </a:xfrm>
          <a:prstGeom prst="line">
            <a:avLst/>
          </a:prstGeom>
          <a:noFill/>
          <a:ln w="31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56364" name="Line 12"/>
          <p:cNvSpPr>
            <a:spLocks noChangeShapeType="1"/>
          </p:cNvSpPr>
          <p:nvPr/>
        </p:nvSpPr>
        <p:spPr bwMode="auto">
          <a:xfrm>
            <a:off x="1635125" y="4664075"/>
            <a:ext cx="6569075" cy="0"/>
          </a:xfrm>
          <a:prstGeom prst="line">
            <a:avLst/>
          </a:prstGeom>
          <a:noFill/>
          <a:ln w="31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56365" name="Line 13"/>
          <p:cNvSpPr>
            <a:spLocks noChangeShapeType="1"/>
          </p:cNvSpPr>
          <p:nvPr/>
        </p:nvSpPr>
        <p:spPr bwMode="auto">
          <a:xfrm>
            <a:off x="1635125" y="4251325"/>
            <a:ext cx="6569075" cy="0"/>
          </a:xfrm>
          <a:prstGeom prst="line">
            <a:avLst/>
          </a:prstGeom>
          <a:noFill/>
          <a:ln w="31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56366" name="Line 14"/>
          <p:cNvSpPr>
            <a:spLocks noChangeShapeType="1"/>
          </p:cNvSpPr>
          <p:nvPr/>
        </p:nvSpPr>
        <p:spPr bwMode="auto">
          <a:xfrm>
            <a:off x="1635125" y="3840163"/>
            <a:ext cx="6569075" cy="0"/>
          </a:xfrm>
          <a:prstGeom prst="line">
            <a:avLst/>
          </a:prstGeom>
          <a:noFill/>
          <a:ln w="31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56367" name="Line 15"/>
          <p:cNvSpPr>
            <a:spLocks noChangeShapeType="1"/>
          </p:cNvSpPr>
          <p:nvPr/>
        </p:nvSpPr>
        <p:spPr bwMode="auto">
          <a:xfrm>
            <a:off x="1635125" y="3429000"/>
            <a:ext cx="6569075" cy="0"/>
          </a:xfrm>
          <a:prstGeom prst="line">
            <a:avLst/>
          </a:prstGeom>
          <a:noFill/>
          <a:ln w="31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56368" name="Line 16"/>
          <p:cNvSpPr>
            <a:spLocks noChangeShapeType="1"/>
          </p:cNvSpPr>
          <p:nvPr/>
        </p:nvSpPr>
        <p:spPr bwMode="auto">
          <a:xfrm>
            <a:off x="1635125" y="3017838"/>
            <a:ext cx="6569075" cy="0"/>
          </a:xfrm>
          <a:prstGeom prst="line">
            <a:avLst/>
          </a:prstGeom>
          <a:noFill/>
          <a:ln w="31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56369" name="Line 17"/>
          <p:cNvSpPr>
            <a:spLocks noChangeShapeType="1"/>
          </p:cNvSpPr>
          <p:nvPr/>
        </p:nvSpPr>
        <p:spPr bwMode="auto">
          <a:xfrm>
            <a:off x="1635125" y="2606675"/>
            <a:ext cx="6569075" cy="0"/>
          </a:xfrm>
          <a:prstGeom prst="line">
            <a:avLst/>
          </a:prstGeom>
          <a:noFill/>
          <a:ln w="31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56370" name="Line 18"/>
          <p:cNvSpPr>
            <a:spLocks noChangeShapeType="1"/>
          </p:cNvSpPr>
          <p:nvPr/>
        </p:nvSpPr>
        <p:spPr bwMode="auto">
          <a:xfrm>
            <a:off x="1635125" y="2193925"/>
            <a:ext cx="6569075" cy="0"/>
          </a:xfrm>
          <a:prstGeom prst="line">
            <a:avLst/>
          </a:prstGeom>
          <a:noFill/>
          <a:ln w="31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56371" name="Line 19"/>
          <p:cNvSpPr>
            <a:spLocks noChangeShapeType="1"/>
          </p:cNvSpPr>
          <p:nvPr/>
        </p:nvSpPr>
        <p:spPr bwMode="auto">
          <a:xfrm>
            <a:off x="1635125" y="1782763"/>
            <a:ext cx="6569075" cy="0"/>
          </a:xfrm>
          <a:prstGeom prst="line">
            <a:avLst/>
          </a:prstGeom>
          <a:noFill/>
          <a:ln w="31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56372" name="Text Box 20"/>
          <p:cNvSpPr txBox="1">
            <a:spLocks noChangeArrowheads="1"/>
          </p:cNvSpPr>
          <p:nvPr/>
        </p:nvSpPr>
        <p:spPr bwMode="auto">
          <a:xfrm>
            <a:off x="1046163" y="5322888"/>
            <a:ext cx="565150" cy="30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3200">
                <a:solidFill>
                  <a:schemeClr val="tx1"/>
                </a:solidFill>
                <a:latin typeface="Palatino Linotype" pitchFamily="18" charset="0"/>
              </a:defRPr>
            </a:lvl1pPr>
            <a:lvl2pPr marL="742950" indent="-285750" eaLnBrk="0" hangingPunct="0">
              <a:defRPr sz="3200">
                <a:solidFill>
                  <a:schemeClr val="tx1"/>
                </a:solidFill>
                <a:latin typeface="Palatino Linotype" pitchFamily="18" charset="0"/>
              </a:defRPr>
            </a:lvl2pPr>
            <a:lvl3pPr marL="1143000" indent="-228600" eaLnBrk="0" hangingPunct="0">
              <a:defRPr sz="3200">
                <a:solidFill>
                  <a:schemeClr val="tx1"/>
                </a:solidFill>
                <a:latin typeface="Palatino Linotype" pitchFamily="18" charset="0"/>
              </a:defRPr>
            </a:lvl3pPr>
            <a:lvl4pPr marL="1600200" indent="-228600" eaLnBrk="0" hangingPunct="0">
              <a:defRPr sz="3200">
                <a:solidFill>
                  <a:schemeClr val="tx1"/>
                </a:solidFill>
                <a:latin typeface="Palatino Linotype" pitchFamily="18" charset="0"/>
              </a:defRPr>
            </a:lvl4pPr>
            <a:lvl5pPr marL="2057400" indent="-228600" eaLnBrk="0" hangingPunct="0">
              <a:defRPr sz="3200">
                <a:solidFill>
                  <a:schemeClr val="tx1"/>
                </a:solidFill>
                <a:latin typeface="Palatino Linotype" pitchFamily="18" charset="0"/>
              </a:defRPr>
            </a:lvl5pPr>
            <a:lvl6pPr marL="2514600" indent="-228600" eaLnBrk="0" fontAlgn="base" hangingPunct="0">
              <a:spcBef>
                <a:spcPct val="20000"/>
              </a:spcBef>
              <a:spcAft>
                <a:spcPct val="0"/>
              </a:spcAft>
              <a:buClr>
                <a:srgbClr val="75914D"/>
              </a:buClr>
              <a:buChar char="•"/>
              <a:defRPr sz="3200">
                <a:solidFill>
                  <a:schemeClr val="tx1"/>
                </a:solidFill>
                <a:latin typeface="Palatino Linotype" pitchFamily="18" charset="0"/>
              </a:defRPr>
            </a:lvl6pPr>
            <a:lvl7pPr marL="2971800" indent="-228600" eaLnBrk="0" fontAlgn="base" hangingPunct="0">
              <a:spcBef>
                <a:spcPct val="20000"/>
              </a:spcBef>
              <a:spcAft>
                <a:spcPct val="0"/>
              </a:spcAft>
              <a:buClr>
                <a:srgbClr val="75914D"/>
              </a:buClr>
              <a:buChar char="•"/>
              <a:defRPr sz="3200">
                <a:solidFill>
                  <a:schemeClr val="tx1"/>
                </a:solidFill>
                <a:latin typeface="Palatino Linotype" pitchFamily="18" charset="0"/>
              </a:defRPr>
            </a:lvl7pPr>
            <a:lvl8pPr marL="3429000" indent="-228600" eaLnBrk="0" fontAlgn="base" hangingPunct="0">
              <a:spcBef>
                <a:spcPct val="20000"/>
              </a:spcBef>
              <a:spcAft>
                <a:spcPct val="0"/>
              </a:spcAft>
              <a:buClr>
                <a:srgbClr val="75914D"/>
              </a:buClr>
              <a:buChar char="•"/>
              <a:defRPr sz="3200">
                <a:solidFill>
                  <a:schemeClr val="tx1"/>
                </a:solidFill>
                <a:latin typeface="Palatino Linotype" pitchFamily="18" charset="0"/>
              </a:defRPr>
            </a:lvl8pPr>
            <a:lvl9pPr marL="3886200" indent="-228600" eaLnBrk="0" fontAlgn="base" hangingPunct="0">
              <a:spcBef>
                <a:spcPct val="20000"/>
              </a:spcBef>
              <a:spcAft>
                <a:spcPct val="0"/>
              </a:spcAft>
              <a:buClr>
                <a:srgbClr val="75914D"/>
              </a:buClr>
              <a:buChar char="•"/>
              <a:defRPr sz="3200">
                <a:solidFill>
                  <a:schemeClr val="tx1"/>
                </a:solidFill>
                <a:latin typeface="Palatino Linotype" pitchFamily="18" charset="0"/>
              </a:defRPr>
            </a:lvl9pPr>
          </a:lstStyle>
          <a:p>
            <a:pPr algn="r" eaLnBrk="1" hangingPunct="1">
              <a:spcBef>
                <a:spcPct val="0"/>
              </a:spcBef>
              <a:buClrTx/>
              <a:buFontTx/>
              <a:buNone/>
            </a:pPr>
            <a:r>
              <a:rPr lang="en-US" sz="1400" dirty="0">
                <a:solidFill>
                  <a:srgbClr val="000000"/>
                </a:solidFill>
                <a:latin typeface="Arial" pitchFamily="34" charset="0"/>
              </a:rPr>
              <a:t>600</a:t>
            </a:r>
          </a:p>
        </p:txBody>
      </p:sp>
      <p:sp>
        <p:nvSpPr>
          <p:cNvPr id="356373" name="Text Box 21"/>
          <p:cNvSpPr txBox="1">
            <a:spLocks noChangeArrowheads="1"/>
          </p:cNvSpPr>
          <p:nvPr/>
        </p:nvSpPr>
        <p:spPr bwMode="auto">
          <a:xfrm>
            <a:off x="1052513" y="4505325"/>
            <a:ext cx="565150" cy="30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3200">
                <a:solidFill>
                  <a:schemeClr val="tx1"/>
                </a:solidFill>
                <a:latin typeface="Palatino Linotype" pitchFamily="18" charset="0"/>
              </a:defRPr>
            </a:lvl1pPr>
            <a:lvl2pPr marL="742950" indent="-285750" eaLnBrk="0" hangingPunct="0">
              <a:defRPr sz="3200">
                <a:solidFill>
                  <a:schemeClr val="tx1"/>
                </a:solidFill>
                <a:latin typeface="Palatino Linotype" pitchFamily="18" charset="0"/>
              </a:defRPr>
            </a:lvl2pPr>
            <a:lvl3pPr marL="1143000" indent="-228600" eaLnBrk="0" hangingPunct="0">
              <a:defRPr sz="3200">
                <a:solidFill>
                  <a:schemeClr val="tx1"/>
                </a:solidFill>
                <a:latin typeface="Palatino Linotype" pitchFamily="18" charset="0"/>
              </a:defRPr>
            </a:lvl3pPr>
            <a:lvl4pPr marL="1600200" indent="-228600" eaLnBrk="0" hangingPunct="0">
              <a:defRPr sz="3200">
                <a:solidFill>
                  <a:schemeClr val="tx1"/>
                </a:solidFill>
                <a:latin typeface="Palatino Linotype" pitchFamily="18" charset="0"/>
              </a:defRPr>
            </a:lvl4pPr>
            <a:lvl5pPr marL="2057400" indent="-228600" eaLnBrk="0" hangingPunct="0">
              <a:defRPr sz="3200">
                <a:solidFill>
                  <a:schemeClr val="tx1"/>
                </a:solidFill>
                <a:latin typeface="Palatino Linotype" pitchFamily="18" charset="0"/>
              </a:defRPr>
            </a:lvl5pPr>
            <a:lvl6pPr marL="2514600" indent="-228600" eaLnBrk="0" fontAlgn="base" hangingPunct="0">
              <a:spcBef>
                <a:spcPct val="20000"/>
              </a:spcBef>
              <a:spcAft>
                <a:spcPct val="0"/>
              </a:spcAft>
              <a:buClr>
                <a:srgbClr val="75914D"/>
              </a:buClr>
              <a:buChar char="•"/>
              <a:defRPr sz="3200">
                <a:solidFill>
                  <a:schemeClr val="tx1"/>
                </a:solidFill>
                <a:latin typeface="Palatino Linotype" pitchFamily="18" charset="0"/>
              </a:defRPr>
            </a:lvl6pPr>
            <a:lvl7pPr marL="2971800" indent="-228600" eaLnBrk="0" fontAlgn="base" hangingPunct="0">
              <a:spcBef>
                <a:spcPct val="20000"/>
              </a:spcBef>
              <a:spcAft>
                <a:spcPct val="0"/>
              </a:spcAft>
              <a:buClr>
                <a:srgbClr val="75914D"/>
              </a:buClr>
              <a:buChar char="•"/>
              <a:defRPr sz="3200">
                <a:solidFill>
                  <a:schemeClr val="tx1"/>
                </a:solidFill>
                <a:latin typeface="Palatino Linotype" pitchFamily="18" charset="0"/>
              </a:defRPr>
            </a:lvl7pPr>
            <a:lvl8pPr marL="3429000" indent="-228600" eaLnBrk="0" fontAlgn="base" hangingPunct="0">
              <a:spcBef>
                <a:spcPct val="20000"/>
              </a:spcBef>
              <a:spcAft>
                <a:spcPct val="0"/>
              </a:spcAft>
              <a:buClr>
                <a:srgbClr val="75914D"/>
              </a:buClr>
              <a:buChar char="•"/>
              <a:defRPr sz="3200">
                <a:solidFill>
                  <a:schemeClr val="tx1"/>
                </a:solidFill>
                <a:latin typeface="Palatino Linotype" pitchFamily="18" charset="0"/>
              </a:defRPr>
            </a:lvl8pPr>
            <a:lvl9pPr marL="3886200" indent="-228600" eaLnBrk="0" fontAlgn="base" hangingPunct="0">
              <a:spcBef>
                <a:spcPct val="20000"/>
              </a:spcBef>
              <a:spcAft>
                <a:spcPct val="0"/>
              </a:spcAft>
              <a:buClr>
                <a:srgbClr val="75914D"/>
              </a:buClr>
              <a:buChar char="•"/>
              <a:defRPr sz="3200">
                <a:solidFill>
                  <a:schemeClr val="tx1"/>
                </a:solidFill>
                <a:latin typeface="Palatino Linotype" pitchFamily="18" charset="0"/>
              </a:defRPr>
            </a:lvl9pPr>
          </a:lstStyle>
          <a:p>
            <a:pPr algn="r" eaLnBrk="1" hangingPunct="1">
              <a:spcBef>
                <a:spcPct val="0"/>
              </a:spcBef>
              <a:buClrTx/>
              <a:buFontTx/>
              <a:buNone/>
            </a:pPr>
            <a:r>
              <a:rPr lang="en-US" sz="1400" dirty="0">
                <a:solidFill>
                  <a:srgbClr val="000000"/>
                </a:solidFill>
                <a:latin typeface="Arial" pitchFamily="34" charset="0"/>
              </a:rPr>
              <a:t>800</a:t>
            </a:r>
          </a:p>
        </p:txBody>
      </p:sp>
      <p:sp>
        <p:nvSpPr>
          <p:cNvPr id="356374" name="Text Box 22"/>
          <p:cNvSpPr txBox="1">
            <a:spLocks noChangeArrowheads="1"/>
          </p:cNvSpPr>
          <p:nvPr/>
        </p:nvSpPr>
        <p:spPr bwMode="auto">
          <a:xfrm>
            <a:off x="909638" y="3686175"/>
            <a:ext cx="708025" cy="30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3200">
                <a:solidFill>
                  <a:schemeClr val="tx1"/>
                </a:solidFill>
                <a:latin typeface="Palatino Linotype" pitchFamily="18" charset="0"/>
              </a:defRPr>
            </a:lvl1pPr>
            <a:lvl2pPr marL="742950" indent="-285750" eaLnBrk="0" hangingPunct="0">
              <a:defRPr sz="3200">
                <a:solidFill>
                  <a:schemeClr val="tx1"/>
                </a:solidFill>
                <a:latin typeface="Palatino Linotype" pitchFamily="18" charset="0"/>
              </a:defRPr>
            </a:lvl2pPr>
            <a:lvl3pPr marL="1143000" indent="-228600" eaLnBrk="0" hangingPunct="0">
              <a:defRPr sz="3200">
                <a:solidFill>
                  <a:schemeClr val="tx1"/>
                </a:solidFill>
                <a:latin typeface="Palatino Linotype" pitchFamily="18" charset="0"/>
              </a:defRPr>
            </a:lvl3pPr>
            <a:lvl4pPr marL="1600200" indent="-228600" eaLnBrk="0" hangingPunct="0">
              <a:defRPr sz="3200">
                <a:solidFill>
                  <a:schemeClr val="tx1"/>
                </a:solidFill>
                <a:latin typeface="Palatino Linotype" pitchFamily="18" charset="0"/>
              </a:defRPr>
            </a:lvl4pPr>
            <a:lvl5pPr marL="2057400" indent="-228600" eaLnBrk="0" hangingPunct="0">
              <a:defRPr sz="3200">
                <a:solidFill>
                  <a:schemeClr val="tx1"/>
                </a:solidFill>
                <a:latin typeface="Palatino Linotype" pitchFamily="18" charset="0"/>
              </a:defRPr>
            </a:lvl5pPr>
            <a:lvl6pPr marL="2514600" indent="-228600" eaLnBrk="0" fontAlgn="base" hangingPunct="0">
              <a:spcBef>
                <a:spcPct val="20000"/>
              </a:spcBef>
              <a:spcAft>
                <a:spcPct val="0"/>
              </a:spcAft>
              <a:buClr>
                <a:srgbClr val="75914D"/>
              </a:buClr>
              <a:buChar char="•"/>
              <a:defRPr sz="3200">
                <a:solidFill>
                  <a:schemeClr val="tx1"/>
                </a:solidFill>
                <a:latin typeface="Palatino Linotype" pitchFamily="18" charset="0"/>
              </a:defRPr>
            </a:lvl6pPr>
            <a:lvl7pPr marL="2971800" indent="-228600" eaLnBrk="0" fontAlgn="base" hangingPunct="0">
              <a:spcBef>
                <a:spcPct val="20000"/>
              </a:spcBef>
              <a:spcAft>
                <a:spcPct val="0"/>
              </a:spcAft>
              <a:buClr>
                <a:srgbClr val="75914D"/>
              </a:buClr>
              <a:buChar char="•"/>
              <a:defRPr sz="3200">
                <a:solidFill>
                  <a:schemeClr val="tx1"/>
                </a:solidFill>
                <a:latin typeface="Palatino Linotype" pitchFamily="18" charset="0"/>
              </a:defRPr>
            </a:lvl7pPr>
            <a:lvl8pPr marL="3429000" indent="-228600" eaLnBrk="0" fontAlgn="base" hangingPunct="0">
              <a:spcBef>
                <a:spcPct val="20000"/>
              </a:spcBef>
              <a:spcAft>
                <a:spcPct val="0"/>
              </a:spcAft>
              <a:buClr>
                <a:srgbClr val="75914D"/>
              </a:buClr>
              <a:buChar char="•"/>
              <a:defRPr sz="3200">
                <a:solidFill>
                  <a:schemeClr val="tx1"/>
                </a:solidFill>
                <a:latin typeface="Palatino Linotype" pitchFamily="18" charset="0"/>
              </a:defRPr>
            </a:lvl8pPr>
            <a:lvl9pPr marL="3886200" indent="-228600" eaLnBrk="0" fontAlgn="base" hangingPunct="0">
              <a:spcBef>
                <a:spcPct val="20000"/>
              </a:spcBef>
              <a:spcAft>
                <a:spcPct val="0"/>
              </a:spcAft>
              <a:buClr>
                <a:srgbClr val="75914D"/>
              </a:buClr>
              <a:buChar char="•"/>
              <a:defRPr sz="3200">
                <a:solidFill>
                  <a:schemeClr val="tx1"/>
                </a:solidFill>
                <a:latin typeface="Palatino Linotype" pitchFamily="18" charset="0"/>
              </a:defRPr>
            </a:lvl9pPr>
          </a:lstStyle>
          <a:p>
            <a:pPr algn="r" eaLnBrk="1" hangingPunct="1">
              <a:spcBef>
                <a:spcPct val="0"/>
              </a:spcBef>
              <a:buClrTx/>
              <a:buFontTx/>
              <a:buNone/>
            </a:pPr>
            <a:r>
              <a:rPr lang="en-US" sz="1400" dirty="0">
                <a:solidFill>
                  <a:srgbClr val="000000"/>
                </a:solidFill>
                <a:latin typeface="Arial" pitchFamily="34" charset="0"/>
              </a:rPr>
              <a:t>1000</a:t>
            </a:r>
          </a:p>
        </p:txBody>
      </p:sp>
      <p:sp>
        <p:nvSpPr>
          <p:cNvPr id="356375" name="Text Box 23"/>
          <p:cNvSpPr txBox="1">
            <a:spLocks noChangeArrowheads="1"/>
          </p:cNvSpPr>
          <p:nvPr/>
        </p:nvSpPr>
        <p:spPr bwMode="auto">
          <a:xfrm>
            <a:off x="862013" y="2033588"/>
            <a:ext cx="755650" cy="30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3200">
                <a:solidFill>
                  <a:schemeClr val="tx1"/>
                </a:solidFill>
                <a:latin typeface="Palatino Linotype" pitchFamily="18" charset="0"/>
              </a:defRPr>
            </a:lvl1pPr>
            <a:lvl2pPr marL="742950" indent="-285750" eaLnBrk="0" hangingPunct="0">
              <a:defRPr sz="3200">
                <a:solidFill>
                  <a:schemeClr val="tx1"/>
                </a:solidFill>
                <a:latin typeface="Palatino Linotype" pitchFamily="18" charset="0"/>
              </a:defRPr>
            </a:lvl2pPr>
            <a:lvl3pPr marL="1143000" indent="-228600" eaLnBrk="0" hangingPunct="0">
              <a:defRPr sz="3200">
                <a:solidFill>
                  <a:schemeClr val="tx1"/>
                </a:solidFill>
                <a:latin typeface="Palatino Linotype" pitchFamily="18" charset="0"/>
              </a:defRPr>
            </a:lvl3pPr>
            <a:lvl4pPr marL="1600200" indent="-228600" eaLnBrk="0" hangingPunct="0">
              <a:defRPr sz="3200">
                <a:solidFill>
                  <a:schemeClr val="tx1"/>
                </a:solidFill>
                <a:latin typeface="Palatino Linotype" pitchFamily="18" charset="0"/>
              </a:defRPr>
            </a:lvl4pPr>
            <a:lvl5pPr marL="2057400" indent="-228600" eaLnBrk="0" hangingPunct="0">
              <a:defRPr sz="3200">
                <a:solidFill>
                  <a:schemeClr val="tx1"/>
                </a:solidFill>
                <a:latin typeface="Palatino Linotype" pitchFamily="18" charset="0"/>
              </a:defRPr>
            </a:lvl5pPr>
            <a:lvl6pPr marL="2514600" indent="-228600" eaLnBrk="0" fontAlgn="base" hangingPunct="0">
              <a:spcBef>
                <a:spcPct val="20000"/>
              </a:spcBef>
              <a:spcAft>
                <a:spcPct val="0"/>
              </a:spcAft>
              <a:buClr>
                <a:srgbClr val="75914D"/>
              </a:buClr>
              <a:buChar char="•"/>
              <a:defRPr sz="3200">
                <a:solidFill>
                  <a:schemeClr val="tx1"/>
                </a:solidFill>
                <a:latin typeface="Palatino Linotype" pitchFamily="18" charset="0"/>
              </a:defRPr>
            </a:lvl6pPr>
            <a:lvl7pPr marL="2971800" indent="-228600" eaLnBrk="0" fontAlgn="base" hangingPunct="0">
              <a:spcBef>
                <a:spcPct val="20000"/>
              </a:spcBef>
              <a:spcAft>
                <a:spcPct val="0"/>
              </a:spcAft>
              <a:buClr>
                <a:srgbClr val="75914D"/>
              </a:buClr>
              <a:buChar char="•"/>
              <a:defRPr sz="3200">
                <a:solidFill>
                  <a:schemeClr val="tx1"/>
                </a:solidFill>
                <a:latin typeface="Palatino Linotype" pitchFamily="18" charset="0"/>
              </a:defRPr>
            </a:lvl7pPr>
            <a:lvl8pPr marL="3429000" indent="-228600" eaLnBrk="0" fontAlgn="base" hangingPunct="0">
              <a:spcBef>
                <a:spcPct val="20000"/>
              </a:spcBef>
              <a:spcAft>
                <a:spcPct val="0"/>
              </a:spcAft>
              <a:buClr>
                <a:srgbClr val="75914D"/>
              </a:buClr>
              <a:buChar char="•"/>
              <a:defRPr sz="3200">
                <a:solidFill>
                  <a:schemeClr val="tx1"/>
                </a:solidFill>
                <a:latin typeface="Palatino Linotype" pitchFamily="18" charset="0"/>
              </a:defRPr>
            </a:lvl8pPr>
            <a:lvl9pPr marL="3886200" indent="-228600" eaLnBrk="0" fontAlgn="base" hangingPunct="0">
              <a:spcBef>
                <a:spcPct val="20000"/>
              </a:spcBef>
              <a:spcAft>
                <a:spcPct val="0"/>
              </a:spcAft>
              <a:buClr>
                <a:srgbClr val="75914D"/>
              </a:buClr>
              <a:buChar char="•"/>
              <a:defRPr sz="3200">
                <a:solidFill>
                  <a:schemeClr val="tx1"/>
                </a:solidFill>
                <a:latin typeface="Palatino Linotype" pitchFamily="18" charset="0"/>
              </a:defRPr>
            </a:lvl9pPr>
          </a:lstStyle>
          <a:p>
            <a:pPr algn="r" eaLnBrk="1" hangingPunct="1">
              <a:spcBef>
                <a:spcPct val="0"/>
              </a:spcBef>
              <a:buClrTx/>
              <a:buFontTx/>
              <a:buNone/>
            </a:pPr>
            <a:r>
              <a:rPr lang="en-US" sz="1400" dirty="0">
                <a:solidFill>
                  <a:srgbClr val="000000"/>
                </a:solidFill>
                <a:latin typeface="Arial" pitchFamily="34" charset="0"/>
              </a:rPr>
              <a:t>1400</a:t>
            </a:r>
          </a:p>
        </p:txBody>
      </p:sp>
      <p:sp>
        <p:nvSpPr>
          <p:cNvPr id="356376" name="Text Box 24"/>
          <p:cNvSpPr txBox="1">
            <a:spLocks noChangeArrowheads="1"/>
          </p:cNvSpPr>
          <p:nvPr/>
        </p:nvSpPr>
        <p:spPr bwMode="auto">
          <a:xfrm>
            <a:off x="896938" y="1216025"/>
            <a:ext cx="722312" cy="30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3200">
                <a:solidFill>
                  <a:schemeClr val="tx1"/>
                </a:solidFill>
                <a:latin typeface="Palatino Linotype" pitchFamily="18" charset="0"/>
              </a:defRPr>
            </a:lvl1pPr>
            <a:lvl2pPr marL="742950" indent="-285750" eaLnBrk="0" hangingPunct="0">
              <a:defRPr sz="3200">
                <a:solidFill>
                  <a:schemeClr val="tx1"/>
                </a:solidFill>
                <a:latin typeface="Palatino Linotype" pitchFamily="18" charset="0"/>
              </a:defRPr>
            </a:lvl2pPr>
            <a:lvl3pPr marL="1143000" indent="-228600" eaLnBrk="0" hangingPunct="0">
              <a:defRPr sz="3200">
                <a:solidFill>
                  <a:schemeClr val="tx1"/>
                </a:solidFill>
                <a:latin typeface="Palatino Linotype" pitchFamily="18" charset="0"/>
              </a:defRPr>
            </a:lvl3pPr>
            <a:lvl4pPr marL="1600200" indent="-228600" eaLnBrk="0" hangingPunct="0">
              <a:defRPr sz="3200">
                <a:solidFill>
                  <a:schemeClr val="tx1"/>
                </a:solidFill>
                <a:latin typeface="Palatino Linotype" pitchFamily="18" charset="0"/>
              </a:defRPr>
            </a:lvl4pPr>
            <a:lvl5pPr marL="2057400" indent="-228600" eaLnBrk="0" hangingPunct="0">
              <a:defRPr sz="3200">
                <a:solidFill>
                  <a:schemeClr val="tx1"/>
                </a:solidFill>
                <a:latin typeface="Palatino Linotype" pitchFamily="18" charset="0"/>
              </a:defRPr>
            </a:lvl5pPr>
            <a:lvl6pPr marL="2514600" indent="-228600" eaLnBrk="0" fontAlgn="base" hangingPunct="0">
              <a:spcBef>
                <a:spcPct val="20000"/>
              </a:spcBef>
              <a:spcAft>
                <a:spcPct val="0"/>
              </a:spcAft>
              <a:buClr>
                <a:srgbClr val="75914D"/>
              </a:buClr>
              <a:buChar char="•"/>
              <a:defRPr sz="3200">
                <a:solidFill>
                  <a:schemeClr val="tx1"/>
                </a:solidFill>
                <a:latin typeface="Palatino Linotype" pitchFamily="18" charset="0"/>
              </a:defRPr>
            </a:lvl6pPr>
            <a:lvl7pPr marL="2971800" indent="-228600" eaLnBrk="0" fontAlgn="base" hangingPunct="0">
              <a:spcBef>
                <a:spcPct val="20000"/>
              </a:spcBef>
              <a:spcAft>
                <a:spcPct val="0"/>
              </a:spcAft>
              <a:buClr>
                <a:srgbClr val="75914D"/>
              </a:buClr>
              <a:buChar char="•"/>
              <a:defRPr sz="3200">
                <a:solidFill>
                  <a:schemeClr val="tx1"/>
                </a:solidFill>
                <a:latin typeface="Palatino Linotype" pitchFamily="18" charset="0"/>
              </a:defRPr>
            </a:lvl7pPr>
            <a:lvl8pPr marL="3429000" indent="-228600" eaLnBrk="0" fontAlgn="base" hangingPunct="0">
              <a:spcBef>
                <a:spcPct val="20000"/>
              </a:spcBef>
              <a:spcAft>
                <a:spcPct val="0"/>
              </a:spcAft>
              <a:buClr>
                <a:srgbClr val="75914D"/>
              </a:buClr>
              <a:buChar char="•"/>
              <a:defRPr sz="3200">
                <a:solidFill>
                  <a:schemeClr val="tx1"/>
                </a:solidFill>
                <a:latin typeface="Palatino Linotype" pitchFamily="18" charset="0"/>
              </a:defRPr>
            </a:lvl8pPr>
            <a:lvl9pPr marL="3886200" indent="-228600" eaLnBrk="0" fontAlgn="base" hangingPunct="0">
              <a:spcBef>
                <a:spcPct val="20000"/>
              </a:spcBef>
              <a:spcAft>
                <a:spcPct val="0"/>
              </a:spcAft>
              <a:buClr>
                <a:srgbClr val="75914D"/>
              </a:buClr>
              <a:buChar char="•"/>
              <a:defRPr sz="3200">
                <a:solidFill>
                  <a:schemeClr val="tx1"/>
                </a:solidFill>
                <a:latin typeface="Palatino Linotype" pitchFamily="18" charset="0"/>
              </a:defRPr>
            </a:lvl9pPr>
          </a:lstStyle>
          <a:p>
            <a:pPr algn="r" eaLnBrk="1" hangingPunct="1">
              <a:spcBef>
                <a:spcPct val="0"/>
              </a:spcBef>
              <a:buClrTx/>
              <a:buFontTx/>
              <a:buNone/>
            </a:pPr>
            <a:r>
              <a:rPr lang="en-US" sz="1400" dirty="0">
                <a:solidFill>
                  <a:srgbClr val="000000"/>
                </a:solidFill>
                <a:latin typeface="Arial" pitchFamily="34" charset="0"/>
              </a:rPr>
              <a:t>1600</a:t>
            </a:r>
          </a:p>
        </p:txBody>
      </p:sp>
      <p:sp>
        <p:nvSpPr>
          <p:cNvPr id="356377" name="Text Box 25"/>
          <p:cNvSpPr txBox="1">
            <a:spLocks noChangeArrowheads="1"/>
          </p:cNvSpPr>
          <p:nvPr/>
        </p:nvSpPr>
        <p:spPr bwMode="auto">
          <a:xfrm>
            <a:off x="925513" y="2859088"/>
            <a:ext cx="693737" cy="30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3200">
                <a:solidFill>
                  <a:schemeClr val="tx1"/>
                </a:solidFill>
                <a:latin typeface="Palatino Linotype" pitchFamily="18" charset="0"/>
              </a:defRPr>
            </a:lvl1pPr>
            <a:lvl2pPr marL="742950" indent="-285750" eaLnBrk="0" hangingPunct="0">
              <a:defRPr sz="3200">
                <a:solidFill>
                  <a:schemeClr val="tx1"/>
                </a:solidFill>
                <a:latin typeface="Palatino Linotype" pitchFamily="18" charset="0"/>
              </a:defRPr>
            </a:lvl2pPr>
            <a:lvl3pPr marL="1143000" indent="-228600" eaLnBrk="0" hangingPunct="0">
              <a:defRPr sz="3200">
                <a:solidFill>
                  <a:schemeClr val="tx1"/>
                </a:solidFill>
                <a:latin typeface="Palatino Linotype" pitchFamily="18" charset="0"/>
              </a:defRPr>
            </a:lvl3pPr>
            <a:lvl4pPr marL="1600200" indent="-228600" eaLnBrk="0" hangingPunct="0">
              <a:defRPr sz="3200">
                <a:solidFill>
                  <a:schemeClr val="tx1"/>
                </a:solidFill>
                <a:latin typeface="Palatino Linotype" pitchFamily="18" charset="0"/>
              </a:defRPr>
            </a:lvl4pPr>
            <a:lvl5pPr marL="2057400" indent="-228600" eaLnBrk="0" hangingPunct="0">
              <a:defRPr sz="3200">
                <a:solidFill>
                  <a:schemeClr val="tx1"/>
                </a:solidFill>
                <a:latin typeface="Palatino Linotype" pitchFamily="18" charset="0"/>
              </a:defRPr>
            </a:lvl5pPr>
            <a:lvl6pPr marL="2514600" indent="-228600" eaLnBrk="0" fontAlgn="base" hangingPunct="0">
              <a:spcBef>
                <a:spcPct val="20000"/>
              </a:spcBef>
              <a:spcAft>
                <a:spcPct val="0"/>
              </a:spcAft>
              <a:buClr>
                <a:srgbClr val="75914D"/>
              </a:buClr>
              <a:buChar char="•"/>
              <a:defRPr sz="3200">
                <a:solidFill>
                  <a:schemeClr val="tx1"/>
                </a:solidFill>
                <a:latin typeface="Palatino Linotype" pitchFamily="18" charset="0"/>
              </a:defRPr>
            </a:lvl6pPr>
            <a:lvl7pPr marL="2971800" indent="-228600" eaLnBrk="0" fontAlgn="base" hangingPunct="0">
              <a:spcBef>
                <a:spcPct val="20000"/>
              </a:spcBef>
              <a:spcAft>
                <a:spcPct val="0"/>
              </a:spcAft>
              <a:buClr>
                <a:srgbClr val="75914D"/>
              </a:buClr>
              <a:buChar char="•"/>
              <a:defRPr sz="3200">
                <a:solidFill>
                  <a:schemeClr val="tx1"/>
                </a:solidFill>
                <a:latin typeface="Palatino Linotype" pitchFamily="18" charset="0"/>
              </a:defRPr>
            </a:lvl7pPr>
            <a:lvl8pPr marL="3429000" indent="-228600" eaLnBrk="0" fontAlgn="base" hangingPunct="0">
              <a:spcBef>
                <a:spcPct val="20000"/>
              </a:spcBef>
              <a:spcAft>
                <a:spcPct val="0"/>
              </a:spcAft>
              <a:buClr>
                <a:srgbClr val="75914D"/>
              </a:buClr>
              <a:buChar char="•"/>
              <a:defRPr sz="3200">
                <a:solidFill>
                  <a:schemeClr val="tx1"/>
                </a:solidFill>
                <a:latin typeface="Palatino Linotype" pitchFamily="18" charset="0"/>
              </a:defRPr>
            </a:lvl8pPr>
            <a:lvl9pPr marL="3886200" indent="-228600" eaLnBrk="0" fontAlgn="base" hangingPunct="0">
              <a:spcBef>
                <a:spcPct val="20000"/>
              </a:spcBef>
              <a:spcAft>
                <a:spcPct val="0"/>
              </a:spcAft>
              <a:buClr>
                <a:srgbClr val="75914D"/>
              </a:buClr>
              <a:buChar char="•"/>
              <a:defRPr sz="3200">
                <a:solidFill>
                  <a:schemeClr val="tx1"/>
                </a:solidFill>
                <a:latin typeface="Palatino Linotype" pitchFamily="18" charset="0"/>
              </a:defRPr>
            </a:lvl9pPr>
          </a:lstStyle>
          <a:p>
            <a:pPr algn="r" eaLnBrk="1" hangingPunct="1">
              <a:spcBef>
                <a:spcPct val="0"/>
              </a:spcBef>
              <a:buClrTx/>
              <a:buFontTx/>
              <a:buNone/>
            </a:pPr>
            <a:r>
              <a:rPr lang="en-US" sz="1400" dirty="0">
                <a:solidFill>
                  <a:srgbClr val="000000"/>
                </a:solidFill>
                <a:latin typeface="Arial" pitchFamily="34" charset="0"/>
              </a:rPr>
              <a:t>1200</a:t>
            </a:r>
          </a:p>
        </p:txBody>
      </p:sp>
      <p:sp>
        <p:nvSpPr>
          <p:cNvPr id="356378" name="Text Box 26"/>
          <p:cNvSpPr txBox="1">
            <a:spLocks noChangeArrowheads="1"/>
          </p:cNvSpPr>
          <p:nvPr/>
        </p:nvSpPr>
        <p:spPr bwMode="auto">
          <a:xfrm rot="-5400000">
            <a:off x="-604043" y="3242468"/>
            <a:ext cx="271145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3200">
                <a:solidFill>
                  <a:schemeClr val="tx1"/>
                </a:solidFill>
                <a:latin typeface="Palatino Linotype" pitchFamily="18" charset="0"/>
              </a:defRPr>
            </a:lvl1pPr>
            <a:lvl2pPr marL="742950" indent="-285750" eaLnBrk="0" hangingPunct="0">
              <a:defRPr sz="3200">
                <a:solidFill>
                  <a:schemeClr val="tx1"/>
                </a:solidFill>
                <a:latin typeface="Palatino Linotype" pitchFamily="18" charset="0"/>
              </a:defRPr>
            </a:lvl2pPr>
            <a:lvl3pPr marL="1143000" indent="-228600" eaLnBrk="0" hangingPunct="0">
              <a:defRPr sz="3200">
                <a:solidFill>
                  <a:schemeClr val="tx1"/>
                </a:solidFill>
                <a:latin typeface="Palatino Linotype" pitchFamily="18" charset="0"/>
              </a:defRPr>
            </a:lvl3pPr>
            <a:lvl4pPr marL="1600200" indent="-228600" eaLnBrk="0" hangingPunct="0">
              <a:defRPr sz="3200">
                <a:solidFill>
                  <a:schemeClr val="tx1"/>
                </a:solidFill>
                <a:latin typeface="Palatino Linotype" pitchFamily="18" charset="0"/>
              </a:defRPr>
            </a:lvl4pPr>
            <a:lvl5pPr marL="2057400" indent="-228600" eaLnBrk="0" hangingPunct="0">
              <a:defRPr sz="3200">
                <a:solidFill>
                  <a:schemeClr val="tx1"/>
                </a:solidFill>
                <a:latin typeface="Palatino Linotype" pitchFamily="18" charset="0"/>
              </a:defRPr>
            </a:lvl5pPr>
            <a:lvl6pPr marL="2514600" indent="-228600" eaLnBrk="0" fontAlgn="base" hangingPunct="0">
              <a:spcBef>
                <a:spcPct val="20000"/>
              </a:spcBef>
              <a:spcAft>
                <a:spcPct val="0"/>
              </a:spcAft>
              <a:buClr>
                <a:srgbClr val="75914D"/>
              </a:buClr>
              <a:buChar char="•"/>
              <a:defRPr sz="3200">
                <a:solidFill>
                  <a:schemeClr val="tx1"/>
                </a:solidFill>
                <a:latin typeface="Palatino Linotype" pitchFamily="18" charset="0"/>
              </a:defRPr>
            </a:lvl6pPr>
            <a:lvl7pPr marL="2971800" indent="-228600" eaLnBrk="0" fontAlgn="base" hangingPunct="0">
              <a:spcBef>
                <a:spcPct val="20000"/>
              </a:spcBef>
              <a:spcAft>
                <a:spcPct val="0"/>
              </a:spcAft>
              <a:buClr>
                <a:srgbClr val="75914D"/>
              </a:buClr>
              <a:buChar char="•"/>
              <a:defRPr sz="3200">
                <a:solidFill>
                  <a:schemeClr val="tx1"/>
                </a:solidFill>
                <a:latin typeface="Palatino Linotype" pitchFamily="18" charset="0"/>
              </a:defRPr>
            </a:lvl7pPr>
            <a:lvl8pPr marL="3429000" indent="-228600" eaLnBrk="0" fontAlgn="base" hangingPunct="0">
              <a:spcBef>
                <a:spcPct val="20000"/>
              </a:spcBef>
              <a:spcAft>
                <a:spcPct val="0"/>
              </a:spcAft>
              <a:buClr>
                <a:srgbClr val="75914D"/>
              </a:buClr>
              <a:buChar char="•"/>
              <a:defRPr sz="3200">
                <a:solidFill>
                  <a:schemeClr val="tx1"/>
                </a:solidFill>
                <a:latin typeface="Palatino Linotype" pitchFamily="18" charset="0"/>
              </a:defRPr>
            </a:lvl8pPr>
            <a:lvl9pPr marL="3886200" indent="-228600" eaLnBrk="0" fontAlgn="base" hangingPunct="0">
              <a:spcBef>
                <a:spcPct val="20000"/>
              </a:spcBef>
              <a:spcAft>
                <a:spcPct val="0"/>
              </a:spcAft>
              <a:buClr>
                <a:srgbClr val="75914D"/>
              </a:buClr>
              <a:buChar char="•"/>
              <a:defRPr sz="3200">
                <a:solidFill>
                  <a:schemeClr val="tx1"/>
                </a:solidFill>
                <a:latin typeface="Palatino Linotype" pitchFamily="18" charset="0"/>
              </a:defRPr>
            </a:lvl9pPr>
          </a:lstStyle>
          <a:p>
            <a:pPr eaLnBrk="1" hangingPunct="1">
              <a:spcBef>
                <a:spcPct val="0"/>
              </a:spcBef>
              <a:buClrTx/>
              <a:buFontTx/>
              <a:buNone/>
            </a:pPr>
            <a:r>
              <a:rPr lang="en-US" sz="1800" b="1" dirty="0">
                <a:solidFill>
                  <a:srgbClr val="000000"/>
                </a:solidFill>
                <a:latin typeface="Arial" pitchFamily="34" charset="0"/>
              </a:rPr>
              <a:t>Text Lexile Measure (L)</a:t>
            </a:r>
          </a:p>
        </p:txBody>
      </p:sp>
      <p:sp>
        <p:nvSpPr>
          <p:cNvPr id="356379" name="Text Box 27"/>
          <p:cNvSpPr txBox="1">
            <a:spLocks noChangeArrowheads="1"/>
          </p:cNvSpPr>
          <p:nvPr/>
        </p:nvSpPr>
        <p:spPr bwMode="auto">
          <a:xfrm>
            <a:off x="1657350" y="5524500"/>
            <a:ext cx="801688" cy="730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3200">
                <a:solidFill>
                  <a:schemeClr val="tx1"/>
                </a:solidFill>
                <a:latin typeface="Palatino Linotype" pitchFamily="18" charset="0"/>
              </a:defRPr>
            </a:lvl1pPr>
            <a:lvl2pPr marL="742950" indent="-285750" eaLnBrk="0" hangingPunct="0">
              <a:defRPr sz="3200">
                <a:solidFill>
                  <a:schemeClr val="tx1"/>
                </a:solidFill>
                <a:latin typeface="Palatino Linotype" pitchFamily="18" charset="0"/>
              </a:defRPr>
            </a:lvl2pPr>
            <a:lvl3pPr marL="1143000" indent="-228600" eaLnBrk="0" hangingPunct="0">
              <a:defRPr sz="3200">
                <a:solidFill>
                  <a:schemeClr val="tx1"/>
                </a:solidFill>
                <a:latin typeface="Palatino Linotype" pitchFamily="18" charset="0"/>
              </a:defRPr>
            </a:lvl3pPr>
            <a:lvl4pPr marL="1600200" indent="-228600" eaLnBrk="0" hangingPunct="0">
              <a:defRPr sz="3200">
                <a:solidFill>
                  <a:schemeClr val="tx1"/>
                </a:solidFill>
                <a:latin typeface="Palatino Linotype" pitchFamily="18" charset="0"/>
              </a:defRPr>
            </a:lvl4pPr>
            <a:lvl5pPr marL="2057400" indent="-228600" eaLnBrk="0" hangingPunct="0">
              <a:defRPr sz="3200">
                <a:solidFill>
                  <a:schemeClr val="tx1"/>
                </a:solidFill>
                <a:latin typeface="Palatino Linotype" pitchFamily="18" charset="0"/>
              </a:defRPr>
            </a:lvl5pPr>
            <a:lvl6pPr marL="2514600" indent="-228600" eaLnBrk="0" fontAlgn="base" hangingPunct="0">
              <a:spcBef>
                <a:spcPct val="20000"/>
              </a:spcBef>
              <a:spcAft>
                <a:spcPct val="0"/>
              </a:spcAft>
              <a:buClr>
                <a:srgbClr val="75914D"/>
              </a:buClr>
              <a:buChar char="•"/>
              <a:defRPr sz="3200">
                <a:solidFill>
                  <a:schemeClr val="tx1"/>
                </a:solidFill>
                <a:latin typeface="Palatino Linotype" pitchFamily="18" charset="0"/>
              </a:defRPr>
            </a:lvl6pPr>
            <a:lvl7pPr marL="2971800" indent="-228600" eaLnBrk="0" fontAlgn="base" hangingPunct="0">
              <a:spcBef>
                <a:spcPct val="20000"/>
              </a:spcBef>
              <a:spcAft>
                <a:spcPct val="0"/>
              </a:spcAft>
              <a:buClr>
                <a:srgbClr val="75914D"/>
              </a:buClr>
              <a:buChar char="•"/>
              <a:defRPr sz="3200">
                <a:solidFill>
                  <a:schemeClr val="tx1"/>
                </a:solidFill>
                <a:latin typeface="Palatino Linotype" pitchFamily="18" charset="0"/>
              </a:defRPr>
            </a:lvl7pPr>
            <a:lvl8pPr marL="3429000" indent="-228600" eaLnBrk="0" fontAlgn="base" hangingPunct="0">
              <a:spcBef>
                <a:spcPct val="20000"/>
              </a:spcBef>
              <a:spcAft>
                <a:spcPct val="0"/>
              </a:spcAft>
              <a:buClr>
                <a:srgbClr val="75914D"/>
              </a:buClr>
              <a:buChar char="•"/>
              <a:defRPr sz="3200">
                <a:solidFill>
                  <a:schemeClr val="tx1"/>
                </a:solidFill>
                <a:latin typeface="Palatino Linotype" pitchFamily="18" charset="0"/>
              </a:defRPr>
            </a:lvl8pPr>
            <a:lvl9pPr marL="3886200" indent="-228600" eaLnBrk="0" fontAlgn="base" hangingPunct="0">
              <a:spcBef>
                <a:spcPct val="20000"/>
              </a:spcBef>
              <a:spcAft>
                <a:spcPct val="0"/>
              </a:spcAft>
              <a:buClr>
                <a:srgbClr val="75914D"/>
              </a:buClr>
              <a:buChar char="•"/>
              <a:defRPr sz="3200">
                <a:solidFill>
                  <a:schemeClr val="tx1"/>
                </a:solidFill>
                <a:latin typeface="Palatino Linotype" pitchFamily="18" charset="0"/>
              </a:defRPr>
            </a:lvl9pPr>
          </a:lstStyle>
          <a:p>
            <a:pPr algn="ctr" eaLnBrk="1" hangingPunct="1">
              <a:spcBef>
                <a:spcPct val="0"/>
              </a:spcBef>
              <a:buClrTx/>
              <a:buFontTx/>
              <a:buNone/>
            </a:pPr>
            <a:r>
              <a:rPr lang="en-US" sz="1400" dirty="0">
                <a:solidFill>
                  <a:srgbClr val="000000"/>
                </a:solidFill>
                <a:latin typeface="Arial Narrow" pitchFamily="34" charset="0"/>
              </a:rPr>
              <a:t>High</a:t>
            </a:r>
          </a:p>
          <a:p>
            <a:pPr algn="ctr" eaLnBrk="1" hangingPunct="1">
              <a:spcBef>
                <a:spcPct val="0"/>
              </a:spcBef>
              <a:buClrTx/>
              <a:buFontTx/>
              <a:buNone/>
            </a:pPr>
            <a:r>
              <a:rPr lang="en-US" sz="1400" dirty="0">
                <a:solidFill>
                  <a:srgbClr val="000000"/>
                </a:solidFill>
                <a:latin typeface="Arial Narrow" pitchFamily="34" charset="0"/>
              </a:rPr>
              <a:t>School</a:t>
            </a:r>
          </a:p>
          <a:p>
            <a:pPr algn="ctr" eaLnBrk="1" hangingPunct="1">
              <a:spcBef>
                <a:spcPct val="0"/>
              </a:spcBef>
              <a:buClrTx/>
              <a:buFontTx/>
              <a:buNone/>
            </a:pPr>
            <a:r>
              <a:rPr lang="en-US" sz="1400" dirty="0">
                <a:solidFill>
                  <a:srgbClr val="000000"/>
                </a:solidFill>
                <a:latin typeface="Arial Narrow" pitchFamily="34" charset="0"/>
              </a:rPr>
              <a:t>Literature</a:t>
            </a:r>
          </a:p>
        </p:txBody>
      </p:sp>
      <p:sp>
        <p:nvSpPr>
          <p:cNvPr id="356380" name="Text Box 28"/>
          <p:cNvSpPr txBox="1">
            <a:spLocks noChangeArrowheads="1"/>
          </p:cNvSpPr>
          <p:nvPr/>
        </p:nvSpPr>
        <p:spPr bwMode="auto">
          <a:xfrm>
            <a:off x="2463800" y="5530850"/>
            <a:ext cx="801688" cy="5175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3200">
                <a:solidFill>
                  <a:schemeClr val="tx1"/>
                </a:solidFill>
                <a:latin typeface="Palatino Linotype" pitchFamily="18" charset="0"/>
              </a:defRPr>
            </a:lvl1pPr>
            <a:lvl2pPr marL="742950" indent="-285750" eaLnBrk="0" hangingPunct="0">
              <a:defRPr sz="3200">
                <a:solidFill>
                  <a:schemeClr val="tx1"/>
                </a:solidFill>
                <a:latin typeface="Palatino Linotype" pitchFamily="18" charset="0"/>
              </a:defRPr>
            </a:lvl2pPr>
            <a:lvl3pPr marL="1143000" indent="-228600" eaLnBrk="0" hangingPunct="0">
              <a:defRPr sz="3200">
                <a:solidFill>
                  <a:schemeClr val="tx1"/>
                </a:solidFill>
                <a:latin typeface="Palatino Linotype" pitchFamily="18" charset="0"/>
              </a:defRPr>
            </a:lvl3pPr>
            <a:lvl4pPr marL="1600200" indent="-228600" eaLnBrk="0" hangingPunct="0">
              <a:defRPr sz="3200">
                <a:solidFill>
                  <a:schemeClr val="tx1"/>
                </a:solidFill>
                <a:latin typeface="Palatino Linotype" pitchFamily="18" charset="0"/>
              </a:defRPr>
            </a:lvl4pPr>
            <a:lvl5pPr marL="2057400" indent="-228600" eaLnBrk="0" hangingPunct="0">
              <a:defRPr sz="3200">
                <a:solidFill>
                  <a:schemeClr val="tx1"/>
                </a:solidFill>
                <a:latin typeface="Palatino Linotype" pitchFamily="18" charset="0"/>
              </a:defRPr>
            </a:lvl5pPr>
            <a:lvl6pPr marL="2514600" indent="-228600" eaLnBrk="0" fontAlgn="base" hangingPunct="0">
              <a:spcBef>
                <a:spcPct val="20000"/>
              </a:spcBef>
              <a:spcAft>
                <a:spcPct val="0"/>
              </a:spcAft>
              <a:buClr>
                <a:srgbClr val="75914D"/>
              </a:buClr>
              <a:buChar char="•"/>
              <a:defRPr sz="3200">
                <a:solidFill>
                  <a:schemeClr val="tx1"/>
                </a:solidFill>
                <a:latin typeface="Palatino Linotype" pitchFamily="18" charset="0"/>
              </a:defRPr>
            </a:lvl6pPr>
            <a:lvl7pPr marL="2971800" indent="-228600" eaLnBrk="0" fontAlgn="base" hangingPunct="0">
              <a:spcBef>
                <a:spcPct val="20000"/>
              </a:spcBef>
              <a:spcAft>
                <a:spcPct val="0"/>
              </a:spcAft>
              <a:buClr>
                <a:srgbClr val="75914D"/>
              </a:buClr>
              <a:buChar char="•"/>
              <a:defRPr sz="3200">
                <a:solidFill>
                  <a:schemeClr val="tx1"/>
                </a:solidFill>
                <a:latin typeface="Palatino Linotype" pitchFamily="18" charset="0"/>
              </a:defRPr>
            </a:lvl7pPr>
            <a:lvl8pPr marL="3429000" indent="-228600" eaLnBrk="0" fontAlgn="base" hangingPunct="0">
              <a:spcBef>
                <a:spcPct val="20000"/>
              </a:spcBef>
              <a:spcAft>
                <a:spcPct val="0"/>
              </a:spcAft>
              <a:buClr>
                <a:srgbClr val="75914D"/>
              </a:buClr>
              <a:buChar char="•"/>
              <a:defRPr sz="3200">
                <a:solidFill>
                  <a:schemeClr val="tx1"/>
                </a:solidFill>
                <a:latin typeface="Palatino Linotype" pitchFamily="18" charset="0"/>
              </a:defRPr>
            </a:lvl8pPr>
            <a:lvl9pPr marL="3886200" indent="-228600" eaLnBrk="0" fontAlgn="base" hangingPunct="0">
              <a:spcBef>
                <a:spcPct val="20000"/>
              </a:spcBef>
              <a:spcAft>
                <a:spcPct val="0"/>
              </a:spcAft>
              <a:buClr>
                <a:srgbClr val="75914D"/>
              </a:buClr>
              <a:buChar char="•"/>
              <a:defRPr sz="3200">
                <a:solidFill>
                  <a:schemeClr val="tx1"/>
                </a:solidFill>
                <a:latin typeface="Palatino Linotype" pitchFamily="18" charset="0"/>
              </a:defRPr>
            </a:lvl9pPr>
          </a:lstStyle>
          <a:p>
            <a:pPr algn="ctr" eaLnBrk="1" hangingPunct="1">
              <a:spcBef>
                <a:spcPct val="0"/>
              </a:spcBef>
              <a:buClrTx/>
              <a:buFontTx/>
              <a:buNone/>
            </a:pPr>
            <a:r>
              <a:rPr lang="en-US" sz="1400" dirty="0">
                <a:solidFill>
                  <a:srgbClr val="000000"/>
                </a:solidFill>
                <a:latin typeface="Arial Narrow" pitchFamily="34" charset="0"/>
              </a:rPr>
              <a:t>College</a:t>
            </a:r>
          </a:p>
          <a:p>
            <a:pPr algn="ctr" eaLnBrk="1" hangingPunct="1">
              <a:spcBef>
                <a:spcPct val="0"/>
              </a:spcBef>
              <a:buClrTx/>
              <a:buFontTx/>
              <a:buNone/>
            </a:pPr>
            <a:r>
              <a:rPr lang="en-US" sz="1400" dirty="0">
                <a:solidFill>
                  <a:srgbClr val="000000"/>
                </a:solidFill>
                <a:latin typeface="Arial Narrow" pitchFamily="34" charset="0"/>
              </a:rPr>
              <a:t>Literature</a:t>
            </a:r>
          </a:p>
        </p:txBody>
      </p:sp>
      <p:sp>
        <p:nvSpPr>
          <p:cNvPr id="356381" name="Text Box 29"/>
          <p:cNvSpPr txBox="1">
            <a:spLocks noChangeArrowheads="1"/>
          </p:cNvSpPr>
          <p:nvPr/>
        </p:nvSpPr>
        <p:spPr bwMode="auto">
          <a:xfrm>
            <a:off x="3270250" y="5527675"/>
            <a:ext cx="857250" cy="730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3200">
                <a:solidFill>
                  <a:schemeClr val="tx1"/>
                </a:solidFill>
                <a:latin typeface="Palatino Linotype" pitchFamily="18" charset="0"/>
              </a:defRPr>
            </a:lvl1pPr>
            <a:lvl2pPr marL="742950" indent="-285750" eaLnBrk="0" hangingPunct="0">
              <a:defRPr sz="3200">
                <a:solidFill>
                  <a:schemeClr val="tx1"/>
                </a:solidFill>
                <a:latin typeface="Palatino Linotype" pitchFamily="18" charset="0"/>
              </a:defRPr>
            </a:lvl2pPr>
            <a:lvl3pPr marL="1143000" indent="-228600" eaLnBrk="0" hangingPunct="0">
              <a:defRPr sz="3200">
                <a:solidFill>
                  <a:schemeClr val="tx1"/>
                </a:solidFill>
                <a:latin typeface="Palatino Linotype" pitchFamily="18" charset="0"/>
              </a:defRPr>
            </a:lvl3pPr>
            <a:lvl4pPr marL="1600200" indent="-228600" eaLnBrk="0" hangingPunct="0">
              <a:defRPr sz="3200">
                <a:solidFill>
                  <a:schemeClr val="tx1"/>
                </a:solidFill>
                <a:latin typeface="Palatino Linotype" pitchFamily="18" charset="0"/>
              </a:defRPr>
            </a:lvl4pPr>
            <a:lvl5pPr marL="2057400" indent="-228600" eaLnBrk="0" hangingPunct="0">
              <a:defRPr sz="3200">
                <a:solidFill>
                  <a:schemeClr val="tx1"/>
                </a:solidFill>
                <a:latin typeface="Palatino Linotype" pitchFamily="18" charset="0"/>
              </a:defRPr>
            </a:lvl5pPr>
            <a:lvl6pPr marL="2514600" indent="-228600" eaLnBrk="0" fontAlgn="base" hangingPunct="0">
              <a:spcBef>
                <a:spcPct val="20000"/>
              </a:spcBef>
              <a:spcAft>
                <a:spcPct val="0"/>
              </a:spcAft>
              <a:buClr>
                <a:srgbClr val="75914D"/>
              </a:buClr>
              <a:buChar char="•"/>
              <a:defRPr sz="3200">
                <a:solidFill>
                  <a:schemeClr val="tx1"/>
                </a:solidFill>
                <a:latin typeface="Palatino Linotype" pitchFamily="18" charset="0"/>
              </a:defRPr>
            </a:lvl6pPr>
            <a:lvl7pPr marL="2971800" indent="-228600" eaLnBrk="0" fontAlgn="base" hangingPunct="0">
              <a:spcBef>
                <a:spcPct val="20000"/>
              </a:spcBef>
              <a:spcAft>
                <a:spcPct val="0"/>
              </a:spcAft>
              <a:buClr>
                <a:srgbClr val="75914D"/>
              </a:buClr>
              <a:buChar char="•"/>
              <a:defRPr sz="3200">
                <a:solidFill>
                  <a:schemeClr val="tx1"/>
                </a:solidFill>
                <a:latin typeface="Palatino Linotype" pitchFamily="18" charset="0"/>
              </a:defRPr>
            </a:lvl7pPr>
            <a:lvl8pPr marL="3429000" indent="-228600" eaLnBrk="0" fontAlgn="base" hangingPunct="0">
              <a:spcBef>
                <a:spcPct val="20000"/>
              </a:spcBef>
              <a:spcAft>
                <a:spcPct val="0"/>
              </a:spcAft>
              <a:buClr>
                <a:srgbClr val="75914D"/>
              </a:buClr>
              <a:buChar char="•"/>
              <a:defRPr sz="3200">
                <a:solidFill>
                  <a:schemeClr val="tx1"/>
                </a:solidFill>
                <a:latin typeface="Palatino Linotype" pitchFamily="18" charset="0"/>
              </a:defRPr>
            </a:lvl8pPr>
            <a:lvl9pPr marL="3886200" indent="-228600" eaLnBrk="0" fontAlgn="base" hangingPunct="0">
              <a:spcBef>
                <a:spcPct val="20000"/>
              </a:spcBef>
              <a:spcAft>
                <a:spcPct val="0"/>
              </a:spcAft>
              <a:buClr>
                <a:srgbClr val="75914D"/>
              </a:buClr>
              <a:buChar char="•"/>
              <a:defRPr sz="3200">
                <a:solidFill>
                  <a:schemeClr val="tx1"/>
                </a:solidFill>
                <a:latin typeface="Palatino Linotype" pitchFamily="18" charset="0"/>
              </a:defRPr>
            </a:lvl9pPr>
          </a:lstStyle>
          <a:p>
            <a:pPr algn="ctr" eaLnBrk="1" hangingPunct="1">
              <a:spcBef>
                <a:spcPct val="0"/>
              </a:spcBef>
              <a:buClrTx/>
              <a:buFontTx/>
              <a:buNone/>
            </a:pPr>
            <a:r>
              <a:rPr lang="en-US" sz="1400" dirty="0">
                <a:solidFill>
                  <a:srgbClr val="000000"/>
                </a:solidFill>
                <a:latin typeface="Arial Narrow" pitchFamily="34" charset="0"/>
              </a:rPr>
              <a:t>High</a:t>
            </a:r>
          </a:p>
          <a:p>
            <a:pPr algn="ctr" eaLnBrk="1" hangingPunct="1">
              <a:spcBef>
                <a:spcPct val="0"/>
              </a:spcBef>
              <a:buClrTx/>
              <a:buFontTx/>
              <a:buNone/>
            </a:pPr>
            <a:r>
              <a:rPr lang="en-US" sz="1400" dirty="0">
                <a:solidFill>
                  <a:srgbClr val="000000"/>
                </a:solidFill>
                <a:latin typeface="Arial Narrow" pitchFamily="34" charset="0"/>
              </a:rPr>
              <a:t>School</a:t>
            </a:r>
          </a:p>
          <a:p>
            <a:pPr algn="ctr" eaLnBrk="1" hangingPunct="1">
              <a:spcBef>
                <a:spcPct val="0"/>
              </a:spcBef>
              <a:buClrTx/>
              <a:buFontTx/>
              <a:buNone/>
            </a:pPr>
            <a:r>
              <a:rPr lang="en-US" sz="1400" dirty="0">
                <a:solidFill>
                  <a:srgbClr val="000000"/>
                </a:solidFill>
                <a:latin typeface="Arial Narrow" pitchFamily="34" charset="0"/>
              </a:rPr>
              <a:t>Textbooks</a:t>
            </a:r>
          </a:p>
        </p:txBody>
      </p:sp>
      <p:sp>
        <p:nvSpPr>
          <p:cNvPr id="356382" name="Text Box 30"/>
          <p:cNvSpPr txBox="1">
            <a:spLocks noChangeArrowheads="1"/>
          </p:cNvSpPr>
          <p:nvPr/>
        </p:nvSpPr>
        <p:spPr bwMode="auto">
          <a:xfrm>
            <a:off x="4087813" y="5526088"/>
            <a:ext cx="857250" cy="5175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3200">
                <a:solidFill>
                  <a:schemeClr val="tx1"/>
                </a:solidFill>
                <a:latin typeface="Palatino Linotype" pitchFamily="18" charset="0"/>
              </a:defRPr>
            </a:lvl1pPr>
            <a:lvl2pPr marL="742950" indent="-285750" eaLnBrk="0" hangingPunct="0">
              <a:defRPr sz="3200">
                <a:solidFill>
                  <a:schemeClr val="tx1"/>
                </a:solidFill>
                <a:latin typeface="Palatino Linotype" pitchFamily="18" charset="0"/>
              </a:defRPr>
            </a:lvl2pPr>
            <a:lvl3pPr marL="1143000" indent="-228600" eaLnBrk="0" hangingPunct="0">
              <a:defRPr sz="3200">
                <a:solidFill>
                  <a:schemeClr val="tx1"/>
                </a:solidFill>
                <a:latin typeface="Palatino Linotype" pitchFamily="18" charset="0"/>
              </a:defRPr>
            </a:lvl3pPr>
            <a:lvl4pPr marL="1600200" indent="-228600" eaLnBrk="0" hangingPunct="0">
              <a:defRPr sz="3200">
                <a:solidFill>
                  <a:schemeClr val="tx1"/>
                </a:solidFill>
                <a:latin typeface="Palatino Linotype" pitchFamily="18" charset="0"/>
              </a:defRPr>
            </a:lvl4pPr>
            <a:lvl5pPr marL="2057400" indent="-228600" eaLnBrk="0" hangingPunct="0">
              <a:defRPr sz="3200">
                <a:solidFill>
                  <a:schemeClr val="tx1"/>
                </a:solidFill>
                <a:latin typeface="Palatino Linotype" pitchFamily="18" charset="0"/>
              </a:defRPr>
            </a:lvl5pPr>
            <a:lvl6pPr marL="2514600" indent="-228600" eaLnBrk="0" fontAlgn="base" hangingPunct="0">
              <a:spcBef>
                <a:spcPct val="20000"/>
              </a:spcBef>
              <a:spcAft>
                <a:spcPct val="0"/>
              </a:spcAft>
              <a:buClr>
                <a:srgbClr val="75914D"/>
              </a:buClr>
              <a:buChar char="•"/>
              <a:defRPr sz="3200">
                <a:solidFill>
                  <a:schemeClr val="tx1"/>
                </a:solidFill>
                <a:latin typeface="Palatino Linotype" pitchFamily="18" charset="0"/>
              </a:defRPr>
            </a:lvl6pPr>
            <a:lvl7pPr marL="2971800" indent="-228600" eaLnBrk="0" fontAlgn="base" hangingPunct="0">
              <a:spcBef>
                <a:spcPct val="20000"/>
              </a:spcBef>
              <a:spcAft>
                <a:spcPct val="0"/>
              </a:spcAft>
              <a:buClr>
                <a:srgbClr val="75914D"/>
              </a:buClr>
              <a:buChar char="•"/>
              <a:defRPr sz="3200">
                <a:solidFill>
                  <a:schemeClr val="tx1"/>
                </a:solidFill>
                <a:latin typeface="Palatino Linotype" pitchFamily="18" charset="0"/>
              </a:defRPr>
            </a:lvl7pPr>
            <a:lvl8pPr marL="3429000" indent="-228600" eaLnBrk="0" fontAlgn="base" hangingPunct="0">
              <a:spcBef>
                <a:spcPct val="20000"/>
              </a:spcBef>
              <a:spcAft>
                <a:spcPct val="0"/>
              </a:spcAft>
              <a:buClr>
                <a:srgbClr val="75914D"/>
              </a:buClr>
              <a:buChar char="•"/>
              <a:defRPr sz="3200">
                <a:solidFill>
                  <a:schemeClr val="tx1"/>
                </a:solidFill>
                <a:latin typeface="Palatino Linotype" pitchFamily="18" charset="0"/>
              </a:defRPr>
            </a:lvl8pPr>
            <a:lvl9pPr marL="3886200" indent="-228600" eaLnBrk="0" fontAlgn="base" hangingPunct="0">
              <a:spcBef>
                <a:spcPct val="20000"/>
              </a:spcBef>
              <a:spcAft>
                <a:spcPct val="0"/>
              </a:spcAft>
              <a:buClr>
                <a:srgbClr val="75914D"/>
              </a:buClr>
              <a:buChar char="•"/>
              <a:defRPr sz="3200">
                <a:solidFill>
                  <a:schemeClr val="tx1"/>
                </a:solidFill>
                <a:latin typeface="Palatino Linotype" pitchFamily="18" charset="0"/>
              </a:defRPr>
            </a:lvl9pPr>
          </a:lstStyle>
          <a:p>
            <a:pPr algn="ctr" eaLnBrk="1" hangingPunct="1">
              <a:spcBef>
                <a:spcPct val="0"/>
              </a:spcBef>
              <a:buClrTx/>
              <a:buFontTx/>
              <a:buNone/>
            </a:pPr>
            <a:r>
              <a:rPr lang="en-US" sz="1400" dirty="0">
                <a:solidFill>
                  <a:srgbClr val="000000"/>
                </a:solidFill>
                <a:latin typeface="Arial Narrow" pitchFamily="34" charset="0"/>
              </a:rPr>
              <a:t>College</a:t>
            </a:r>
          </a:p>
          <a:p>
            <a:pPr algn="ctr" eaLnBrk="1" hangingPunct="1">
              <a:spcBef>
                <a:spcPct val="0"/>
              </a:spcBef>
              <a:buClrTx/>
              <a:buFontTx/>
              <a:buNone/>
            </a:pPr>
            <a:r>
              <a:rPr lang="en-US" sz="1400" dirty="0">
                <a:solidFill>
                  <a:srgbClr val="000000"/>
                </a:solidFill>
                <a:latin typeface="Arial Narrow" pitchFamily="34" charset="0"/>
              </a:rPr>
              <a:t>Textbooks</a:t>
            </a:r>
          </a:p>
        </p:txBody>
      </p:sp>
      <p:sp>
        <p:nvSpPr>
          <p:cNvPr id="356383" name="Text Box 31"/>
          <p:cNvSpPr txBox="1">
            <a:spLocks noChangeArrowheads="1"/>
          </p:cNvSpPr>
          <p:nvPr/>
        </p:nvSpPr>
        <p:spPr bwMode="auto">
          <a:xfrm>
            <a:off x="5019675" y="5526088"/>
            <a:ext cx="646113" cy="30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3200">
                <a:solidFill>
                  <a:schemeClr val="tx1"/>
                </a:solidFill>
                <a:latin typeface="Palatino Linotype" pitchFamily="18" charset="0"/>
              </a:defRPr>
            </a:lvl1pPr>
            <a:lvl2pPr marL="742950" indent="-285750" eaLnBrk="0" hangingPunct="0">
              <a:defRPr sz="3200">
                <a:solidFill>
                  <a:schemeClr val="tx1"/>
                </a:solidFill>
                <a:latin typeface="Palatino Linotype" pitchFamily="18" charset="0"/>
              </a:defRPr>
            </a:lvl2pPr>
            <a:lvl3pPr marL="1143000" indent="-228600" eaLnBrk="0" hangingPunct="0">
              <a:defRPr sz="3200">
                <a:solidFill>
                  <a:schemeClr val="tx1"/>
                </a:solidFill>
                <a:latin typeface="Palatino Linotype" pitchFamily="18" charset="0"/>
              </a:defRPr>
            </a:lvl3pPr>
            <a:lvl4pPr marL="1600200" indent="-228600" eaLnBrk="0" hangingPunct="0">
              <a:defRPr sz="3200">
                <a:solidFill>
                  <a:schemeClr val="tx1"/>
                </a:solidFill>
                <a:latin typeface="Palatino Linotype" pitchFamily="18" charset="0"/>
              </a:defRPr>
            </a:lvl4pPr>
            <a:lvl5pPr marL="2057400" indent="-228600" eaLnBrk="0" hangingPunct="0">
              <a:defRPr sz="3200">
                <a:solidFill>
                  <a:schemeClr val="tx1"/>
                </a:solidFill>
                <a:latin typeface="Palatino Linotype" pitchFamily="18" charset="0"/>
              </a:defRPr>
            </a:lvl5pPr>
            <a:lvl6pPr marL="2514600" indent="-228600" eaLnBrk="0" fontAlgn="base" hangingPunct="0">
              <a:spcBef>
                <a:spcPct val="20000"/>
              </a:spcBef>
              <a:spcAft>
                <a:spcPct val="0"/>
              </a:spcAft>
              <a:buClr>
                <a:srgbClr val="75914D"/>
              </a:buClr>
              <a:buChar char="•"/>
              <a:defRPr sz="3200">
                <a:solidFill>
                  <a:schemeClr val="tx1"/>
                </a:solidFill>
                <a:latin typeface="Palatino Linotype" pitchFamily="18" charset="0"/>
              </a:defRPr>
            </a:lvl6pPr>
            <a:lvl7pPr marL="2971800" indent="-228600" eaLnBrk="0" fontAlgn="base" hangingPunct="0">
              <a:spcBef>
                <a:spcPct val="20000"/>
              </a:spcBef>
              <a:spcAft>
                <a:spcPct val="0"/>
              </a:spcAft>
              <a:buClr>
                <a:srgbClr val="75914D"/>
              </a:buClr>
              <a:buChar char="•"/>
              <a:defRPr sz="3200">
                <a:solidFill>
                  <a:schemeClr val="tx1"/>
                </a:solidFill>
                <a:latin typeface="Palatino Linotype" pitchFamily="18" charset="0"/>
              </a:defRPr>
            </a:lvl7pPr>
            <a:lvl8pPr marL="3429000" indent="-228600" eaLnBrk="0" fontAlgn="base" hangingPunct="0">
              <a:spcBef>
                <a:spcPct val="20000"/>
              </a:spcBef>
              <a:spcAft>
                <a:spcPct val="0"/>
              </a:spcAft>
              <a:buClr>
                <a:srgbClr val="75914D"/>
              </a:buClr>
              <a:buChar char="•"/>
              <a:defRPr sz="3200">
                <a:solidFill>
                  <a:schemeClr val="tx1"/>
                </a:solidFill>
                <a:latin typeface="Palatino Linotype" pitchFamily="18" charset="0"/>
              </a:defRPr>
            </a:lvl8pPr>
            <a:lvl9pPr marL="3886200" indent="-228600" eaLnBrk="0" fontAlgn="base" hangingPunct="0">
              <a:spcBef>
                <a:spcPct val="20000"/>
              </a:spcBef>
              <a:spcAft>
                <a:spcPct val="0"/>
              </a:spcAft>
              <a:buClr>
                <a:srgbClr val="75914D"/>
              </a:buClr>
              <a:buChar char="•"/>
              <a:defRPr sz="3200">
                <a:solidFill>
                  <a:schemeClr val="tx1"/>
                </a:solidFill>
                <a:latin typeface="Palatino Linotype" pitchFamily="18" charset="0"/>
              </a:defRPr>
            </a:lvl9pPr>
          </a:lstStyle>
          <a:p>
            <a:pPr algn="ctr" eaLnBrk="1" hangingPunct="1">
              <a:spcBef>
                <a:spcPct val="0"/>
              </a:spcBef>
              <a:buClrTx/>
              <a:buFontTx/>
              <a:buNone/>
            </a:pPr>
            <a:r>
              <a:rPr lang="en-US" sz="1400" dirty="0">
                <a:solidFill>
                  <a:srgbClr val="000000"/>
                </a:solidFill>
                <a:latin typeface="Arial Narrow" pitchFamily="34" charset="0"/>
              </a:rPr>
              <a:t>Military</a:t>
            </a:r>
          </a:p>
        </p:txBody>
      </p:sp>
      <p:sp>
        <p:nvSpPr>
          <p:cNvPr id="356384" name="Text Box 32"/>
          <p:cNvSpPr txBox="1">
            <a:spLocks noChangeArrowheads="1"/>
          </p:cNvSpPr>
          <p:nvPr/>
        </p:nvSpPr>
        <p:spPr bwMode="auto">
          <a:xfrm>
            <a:off x="5783263" y="5527675"/>
            <a:ext cx="758825" cy="5175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3200">
                <a:solidFill>
                  <a:schemeClr val="tx1"/>
                </a:solidFill>
                <a:latin typeface="Palatino Linotype" pitchFamily="18" charset="0"/>
              </a:defRPr>
            </a:lvl1pPr>
            <a:lvl2pPr marL="742950" indent="-285750" eaLnBrk="0" hangingPunct="0">
              <a:defRPr sz="3200">
                <a:solidFill>
                  <a:schemeClr val="tx1"/>
                </a:solidFill>
                <a:latin typeface="Palatino Linotype" pitchFamily="18" charset="0"/>
              </a:defRPr>
            </a:lvl2pPr>
            <a:lvl3pPr marL="1143000" indent="-228600" eaLnBrk="0" hangingPunct="0">
              <a:defRPr sz="3200">
                <a:solidFill>
                  <a:schemeClr val="tx1"/>
                </a:solidFill>
                <a:latin typeface="Palatino Linotype" pitchFamily="18" charset="0"/>
              </a:defRPr>
            </a:lvl3pPr>
            <a:lvl4pPr marL="1600200" indent="-228600" eaLnBrk="0" hangingPunct="0">
              <a:defRPr sz="3200">
                <a:solidFill>
                  <a:schemeClr val="tx1"/>
                </a:solidFill>
                <a:latin typeface="Palatino Linotype" pitchFamily="18" charset="0"/>
              </a:defRPr>
            </a:lvl4pPr>
            <a:lvl5pPr marL="2057400" indent="-228600" eaLnBrk="0" hangingPunct="0">
              <a:defRPr sz="3200">
                <a:solidFill>
                  <a:schemeClr val="tx1"/>
                </a:solidFill>
                <a:latin typeface="Palatino Linotype" pitchFamily="18" charset="0"/>
              </a:defRPr>
            </a:lvl5pPr>
            <a:lvl6pPr marL="2514600" indent="-228600" eaLnBrk="0" fontAlgn="base" hangingPunct="0">
              <a:spcBef>
                <a:spcPct val="20000"/>
              </a:spcBef>
              <a:spcAft>
                <a:spcPct val="0"/>
              </a:spcAft>
              <a:buClr>
                <a:srgbClr val="75914D"/>
              </a:buClr>
              <a:buChar char="•"/>
              <a:defRPr sz="3200">
                <a:solidFill>
                  <a:schemeClr val="tx1"/>
                </a:solidFill>
                <a:latin typeface="Palatino Linotype" pitchFamily="18" charset="0"/>
              </a:defRPr>
            </a:lvl6pPr>
            <a:lvl7pPr marL="2971800" indent="-228600" eaLnBrk="0" fontAlgn="base" hangingPunct="0">
              <a:spcBef>
                <a:spcPct val="20000"/>
              </a:spcBef>
              <a:spcAft>
                <a:spcPct val="0"/>
              </a:spcAft>
              <a:buClr>
                <a:srgbClr val="75914D"/>
              </a:buClr>
              <a:buChar char="•"/>
              <a:defRPr sz="3200">
                <a:solidFill>
                  <a:schemeClr val="tx1"/>
                </a:solidFill>
                <a:latin typeface="Palatino Linotype" pitchFamily="18" charset="0"/>
              </a:defRPr>
            </a:lvl7pPr>
            <a:lvl8pPr marL="3429000" indent="-228600" eaLnBrk="0" fontAlgn="base" hangingPunct="0">
              <a:spcBef>
                <a:spcPct val="20000"/>
              </a:spcBef>
              <a:spcAft>
                <a:spcPct val="0"/>
              </a:spcAft>
              <a:buClr>
                <a:srgbClr val="75914D"/>
              </a:buClr>
              <a:buChar char="•"/>
              <a:defRPr sz="3200">
                <a:solidFill>
                  <a:schemeClr val="tx1"/>
                </a:solidFill>
                <a:latin typeface="Palatino Linotype" pitchFamily="18" charset="0"/>
              </a:defRPr>
            </a:lvl8pPr>
            <a:lvl9pPr marL="3886200" indent="-228600" eaLnBrk="0" fontAlgn="base" hangingPunct="0">
              <a:spcBef>
                <a:spcPct val="20000"/>
              </a:spcBef>
              <a:spcAft>
                <a:spcPct val="0"/>
              </a:spcAft>
              <a:buClr>
                <a:srgbClr val="75914D"/>
              </a:buClr>
              <a:buChar char="•"/>
              <a:defRPr sz="3200">
                <a:solidFill>
                  <a:schemeClr val="tx1"/>
                </a:solidFill>
                <a:latin typeface="Palatino Linotype" pitchFamily="18" charset="0"/>
              </a:defRPr>
            </a:lvl9pPr>
          </a:lstStyle>
          <a:p>
            <a:pPr algn="ctr" eaLnBrk="1" hangingPunct="1">
              <a:spcBef>
                <a:spcPct val="0"/>
              </a:spcBef>
              <a:buClrTx/>
              <a:buFontTx/>
              <a:buNone/>
            </a:pPr>
            <a:r>
              <a:rPr lang="en-US" sz="1400" dirty="0">
                <a:solidFill>
                  <a:srgbClr val="000000"/>
                </a:solidFill>
                <a:latin typeface="Arial Narrow" pitchFamily="34" charset="0"/>
              </a:rPr>
              <a:t>Personal</a:t>
            </a:r>
          </a:p>
          <a:p>
            <a:pPr algn="ctr" eaLnBrk="1" hangingPunct="1">
              <a:spcBef>
                <a:spcPct val="0"/>
              </a:spcBef>
              <a:buClrTx/>
              <a:buFontTx/>
              <a:buNone/>
            </a:pPr>
            <a:r>
              <a:rPr lang="en-US" sz="1400" dirty="0">
                <a:solidFill>
                  <a:srgbClr val="000000"/>
                </a:solidFill>
                <a:latin typeface="Arial Narrow" pitchFamily="34" charset="0"/>
              </a:rPr>
              <a:t>Use</a:t>
            </a:r>
          </a:p>
        </p:txBody>
      </p:sp>
      <p:sp>
        <p:nvSpPr>
          <p:cNvPr id="356385" name="Text Box 33"/>
          <p:cNvSpPr txBox="1">
            <a:spLocks noChangeArrowheads="1"/>
          </p:cNvSpPr>
          <p:nvPr/>
        </p:nvSpPr>
        <p:spPr bwMode="auto">
          <a:xfrm>
            <a:off x="6530975" y="5527675"/>
            <a:ext cx="993775" cy="5175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3200">
                <a:solidFill>
                  <a:schemeClr val="tx1"/>
                </a:solidFill>
                <a:latin typeface="Palatino Linotype" pitchFamily="18" charset="0"/>
              </a:defRPr>
            </a:lvl1pPr>
            <a:lvl2pPr marL="742950" indent="-285750" eaLnBrk="0" hangingPunct="0">
              <a:defRPr sz="3200">
                <a:solidFill>
                  <a:schemeClr val="tx1"/>
                </a:solidFill>
                <a:latin typeface="Palatino Linotype" pitchFamily="18" charset="0"/>
              </a:defRPr>
            </a:lvl2pPr>
            <a:lvl3pPr marL="1143000" indent="-228600" eaLnBrk="0" hangingPunct="0">
              <a:defRPr sz="3200">
                <a:solidFill>
                  <a:schemeClr val="tx1"/>
                </a:solidFill>
                <a:latin typeface="Palatino Linotype" pitchFamily="18" charset="0"/>
              </a:defRPr>
            </a:lvl3pPr>
            <a:lvl4pPr marL="1600200" indent="-228600" eaLnBrk="0" hangingPunct="0">
              <a:defRPr sz="3200">
                <a:solidFill>
                  <a:schemeClr val="tx1"/>
                </a:solidFill>
                <a:latin typeface="Palatino Linotype" pitchFamily="18" charset="0"/>
              </a:defRPr>
            </a:lvl4pPr>
            <a:lvl5pPr marL="2057400" indent="-228600" eaLnBrk="0" hangingPunct="0">
              <a:defRPr sz="3200">
                <a:solidFill>
                  <a:schemeClr val="tx1"/>
                </a:solidFill>
                <a:latin typeface="Palatino Linotype" pitchFamily="18" charset="0"/>
              </a:defRPr>
            </a:lvl5pPr>
            <a:lvl6pPr marL="2514600" indent="-228600" eaLnBrk="0" fontAlgn="base" hangingPunct="0">
              <a:spcBef>
                <a:spcPct val="20000"/>
              </a:spcBef>
              <a:spcAft>
                <a:spcPct val="0"/>
              </a:spcAft>
              <a:buClr>
                <a:srgbClr val="75914D"/>
              </a:buClr>
              <a:buChar char="•"/>
              <a:defRPr sz="3200">
                <a:solidFill>
                  <a:schemeClr val="tx1"/>
                </a:solidFill>
                <a:latin typeface="Palatino Linotype" pitchFamily="18" charset="0"/>
              </a:defRPr>
            </a:lvl6pPr>
            <a:lvl7pPr marL="2971800" indent="-228600" eaLnBrk="0" fontAlgn="base" hangingPunct="0">
              <a:spcBef>
                <a:spcPct val="20000"/>
              </a:spcBef>
              <a:spcAft>
                <a:spcPct val="0"/>
              </a:spcAft>
              <a:buClr>
                <a:srgbClr val="75914D"/>
              </a:buClr>
              <a:buChar char="•"/>
              <a:defRPr sz="3200">
                <a:solidFill>
                  <a:schemeClr val="tx1"/>
                </a:solidFill>
                <a:latin typeface="Palatino Linotype" pitchFamily="18" charset="0"/>
              </a:defRPr>
            </a:lvl7pPr>
            <a:lvl8pPr marL="3429000" indent="-228600" eaLnBrk="0" fontAlgn="base" hangingPunct="0">
              <a:spcBef>
                <a:spcPct val="20000"/>
              </a:spcBef>
              <a:spcAft>
                <a:spcPct val="0"/>
              </a:spcAft>
              <a:buClr>
                <a:srgbClr val="75914D"/>
              </a:buClr>
              <a:buChar char="•"/>
              <a:defRPr sz="3200">
                <a:solidFill>
                  <a:schemeClr val="tx1"/>
                </a:solidFill>
                <a:latin typeface="Palatino Linotype" pitchFamily="18" charset="0"/>
              </a:defRPr>
            </a:lvl8pPr>
            <a:lvl9pPr marL="3886200" indent="-228600" eaLnBrk="0" fontAlgn="base" hangingPunct="0">
              <a:spcBef>
                <a:spcPct val="20000"/>
              </a:spcBef>
              <a:spcAft>
                <a:spcPct val="0"/>
              </a:spcAft>
              <a:buClr>
                <a:srgbClr val="75914D"/>
              </a:buClr>
              <a:buChar char="•"/>
              <a:defRPr sz="3200">
                <a:solidFill>
                  <a:schemeClr val="tx1"/>
                </a:solidFill>
                <a:latin typeface="Palatino Linotype" pitchFamily="18" charset="0"/>
              </a:defRPr>
            </a:lvl9pPr>
          </a:lstStyle>
          <a:p>
            <a:pPr algn="ctr" eaLnBrk="1" hangingPunct="1">
              <a:spcBef>
                <a:spcPct val="0"/>
              </a:spcBef>
              <a:buClrTx/>
              <a:buFontTx/>
              <a:buNone/>
            </a:pPr>
            <a:r>
              <a:rPr lang="en-US" sz="1400" dirty="0">
                <a:solidFill>
                  <a:srgbClr val="000000"/>
                </a:solidFill>
                <a:latin typeface="Arial Narrow" pitchFamily="34" charset="0"/>
              </a:rPr>
              <a:t>Entry-Level</a:t>
            </a:r>
          </a:p>
          <a:p>
            <a:pPr algn="ctr" eaLnBrk="1" hangingPunct="1">
              <a:spcBef>
                <a:spcPct val="0"/>
              </a:spcBef>
              <a:buClrTx/>
              <a:buFontTx/>
              <a:buNone/>
            </a:pPr>
            <a:r>
              <a:rPr lang="en-US" sz="1400" dirty="0">
                <a:solidFill>
                  <a:srgbClr val="000000"/>
                </a:solidFill>
                <a:latin typeface="Arial Narrow" pitchFamily="34" charset="0"/>
              </a:rPr>
              <a:t>Occupations</a:t>
            </a:r>
          </a:p>
        </p:txBody>
      </p:sp>
      <p:sp>
        <p:nvSpPr>
          <p:cNvPr id="356386" name="Text Box 34"/>
          <p:cNvSpPr txBox="1">
            <a:spLocks noChangeArrowheads="1"/>
          </p:cNvSpPr>
          <p:nvPr/>
        </p:nvSpPr>
        <p:spPr bwMode="auto">
          <a:xfrm>
            <a:off x="7518400" y="5527675"/>
            <a:ext cx="630238" cy="730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3200">
                <a:solidFill>
                  <a:schemeClr val="tx1"/>
                </a:solidFill>
                <a:latin typeface="Palatino Linotype" pitchFamily="18" charset="0"/>
              </a:defRPr>
            </a:lvl1pPr>
            <a:lvl2pPr marL="742950" indent="-285750" eaLnBrk="0" hangingPunct="0">
              <a:defRPr sz="3200">
                <a:solidFill>
                  <a:schemeClr val="tx1"/>
                </a:solidFill>
                <a:latin typeface="Palatino Linotype" pitchFamily="18" charset="0"/>
              </a:defRPr>
            </a:lvl2pPr>
            <a:lvl3pPr marL="1143000" indent="-228600" eaLnBrk="0" hangingPunct="0">
              <a:defRPr sz="3200">
                <a:solidFill>
                  <a:schemeClr val="tx1"/>
                </a:solidFill>
                <a:latin typeface="Palatino Linotype" pitchFamily="18" charset="0"/>
              </a:defRPr>
            </a:lvl3pPr>
            <a:lvl4pPr marL="1600200" indent="-228600" eaLnBrk="0" hangingPunct="0">
              <a:defRPr sz="3200">
                <a:solidFill>
                  <a:schemeClr val="tx1"/>
                </a:solidFill>
                <a:latin typeface="Palatino Linotype" pitchFamily="18" charset="0"/>
              </a:defRPr>
            </a:lvl4pPr>
            <a:lvl5pPr marL="2057400" indent="-228600" eaLnBrk="0" hangingPunct="0">
              <a:defRPr sz="3200">
                <a:solidFill>
                  <a:schemeClr val="tx1"/>
                </a:solidFill>
                <a:latin typeface="Palatino Linotype" pitchFamily="18" charset="0"/>
              </a:defRPr>
            </a:lvl5pPr>
            <a:lvl6pPr marL="2514600" indent="-228600" eaLnBrk="0" fontAlgn="base" hangingPunct="0">
              <a:spcBef>
                <a:spcPct val="20000"/>
              </a:spcBef>
              <a:spcAft>
                <a:spcPct val="0"/>
              </a:spcAft>
              <a:buClr>
                <a:srgbClr val="75914D"/>
              </a:buClr>
              <a:buChar char="•"/>
              <a:defRPr sz="3200">
                <a:solidFill>
                  <a:schemeClr val="tx1"/>
                </a:solidFill>
                <a:latin typeface="Palatino Linotype" pitchFamily="18" charset="0"/>
              </a:defRPr>
            </a:lvl6pPr>
            <a:lvl7pPr marL="2971800" indent="-228600" eaLnBrk="0" fontAlgn="base" hangingPunct="0">
              <a:spcBef>
                <a:spcPct val="20000"/>
              </a:spcBef>
              <a:spcAft>
                <a:spcPct val="0"/>
              </a:spcAft>
              <a:buClr>
                <a:srgbClr val="75914D"/>
              </a:buClr>
              <a:buChar char="•"/>
              <a:defRPr sz="3200">
                <a:solidFill>
                  <a:schemeClr val="tx1"/>
                </a:solidFill>
                <a:latin typeface="Palatino Linotype" pitchFamily="18" charset="0"/>
              </a:defRPr>
            </a:lvl7pPr>
            <a:lvl8pPr marL="3429000" indent="-228600" eaLnBrk="0" fontAlgn="base" hangingPunct="0">
              <a:spcBef>
                <a:spcPct val="20000"/>
              </a:spcBef>
              <a:spcAft>
                <a:spcPct val="0"/>
              </a:spcAft>
              <a:buClr>
                <a:srgbClr val="75914D"/>
              </a:buClr>
              <a:buChar char="•"/>
              <a:defRPr sz="3200">
                <a:solidFill>
                  <a:schemeClr val="tx1"/>
                </a:solidFill>
                <a:latin typeface="Palatino Linotype" pitchFamily="18" charset="0"/>
              </a:defRPr>
            </a:lvl8pPr>
            <a:lvl9pPr marL="3886200" indent="-228600" eaLnBrk="0" fontAlgn="base" hangingPunct="0">
              <a:spcBef>
                <a:spcPct val="20000"/>
              </a:spcBef>
              <a:spcAft>
                <a:spcPct val="0"/>
              </a:spcAft>
              <a:buClr>
                <a:srgbClr val="75914D"/>
              </a:buClr>
              <a:buChar char="•"/>
              <a:defRPr sz="3200">
                <a:solidFill>
                  <a:schemeClr val="tx1"/>
                </a:solidFill>
                <a:latin typeface="Palatino Linotype" pitchFamily="18" charset="0"/>
              </a:defRPr>
            </a:lvl9pPr>
          </a:lstStyle>
          <a:p>
            <a:pPr algn="ctr" eaLnBrk="1" hangingPunct="1">
              <a:spcBef>
                <a:spcPct val="0"/>
              </a:spcBef>
              <a:buClrTx/>
              <a:buFontTx/>
              <a:buNone/>
            </a:pPr>
            <a:r>
              <a:rPr lang="en-US" sz="1400" dirty="0">
                <a:solidFill>
                  <a:srgbClr val="000000"/>
                </a:solidFill>
                <a:latin typeface="Arial Narrow" pitchFamily="34" charset="0"/>
              </a:rPr>
              <a:t>SAT 1,</a:t>
            </a:r>
          </a:p>
          <a:p>
            <a:pPr algn="ctr" eaLnBrk="1" hangingPunct="1">
              <a:spcBef>
                <a:spcPct val="0"/>
              </a:spcBef>
              <a:buClrTx/>
              <a:buFontTx/>
              <a:buNone/>
            </a:pPr>
            <a:r>
              <a:rPr lang="en-US" sz="1400" dirty="0">
                <a:solidFill>
                  <a:srgbClr val="000000"/>
                </a:solidFill>
                <a:latin typeface="Arial Narrow" pitchFamily="34" charset="0"/>
              </a:rPr>
              <a:t>ACT,</a:t>
            </a:r>
          </a:p>
          <a:p>
            <a:pPr algn="ctr" eaLnBrk="1" hangingPunct="1">
              <a:spcBef>
                <a:spcPct val="0"/>
              </a:spcBef>
              <a:buClrTx/>
              <a:buFontTx/>
              <a:buNone/>
            </a:pPr>
            <a:r>
              <a:rPr lang="en-US" sz="1400" dirty="0">
                <a:solidFill>
                  <a:srgbClr val="000000"/>
                </a:solidFill>
                <a:latin typeface="Arial Narrow" pitchFamily="34" charset="0"/>
              </a:rPr>
              <a:t>AP*</a:t>
            </a:r>
          </a:p>
        </p:txBody>
      </p:sp>
      <p:sp>
        <p:nvSpPr>
          <p:cNvPr id="356387" name="Text Box 35"/>
          <p:cNvSpPr txBox="1">
            <a:spLocks noChangeArrowheads="1"/>
          </p:cNvSpPr>
          <p:nvPr/>
        </p:nvSpPr>
        <p:spPr bwMode="auto">
          <a:xfrm>
            <a:off x="158750" y="6324600"/>
            <a:ext cx="3397250" cy="30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3200">
                <a:solidFill>
                  <a:schemeClr val="tx1"/>
                </a:solidFill>
                <a:latin typeface="Palatino Linotype" pitchFamily="18" charset="0"/>
              </a:defRPr>
            </a:lvl1pPr>
            <a:lvl2pPr marL="742950" indent="-285750" eaLnBrk="0" hangingPunct="0">
              <a:defRPr sz="3200">
                <a:solidFill>
                  <a:schemeClr val="tx1"/>
                </a:solidFill>
                <a:latin typeface="Palatino Linotype" pitchFamily="18" charset="0"/>
              </a:defRPr>
            </a:lvl2pPr>
            <a:lvl3pPr marL="1143000" indent="-228600" eaLnBrk="0" hangingPunct="0">
              <a:defRPr sz="3200">
                <a:solidFill>
                  <a:schemeClr val="tx1"/>
                </a:solidFill>
                <a:latin typeface="Palatino Linotype" pitchFamily="18" charset="0"/>
              </a:defRPr>
            </a:lvl3pPr>
            <a:lvl4pPr marL="1600200" indent="-228600" eaLnBrk="0" hangingPunct="0">
              <a:defRPr sz="3200">
                <a:solidFill>
                  <a:schemeClr val="tx1"/>
                </a:solidFill>
                <a:latin typeface="Palatino Linotype" pitchFamily="18" charset="0"/>
              </a:defRPr>
            </a:lvl4pPr>
            <a:lvl5pPr marL="2057400" indent="-228600" eaLnBrk="0" hangingPunct="0">
              <a:defRPr sz="3200">
                <a:solidFill>
                  <a:schemeClr val="tx1"/>
                </a:solidFill>
                <a:latin typeface="Palatino Linotype" pitchFamily="18" charset="0"/>
              </a:defRPr>
            </a:lvl5pPr>
            <a:lvl6pPr marL="2514600" indent="-228600" eaLnBrk="0" fontAlgn="base" hangingPunct="0">
              <a:spcBef>
                <a:spcPct val="20000"/>
              </a:spcBef>
              <a:spcAft>
                <a:spcPct val="0"/>
              </a:spcAft>
              <a:buClr>
                <a:srgbClr val="75914D"/>
              </a:buClr>
              <a:buChar char="•"/>
              <a:defRPr sz="3200">
                <a:solidFill>
                  <a:schemeClr val="tx1"/>
                </a:solidFill>
                <a:latin typeface="Palatino Linotype" pitchFamily="18" charset="0"/>
              </a:defRPr>
            </a:lvl6pPr>
            <a:lvl7pPr marL="2971800" indent="-228600" eaLnBrk="0" fontAlgn="base" hangingPunct="0">
              <a:spcBef>
                <a:spcPct val="20000"/>
              </a:spcBef>
              <a:spcAft>
                <a:spcPct val="0"/>
              </a:spcAft>
              <a:buClr>
                <a:srgbClr val="75914D"/>
              </a:buClr>
              <a:buChar char="•"/>
              <a:defRPr sz="3200">
                <a:solidFill>
                  <a:schemeClr val="tx1"/>
                </a:solidFill>
                <a:latin typeface="Palatino Linotype" pitchFamily="18" charset="0"/>
              </a:defRPr>
            </a:lvl7pPr>
            <a:lvl8pPr marL="3429000" indent="-228600" eaLnBrk="0" fontAlgn="base" hangingPunct="0">
              <a:spcBef>
                <a:spcPct val="20000"/>
              </a:spcBef>
              <a:spcAft>
                <a:spcPct val="0"/>
              </a:spcAft>
              <a:buClr>
                <a:srgbClr val="75914D"/>
              </a:buClr>
              <a:buChar char="•"/>
              <a:defRPr sz="3200">
                <a:solidFill>
                  <a:schemeClr val="tx1"/>
                </a:solidFill>
                <a:latin typeface="Palatino Linotype" pitchFamily="18" charset="0"/>
              </a:defRPr>
            </a:lvl8pPr>
            <a:lvl9pPr marL="3886200" indent="-228600" eaLnBrk="0" fontAlgn="base" hangingPunct="0">
              <a:spcBef>
                <a:spcPct val="20000"/>
              </a:spcBef>
              <a:spcAft>
                <a:spcPct val="0"/>
              </a:spcAft>
              <a:buClr>
                <a:srgbClr val="75914D"/>
              </a:buClr>
              <a:buChar char="•"/>
              <a:defRPr sz="3200">
                <a:solidFill>
                  <a:schemeClr val="tx1"/>
                </a:solidFill>
                <a:latin typeface="Palatino Linotype" pitchFamily="18" charset="0"/>
              </a:defRPr>
            </a:lvl9pPr>
          </a:lstStyle>
          <a:p>
            <a:pPr algn="ctr" eaLnBrk="1" hangingPunct="1">
              <a:spcBef>
                <a:spcPct val="0"/>
              </a:spcBef>
              <a:buClrTx/>
              <a:buFontTx/>
              <a:buNone/>
            </a:pPr>
            <a:r>
              <a:rPr lang="en-US" sz="1400" dirty="0">
                <a:solidFill>
                  <a:srgbClr val="C00000"/>
                </a:solidFill>
                <a:latin typeface="Times New Roman" pitchFamily="18" charset="0"/>
              </a:rPr>
              <a:t>* Source of National Test Data: MetaMetrics</a:t>
            </a:r>
          </a:p>
        </p:txBody>
      </p:sp>
      <p:sp>
        <p:nvSpPr>
          <p:cNvPr id="356388" name="Rectangle 36"/>
          <p:cNvSpPr>
            <a:spLocks noChangeArrowheads="1"/>
          </p:cNvSpPr>
          <p:nvPr/>
        </p:nvSpPr>
        <p:spPr bwMode="auto">
          <a:xfrm>
            <a:off x="1936750" y="4010025"/>
            <a:ext cx="242888" cy="923925"/>
          </a:xfrm>
          <a:prstGeom prst="rect">
            <a:avLst/>
          </a:prstGeom>
          <a:solidFill>
            <a:schemeClr val="tx1"/>
          </a:solidFill>
          <a:ln w="9525">
            <a:solidFill>
              <a:schemeClr val="bg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dirty="0">
              <a:solidFill>
                <a:srgbClr val="000000"/>
              </a:solidFill>
            </a:endParaRPr>
          </a:p>
        </p:txBody>
      </p:sp>
      <p:sp>
        <p:nvSpPr>
          <p:cNvPr id="356389" name="Rectangle 37"/>
          <p:cNvSpPr>
            <a:spLocks noChangeArrowheads="1"/>
          </p:cNvSpPr>
          <p:nvPr/>
        </p:nvSpPr>
        <p:spPr bwMode="auto">
          <a:xfrm>
            <a:off x="2752725" y="3640138"/>
            <a:ext cx="242888" cy="962025"/>
          </a:xfrm>
          <a:prstGeom prst="rect">
            <a:avLst/>
          </a:prstGeom>
          <a:solidFill>
            <a:schemeClr val="tx1"/>
          </a:solidFill>
          <a:ln w="9525">
            <a:solidFill>
              <a:schemeClr val="bg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dirty="0">
              <a:solidFill>
                <a:srgbClr val="000000"/>
              </a:solidFill>
            </a:endParaRPr>
          </a:p>
        </p:txBody>
      </p:sp>
      <p:sp>
        <p:nvSpPr>
          <p:cNvPr id="356390" name="Rectangle 38"/>
          <p:cNvSpPr>
            <a:spLocks noChangeArrowheads="1"/>
          </p:cNvSpPr>
          <p:nvPr/>
        </p:nvSpPr>
        <p:spPr bwMode="auto">
          <a:xfrm>
            <a:off x="3581400" y="3268663"/>
            <a:ext cx="242888" cy="728662"/>
          </a:xfrm>
          <a:prstGeom prst="rect">
            <a:avLst/>
          </a:prstGeom>
          <a:solidFill>
            <a:schemeClr val="tx1"/>
          </a:solidFill>
          <a:ln w="9525">
            <a:solidFill>
              <a:schemeClr val="bg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dirty="0">
              <a:solidFill>
                <a:srgbClr val="000000"/>
              </a:solidFill>
            </a:endParaRPr>
          </a:p>
        </p:txBody>
      </p:sp>
      <p:sp>
        <p:nvSpPr>
          <p:cNvPr id="356391" name="Rectangle 39"/>
          <p:cNvSpPr>
            <a:spLocks noChangeArrowheads="1"/>
          </p:cNvSpPr>
          <p:nvPr/>
        </p:nvSpPr>
        <p:spPr bwMode="auto">
          <a:xfrm>
            <a:off x="4400550" y="2516188"/>
            <a:ext cx="242888" cy="942975"/>
          </a:xfrm>
          <a:prstGeom prst="rect">
            <a:avLst/>
          </a:prstGeom>
          <a:solidFill>
            <a:schemeClr val="tx1"/>
          </a:solidFill>
          <a:ln w="9525">
            <a:solidFill>
              <a:schemeClr val="bg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dirty="0">
              <a:solidFill>
                <a:srgbClr val="000000"/>
              </a:solidFill>
            </a:endParaRPr>
          </a:p>
        </p:txBody>
      </p:sp>
      <p:sp>
        <p:nvSpPr>
          <p:cNvPr id="356392" name="Rectangle 40"/>
          <p:cNvSpPr>
            <a:spLocks noChangeArrowheads="1"/>
          </p:cNvSpPr>
          <p:nvPr/>
        </p:nvSpPr>
        <p:spPr bwMode="auto">
          <a:xfrm>
            <a:off x="5229225" y="2911475"/>
            <a:ext cx="242888" cy="223838"/>
          </a:xfrm>
          <a:prstGeom prst="rect">
            <a:avLst/>
          </a:prstGeom>
          <a:solidFill>
            <a:schemeClr val="tx1"/>
          </a:solidFill>
          <a:ln w="9525">
            <a:solidFill>
              <a:schemeClr val="bg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dirty="0">
              <a:solidFill>
                <a:srgbClr val="000000"/>
              </a:solidFill>
            </a:endParaRPr>
          </a:p>
        </p:txBody>
      </p:sp>
      <p:sp>
        <p:nvSpPr>
          <p:cNvPr id="356393" name="Rectangle 41"/>
          <p:cNvSpPr>
            <a:spLocks noChangeArrowheads="1"/>
          </p:cNvSpPr>
          <p:nvPr/>
        </p:nvSpPr>
        <p:spPr bwMode="auto">
          <a:xfrm>
            <a:off x="6043613" y="2373313"/>
            <a:ext cx="242887" cy="809625"/>
          </a:xfrm>
          <a:prstGeom prst="rect">
            <a:avLst/>
          </a:prstGeom>
          <a:solidFill>
            <a:schemeClr val="tx1"/>
          </a:solidFill>
          <a:ln w="9525">
            <a:solidFill>
              <a:schemeClr val="bg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dirty="0">
              <a:solidFill>
                <a:srgbClr val="000000"/>
              </a:solidFill>
            </a:endParaRPr>
          </a:p>
        </p:txBody>
      </p:sp>
      <p:sp>
        <p:nvSpPr>
          <p:cNvPr id="356394" name="Rectangle 42"/>
          <p:cNvSpPr>
            <a:spLocks noChangeArrowheads="1"/>
          </p:cNvSpPr>
          <p:nvPr/>
        </p:nvSpPr>
        <p:spPr bwMode="auto">
          <a:xfrm>
            <a:off x="6862763" y="2278063"/>
            <a:ext cx="242887" cy="857250"/>
          </a:xfrm>
          <a:prstGeom prst="rect">
            <a:avLst/>
          </a:prstGeom>
          <a:solidFill>
            <a:schemeClr val="tx1"/>
          </a:solidFill>
          <a:ln w="9525">
            <a:solidFill>
              <a:schemeClr val="bg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dirty="0">
              <a:solidFill>
                <a:srgbClr val="000000"/>
              </a:solidFill>
            </a:endParaRPr>
          </a:p>
        </p:txBody>
      </p:sp>
      <p:sp>
        <p:nvSpPr>
          <p:cNvPr id="356395" name="Rectangle 43"/>
          <p:cNvSpPr>
            <a:spLocks noChangeArrowheads="1"/>
          </p:cNvSpPr>
          <p:nvPr/>
        </p:nvSpPr>
        <p:spPr bwMode="auto">
          <a:xfrm>
            <a:off x="7681913" y="2954338"/>
            <a:ext cx="242887" cy="419100"/>
          </a:xfrm>
          <a:prstGeom prst="rect">
            <a:avLst/>
          </a:prstGeom>
          <a:solidFill>
            <a:schemeClr val="tx1"/>
          </a:solidFill>
          <a:ln w="9525">
            <a:solidFill>
              <a:schemeClr val="bg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dirty="0">
              <a:solidFill>
                <a:srgbClr val="000000"/>
              </a:solidFill>
            </a:endParaRPr>
          </a:p>
        </p:txBody>
      </p:sp>
      <p:sp>
        <p:nvSpPr>
          <p:cNvPr id="356396" name="Text Box 44"/>
          <p:cNvSpPr txBox="1">
            <a:spLocks noChangeArrowheads="1"/>
          </p:cNvSpPr>
          <p:nvPr/>
        </p:nvSpPr>
        <p:spPr bwMode="auto">
          <a:xfrm>
            <a:off x="2286000" y="958850"/>
            <a:ext cx="4532313" cy="336550"/>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9525">
                <a:solidFill>
                  <a:schemeClr val="bg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3200">
                <a:solidFill>
                  <a:schemeClr val="tx1"/>
                </a:solidFill>
                <a:latin typeface="Palatino Linotype" pitchFamily="18" charset="0"/>
              </a:defRPr>
            </a:lvl1pPr>
            <a:lvl2pPr marL="742950" indent="-285750" eaLnBrk="0" hangingPunct="0">
              <a:defRPr sz="3200">
                <a:solidFill>
                  <a:schemeClr val="tx1"/>
                </a:solidFill>
                <a:latin typeface="Palatino Linotype" pitchFamily="18" charset="0"/>
              </a:defRPr>
            </a:lvl2pPr>
            <a:lvl3pPr marL="1143000" indent="-228600" eaLnBrk="0" hangingPunct="0">
              <a:defRPr sz="3200">
                <a:solidFill>
                  <a:schemeClr val="tx1"/>
                </a:solidFill>
                <a:latin typeface="Palatino Linotype" pitchFamily="18" charset="0"/>
              </a:defRPr>
            </a:lvl3pPr>
            <a:lvl4pPr marL="1600200" indent="-228600" eaLnBrk="0" hangingPunct="0">
              <a:defRPr sz="3200">
                <a:solidFill>
                  <a:schemeClr val="tx1"/>
                </a:solidFill>
                <a:latin typeface="Palatino Linotype" pitchFamily="18" charset="0"/>
              </a:defRPr>
            </a:lvl4pPr>
            <a:lvl5pPr marL="2057400" indent="-228600" eaLnBrk="0" hangingPunct="0">
              <a:defRPr sz="3200">
                <a:solidFill>
                  <a:schemeClr val="tx1"/>
                </a:solidFill>
                <a:latin typeface="Palatino Linotype" pitchFamily="18" charset="0"/>
              </a:defRPr>
            </a:lvl5pPr>
            <a:lvl6pPr marL="2514600" indent="-228600" eaLnBrk="0" fontAlgn="base" hangingPunct="0">
              <a:spcBef>
                <a:spcPct val="20000"/>
              </a:spcBef>
              <a:spcAft>
                <a:spcPct val="0"/>
              </a:spcAft>
              <a:buClr>
                <a:srgbClr val="75914D"/>
              </a:buClr>
              <a:buChar char="•"/>
              <a:defRPr sz="3200">
                <a:solidFill>
                  <a:schemeClr val="tx1"/>
                </a:solidFill>
                <a:latin typeface="Palatino Linotype" pitchFamily="18" charset="0"/>
              </a:defRPr>
            </a:lvl6pPr>
            <a:lvl7pPr marL="2971800" indent="-228600" eaLnBrk="0" fontAlgn="base" hangingPunct="0">
              <a:spcBef>
                <a:spcPct val="20000"/>
              </a:spcBef>
              <a:spcAft>
                <a:spcPct val="0"/>
              </a:spcAft>
              <a:buClr>
                <a:srgbClr val="75914D"/>
              </a:buClr>
              <a:buChar char="•"/>
              <a:defRPr sz="3200">
                <a:solidFill>
                  <a:schemeClr val="tx1"/>
                </a:solidFill>
                <a:latin typeface="Palatino Linotype" pitchFamily="18" charset="0"/>
              </a:defRPr>
            </a:lvl7pPr>
            <a:lvl8pPr marL="3429000" indent="-228600" eaLnBrk="0" fontAlgn="base" hangingPunct="0">
              <a:spcBef>
                <a:spcPct val="20000"/>
              </a:spcBef>
              <a:spcAft>
                <a:spcPct val="0"/>
              </a:spcAft>
              <a:buClr>
                <a:srgbClr val="75914D"/>
              </a:buClr>
              <a:buChar char="•"/>
              <a:defRPr sz="3200">
                <a:solidFill>
                  <a:schemeClr val="tx1"/>
                </a:solidFill>
                <a:latin typeface="Palatino Linotype" pitchFamily="18" charset="0"/>
              </a:defRPr>
            </a:lvl8pPr>
            <a:lvl9pPr marL="3886200" indent="-228600" eaLnBrk="0" fontAlgn="base" hangingPunct="0">
              <a:spcBef>
                <a:spcPct val="20000"/>
              </a:spcBef>
              <a:spcAft>
                <a:spcPct val="0"/>
              </a:spcAft>
              <a:buClr>
                <a:srgbClr val="75914D"/>
              </a:buClr>
              <a:buChar char="•"/>
              <a:defRPr sz="3200">
                <a:solidFill>
                  <a:schemeClr val="tx1"/>
                </a:solidFill>
                <a:latin typeface="Palatino Linotype" pitchFamily="18" charset="0"/>
              </a:defRPr>
            </a:lvl9pPr>
          </a:lstStyle>
          <a:p>
            <a:pPr algn="ctr" eaLnBrk="1" hangingPunct="1">
              <a:spcBef>
                <a:spcPct val="50000"/>
              </a:spcBef>
              <a:buClrTx/>
              <a:buFontTx/>
              <a:buNone/>
            </a:pPr>
            <a:r>
              <a:rPr lang="en-US" sz="1600" b="1" dirty="0">
                <a:solidFill>
                  <a:srgbClr val="000000"/>
                </a:solidFill>
                <a:latin typeface="Arial" pitchFamily="34" charset="0"/>
              </a:rPr>
              <a:t>Interquartile Ranges Shown (25% - 75%)</a:t>
            </a:r>
          </a:p>
        </p:txBody>
      </p:sp>
    </p:spTree>
    <p:extLst>
      <p:ext uri="{BB962C8B-B14F-4D97-AF65-F5344CB8AC3E}">
        <p14:creationId xmlns="" xmlns:p14="http://schemas.microsoft.com/office/powerpoint/2010/main" val="2538211996"/>
      </p:ext>
    </p:extLst>
  </p:cSld>
  <p:clrMapOvr>
    <a:masterClrMapping/>
  </p:clrMapOvr>
  <p:transition spd="med">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accent1">
                <a:lumMod val="75000"/>
              </a:schemeClr>
            </a:solidFill>
          </a:ln>
        </p:spPr>
        <p:txBody>
          <a:bodyPr rtlCol="0">
            <a:normAutofit/>
          </a:bodyPr>
          <a:lstStyle/>
          <a:p>
            <a:pPr eaLnBrk="1" fontAlgn="auto" hangingPunct="1">
              <a:spcAft>
                <a:spcPts val="0"/>
              </a:spcAft>
              <a:defRPr/>
            </a:pPr>
            <a:r>
              <a:rPr lang="en-US" dirty="0" smtClean="0">
                <a:solidFill>
                  <a:schemeClr val="accent1">
                    <a:lumMod val="75000"/>
                  </a:schemeClr>
                </a:solidFill>
              </a:rPr>
              <a:t>Reading Shift</a:t>
            </a:r>
            <a:endParaRPr lang="en-US" dirty="0">
              <a:solidFill>
                <a:schemeClr val="accent1">
                  <a:lumMod val="75000"/>
                </a:schemeClr>
              </a:solidFill>
            </a:endParaRPr>
          </a:p>
        </p:txBody>
      </p:sp>
      <p:graphicFrame>
        <p:nvGraphicFramePr>
          <p:cNvPr id="4" name="Table 3"/>
          <p:cNvGraphicFramePr>
            <a:graphicFrameLocks noGrp="1"/>
          </p:cNvGraphicFramePr>
          <p:nvPr/>
        </p:nvGraphicFramePr>
        <p:xfrm>
          <a:off x="1524000" y="2030413"/>
          <a:ext cx="6096000" cy="3505200"/>
        </p:xfrm>
        <a:graphic>
          <a:graphicData uri="http://schemas.openxmlformats.org/drawingml/2006/table">
            <a:tbl>
              <a:tblPr/>
              <a:tblGrid>
                <a:gridCol w="2062328"/>
                <a:gridCol w="2016836"/>
                <a:gridCol w="2016836"/>
              </a:tblGrid>
              <a:tr h="1395104">
                <a:tc>
                  <a:txBody>
                    <a:bodyPr/>
                    <a:lstStyle/>
                    <a:p>
                      <a:pPr marL="0" marR="0" algn="ctr">
                        <a:lnSpc>
                          <a:spcPct val="115000"/>
                        </a:lnSpc>
                        <a:spcBef>
                          <a:spcPts val="0"/>
                        </a:spcBef>
                        <a:spcAft>
                          <a:spcPts val="0"/>
                        </a:spcAft>
                      </a:pPr>
                      <a:r>
                        <a:rPr lang="en-US" sz="2000" dirty="0">
                          <a:solidFill>
                            <a:srgbClr val="376092"/>
                          </a:solidFill>
                          <a:latin typeface="Calibri"/>
                          <a:ea typeface="Calibri"/>
                          <a:cs typeface="Times New Roman"/>
                        </a:rPr>
                        <a:t>Text Complexity Grade</a:t>
                      </a:r>
                      <a:endParaRPr lang="en-US" sz="1100" dirty="0">
                        <a:solidFill>
                          <a:srgbClr val="376092"/>
                        </a:solidFill>
                        <a:latin typeface="Calibri"/>
                        <a:ea typeface="Calibri"/>
                        <a:cs typeface="Times New Roman"/>
                      </a:endParaRPr>
                    </a:p>
                    <a:p>
                      <a:pPr marL="0" marR="0" algn="ctr">
                        <a:lnSpc>
                          <a:spcPct val="115000"/>
                        </a:lnSpc>
                        <a:spcBef>
                          <a:spcPts val="0"/>
                        </a:spcBef>
                        <a:spcAft>
                          <a:spcPts val="0"/>
                        </a:spcAft>
                      </a:pPr>
                      <a:r>
                        <a:rPr lang="en-US" sz="2000" dirty="0">
                          <a:solidFill>
                            <a:srgbClr val="376092"/>
                          </a:solidFill>
                          <a:latin typeface="Calibri"/>
                          <a:ea typeface="Calibri"/>
                          <a:cs typeface="Times New Roman"/>
                        </a:rPr>
                        <a:t>Bands in the Standards</a:t>
                      </a:r>
                      <a:endParaRPr lang="en-US" sz="1100" dirty="0">
                        <a:solidFill>
                          <a:srgbClr val="376092"/>
                        </a:solidFill>
                        <a:latin typeface="Calibri"/>
                        <a:ea typeface="Calibri"/>
                        <a:cs typeface="Times New Roman"/>
                      </a:endParaRPr>
                    </a:p>
                  </a:txBody>
                  <a:tcPr marL="68239" marR="682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lnSpc>
                          <a:spcPct val="115000"/>
                        </a:lnSpc>
                        <a:spcBef>
                          <a:spcPts val="0"/>
                        </a:spcBef>
                        <a:spcAft>
                          <a:spcPts val="0"/>
                        </a:spcAft>
                      </a:pPr>
                      <a:r>
                        <a:rPr lang="en-US" sz="2000" dirty="0">
                          <a:solidFill>
                            <a:srgbClr val="376092"/>
                          </a:solidFill>
                          <a:latin typeface="Calibri"/>
                          <a:ea typeface="Calibri"/>
                          <a:cs typeface="Times New Roman"/>
                        </a:rPr>
                        <a:t>Old Lexile Ranges</a:t>
                      </a:r>
                      <a:endParaRPr lang="en-US" sz="1100" dirty="0">
                        <a:solidFill>
                          <a:srgbClr val="376092"/>
                        </a:solidFill>
                        <a:latin typeface="Calibri"/>
                        <a:ea typeface="Calibri"/>
                        <a:cs typeface="Times New Roman"/>
                      </a:endParaRPr>
                    </a:p>
                  </a:txBody>
                  <a:tcPr marL="68239" marR="682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lnSpc>
                          <a:spcPct val="115000"/>
                        </a:lnSpc>
                        <a:spcBef>
                          <a:spcPts val="0"/>
                        </a:spcBef>
                        <a:spcAft>
                          <a:spcPts val="0"/>
                        </a:spcAft>
                      </a:pPr>
                      <a:r>
                        <a:rPr lang="en-US" sz="2000" dirty="0">
                          <a:solidFill>
                            <a:srgbClr val="376092"/>
                          </a:solidFill>
                          <a:latin typeface="Calibri"/>
                          <a:ea typeface="Calibri"/>
                          <a:cs typeface="Times New Roman"/>
                        </a:rPr>
                        <a:t>Lexile Ranges Aligned</a:t>
                      </a:r>
                      <a:endParaRPr lang="en-US" sz="1100" dirty="0">
                        <a:solidFill>
                          <a:srgbClr val="376092"/>
                        </a:solidFill>
                        <a:latin typeface="Calibri"/>
                        <a:ea typeface="Calibri"/>
                        <a:cs typeface="Times New Roman"/>
                      </a:endParaRPr>
                    </a:p>
                    <a:p>
                      <a:pPr marL="0" marR="0" algn="ctr">
                        <a:lnSpc>
                          <a:spcPct val="115000"/>
                        </a:lnSpc>
                        <a:spcBef>
                          <a:spcPts val="0"/>
                        </a:spcBef>
                        <a:spcAft>
                          <a:spcPts val="0"/>
                        </a:spcAft>
                      </a:pPr>
                      <a:r>
                        <a:rPr lang="en-US" sz="2000" dirty="0">
                          <a:solidFill>
                            <a:srgbClr val="376092"/>
                          </a:solidFill>
                          <a:latin typeface="Calibri"/>
                          <a:ea typeface="Calibri"/>
                          <a:cs typeface="Times New Roman"/>
                        </a:rPr>
                        <a:t>To CCR Expectations</a:t>
                      </a:r>
                      <a:endParaRPr lang="en-US" sz="1100" dirty="0">
                        <a:solidFill>
                          <a:srgbClr val="376092"/>
                        </a:solidFill>
                        <a:latin typeface="Calibri"/>
                        <a:ea typeface="Calibri"/>
                        <a:cs typeface="Times New Roman"/>
                      </a:endParaRPr>
                    </a:p>
                  </a:txBody>
                  <a:tcPr marL="68239" marR="682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r>
              <a:tr h="348776">
                <a:tc>
                  <a:txBody>
                    <a:bodyPr/>
                    <a:lstStyle/>
                    <a:p>
                      <a:pPr marL="0" marR="0" algn="ctr">
                        <a:lnSpc>
                          <a:spcPct val="115000"/>
                        </a:lnSpc>
                        <a:spcBef>
                          <a:spcPts val="0"/>
                        </a:spcBef>
                        <a:spcAft>
                          <a:spcPts val="0"/>
                        </a:spcAft>
                      </a:pPr>
                      <a:r>
                        <a:rPr lang="en-US" sz="2000" dirty="0">
                          <a:solidFill>
                            <a:srgbClr val="376092"/>
                          </a:solidFill>
                          <a:latin typeface="Calibri"/>
                          <a:ea typeface="Calibri"/>
                          <a:cs typeface="Times New Roman"/>
                        </a:rPr>
                        <a:t>K-1</a:t>
                      </a:r>
                      <a:endParaRPr lang="en-US" sz="1100" dirty="0">
                        <a:solidFill>
                          <a:srgbClr val="376092"/>
                        </a:solidFill>
                        <a:latin typeface="Calibri"/>
                        <a:ea typeface="Calibri"/>
                        <a:cs typeface="Times New Roman"/>
                      </a:endParaRPr>
                    </a:p>
                  </a:txBody>
                  <a:tcPr marL="68239" marR="682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lnSpc>
                          <a:spcPct val="115000"/>
                        </a:lnSpc>
                        <a:spcBef>
                          <a:spcPts val="0"/>
                        </a:spcBef>
                        <a:spcAft>
                          <a:spcPts val="0"/>
                        </a:spcAft>
                      </a:pPr>
                      <a:r>
                        <a:rPr lang="en-US" sz="2000" dirty="0">
                          <a:solidFill>
                            <a:srgbClr val="376092"/>
                          </a:solidFill>
                          <a:latin typeface="Calibri"/>
                          <a:ea typeface="Calibri"/>
                          <a:cs typeface="Times New Roman"/>
                        </a:rPr>
                        <a:t>N/A</a:t>
                      </a:r>
                      <a:endParaRPr lang="en-US" sz="1100" dirty="0">
                        <a:solidFill>
                          <a:srgbClr val="376092"/>
                        </a:solidFill>
                        <a:latin typeface="Calibri"/>
                        <a:ea typeface="Calibri"/>
                        <a:cs typeface="Times New Roman"/>
                      </a:endParaRPr>
                    </a:p>
                  </a:txBody>
                  <a:tcPr marL="68239" marR="682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lnSpc>
                          <a:spcPct val="115000"/>
                        </a:lnSpc>
                        <a:spcBef>
                          <a:spcPts val="0"/>
                        </a:spcBef>
                        <a:spcAft>
                          <a:spcPts val="0"/>
                        </a:spcAft>
                      </a:pPr>
                      <a:r>
                        <a:rPr lang="en-US" sz="2000" dirty="0">
                          <a:solidFill>
                            <a:srgbClr val="376092"/>
                          </a:solidFill>
                          <a:latin typeface="Calibri"/>
                          <a:ea typeface="Calibri"/>
                          <a:cs typeface="Times New Roman"/>
                        </a:rPr>
                        <a:t>N/A</a:t>
                      </a:r>
                      <a:endParaRPr lang="en-US" sz="1100" dirty="0">
                        <a:solidFill>
                          <a:srgbClr val="376092"/>
                        </a:solidFill>
                        <a:latin typeface="Calibri"/>
                        <a:ea typeface="Calibri"/>
                        <a:cs typeface="Times New Roman"/>
                      </a:endParaRPr>
                    </a:p>
                  </a:txBody>
                  <a:tcPr marL="68239" marR="682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r>
              <a:tr h="348776">
                <a:tc>
                  <a:txBody>
                    <a:bodyPr/>
                    <a:lstStyle/>
                    <a:p>
                      <a:pPr marL="0" marR="0" algn="ctr">
                        <a:lnSpc>
                          <a:spcPct val="115000"/>
                        </a:lnSpc>
                        <a:spcBef>
                          <a:spcPts val="0"/>
                        </a:spcBef>
                        <a:spcAft>
                          <a:spcPts val="0"/>
                        </a:spcAft>
                      </a:pPr>
                      <a:r>
                        <a:rPr lang="en-US" sz="2000" dirty="0">
                          <a:solidFill>
                            <a:srgbClr val="376092"/>
                          </a:solidFill>
                          <a:latin typeface="Calibri"/>
                          <a:ea typeface="Calibri"/>
                          <a:cs typeface="Times New Roman"/>
                        </a:rPr>
                        <a:t>2-3</a:t>
                      </a:r>
                      <a:endParaRPr lang="en-US" sz="1100" dirty="0">
                        <a:solidFill>
                          <a:srgbClr val="376092"/>
                        </a:solidFill>
                        <a:latin typeface="Calibri"/>
                        <a:ea typeface="Calibri"/>
                        <a:cs typeface="Times New Roman"/>
                      </a:endParaRPr>
                    </a:p>
                  </a:txBody>
                  <a:tcPr marL="68239" marR="682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lnSpc>
                          <a:spcPct val="115000"/>
                        </a:lnSpc>
                        <a:spcBef>
                          <a:spcPts val="0"/>
                        </a:spcBef>
                        <a:spcAft>
                          <a:spcPts val="0"/>
                        </a:spcAft>
                      </a:pPr>
                      <a:r>
                        <a:rPr lang="en-US" sz="2000" dirty="0" smtClean="0">
                          <a:solidFill>
                            <a:srgbClr val="376092"/>
                          </a:solidFill>
                          <a:latin typeface="Calibri"/>
                          <a:ea typeface="Calibri"/>
                          <a:cs typeface="Times New Roman"/>
                        </a:rPr>
                        <a:t>450-725</a:t>
                      </a:r>
                      <a:endParaRPr lang="en-US" sz="1100" dirty="0">
                        <a:solidFill>
                          <a:srgbClr val="376092"/>
                        </a:solidFill>
                        <a:latin typeface="Calibri"/>
                        <a:ea typeface="Calibri"/>
                        <a:cs typeface="Times New Roman"/>
                      </a:endParaRPr>
                    </a:p>
                  </a:txBody>
                  <a:tcPr marL="68239" marR="682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lnSpc>
                          <a:spcPct val="115000"/>
                        </a:lnSpc>
                        <a:spcBef>
                          <a:spcPts val="0"/>
                        </a:spcBef>
                        <a:spcAft>
                          <a:spcPts val="0"/>
                        </a:spcAft>
                      </a:pPr>
                      <a:r>
                        <a:rPr lang="en-US" sz="2000" dirty="0" smtClean="0">
                          <a:solidFill>
                            <a:srgbClr val="376092"/>
                          </a:solidFill>
                          <a:latin typeface="Calibri"/>
                          <a:ea typeface="Calibri"/>
                          <a:cs typeface="Times New Roman"/>
                        </a:rPr>
                        <a:t>420-820</a:t>
                      </a:r>
                      <a:endParaRPr lang="en-US" sz="1100" dirty="0">
                        <a:solidFill>
                          <a:srgbClr val="376092"/>
                        </a:solidFill>
                        <a:latin typeface="Calibri"/>
                        <a:ea typeface="Calibri"/>
                        <a:cs typeface="Times New Roman"/>
                      </a:endParaRPr>
                    </a:p>
                  </a:txBody>
                  <a:tcPr marL="68239" marR="682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r>
              <a:tr h="348776">
                <a:tc>
                  <a:txBody>
                    <a:bodyPr/>
                    <a:lstStyle/>
                    <a:p>
                      <a:pPr marL="0" marR="0" algn="ctr">
                        <a:lnSpc>
                          <a:spcPct val="115000"/>
                        </a:lnSpc>
                        <a:spcBef>
                          <a:spcPts val="0"/>
                        </a:spcBef>
                        <a:spcAft>
                          <a:spcPts val="0"/>
                        </a:spcAft>
                      </a:pPr>
                      <a:r>
                        <a:rPr lang="en-US" sz="2000" dirty="0">
                          <a:solidFill>
                            <a:srgbClr val="376092"/>
                          </a:solidFill>
                          <a:latin typeface="Calibri"/>
                          <a:ea typeface="Calibri"/>
                          <a:cs typeface="Times New Roman"/>
                        </a:rPr>
                        <a:t>4-5</a:t>
                      </a:r>
                      <a:endParaRPr lang="en-US" sz="1100" dirty="0">
                        <a:solidFill>
                          <a:srgbClr val="376092"/>
                        </a:solidFill>
                        <a:latin typeface="Calibri"/>
                        <a:ea typeface="Calibri"/>
                        <a:cs typeface="Times New Roman"/>
                      </a:endParaRPr>
                    </a:p>
                  </a:txBody>
                  <a:tcPr marL="68239" marR="682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lnSpc>
                          <a:spcPct val="115000"/>
                        </a:lnSpc>
                        <a:spcBef>
                          <a:spcPts val="0"/>
                        </a:spcBef>
                        <a:spcAft>
                          <a:spcPts val="0"/>
                        </a:spcAft>
                      </a:pPr>
                      <a:r>
                        <a:rPr lang="en-US" sz="2000" dirty="0" smtClean="0">
                          <a:solidFill>
                            <a:srgbClr val="376092"/>
                          </a:solidFill>
                          <a:latin typeface="Calibri"/>
                          <a:ea typeface="Calibri"/>
                          <a:cs typeface="Times New Roman"/>
                        </a:rPr>
                        <a:t>645-845</a:t>
                      </a:r>
                      <a:endParaRPr lang="en-US" sz="1100" dirty="0">
                        <a:solidFill>
                          <a:srgbClr val="376092"/>
                        </a:solidFill>
                        <a:latin typeface="Calibri"/>
                        <a:ea typeface="Calibri"/>
                        <a:cs typeface="Times New Roman"/>
                      </a:endParaRPr>
                    </a:p>
                  </a:txBody>
                  <a:tcPr marL="68239" marR="682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lnSpc>
                          <a:spcPct val="115000"/>
                        </a:lnSpc>
                        <a:spcBef>
                          <a:spcPts val="0"/>
                        </a:spcBef>
                        <a:spcAft>
                          <a:spcPts val="0"/>
                        </a:spcAft>
                      </a:pPr>
                      <a:r>
                        <a:rPr lang="en-US" sz="2000" dirty="0" smtClean="0">
                          <a:solidFill>
                            <a:srgbClr val="376092"/>
                          </a:solidFill>
                          <a:latin typeface="Calibri"/>
                          <a:ea typeface="Calibri"/>
                          <a:cs typeface="Times New Roman"/>
                        </a:rPr>
                        <a:t>740-1010</a:t>
                      </a:r>
                      <a:endParaRPr lang="en-US" sz="1100" dirty="0">
                        <a:solidFill>
                          <a:srgbClr val="376092"/>
                        </a:solidFill>
                        <a:latin typeface="Calibri"/>
                        <a:ea typeface="Calibri"/>
                        <a:cs typeface="Times New Roman"/>
                      </a:endParaRPr>
                    </a:p>
                  </a:txBody>
                  <a:tcPr marL="68239" marR="682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r>
              <a:tr h="348776">
                <a:tc>
                  <a:txBody>
                    <a:bodyPr/>
                    <a:lstStyle/>
                    <a:p>
                      <a:pPr marL="0" marR="0" algn="ctr">
                        <a:lnSpc>
                          <a:spcPct val="115000"/>
                        </a:lnSpc>
                        <a:spcBef>
                          <a:spcPts val="0"/>
                        </a:spcBef>
                        <a:spcAft>
                          <a:spcPts val="0"/>
                        </a:spcAft>
                      </a:pPr>
                      <a:r>
                        <a:rPr lang="en-US" sz="2000" dirty="0">
                          <a:solidFill>
                            <a:srgbClr val="376092"/>
                          </a:solidFill>
                          <a:latin typeface="Calibri"/>
                          <a:ea typeface="Calibri"/>
                          <a:cs typeface="Times New Roman"/>
                        </a:rPr>
                        <a:t>6-8</a:t>
                      </a:r>
                      <a:endParaRPr lang="en-US" sz="1100" dirty="0">
                        <a:solidFill>
                          <a:srgbClr val="376092"/>
                        </a:solidFill>
                        <a:latin typeface="Calibri"/>
                        <a:ea typeface="Calibri"/>
                        <a:cs typeface="Times New Roman"/>
                      </a:endParaRPr>
                    </a:p>
                  </a:txBody>
                  <a:tcPr marL="68239" marR="682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lnSpc>
                          <a:spcPct val="115000"/>
                        </a:lnSpc>
                        <a:spcBef>
                          <a:spcPts val="0"/>
                        </a:spcBef>
                        <a:spcAft>
                          <a:spcPts val="0"/>
                        </a:spcAft>
                      </a:pPr>
                      <a:r>
                        <a:rPr lang="en-US" sz="2000" dirty="0">
                          <a:solidFill>
                            <a:srgbClr val="376092"/>
                          </a:solidFill>
                          <a:latin typeface="Calibri"/>
                          <a:ea typeface="Calibri"/>
                          <a:cs typeface="Times New Roman"/>
                        </a:rPr>
                        <a:t>860-1010</a:t>
                      </a:r>
                      <a:endParaRPr lang="en-US" sz="1100" dirty="0">
                        <a:solidFill>
                          <a:srgbClr val="376092"/>
                        </a:solidFill>
                        <a:latin typeface="Calibri"/>
                        <a:ea typeface="Calibri"/>
                        <a:cs typeface="Times New Roman"/>
                      </a:endParaRPr>
                    </a:p>
                  </a:txBody>
                  <a:tcPr marL="68239" marR="682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lnSpc>
                          <a:spcPct val="115000"/>
                        </a:lnSpc>
                        <a:spcBef>
                          <a:spcPts val="0"/>
                        </a:spcBef>
                        <a:spcAft>
                          <a:spcPts val="0"/>
                        </a:spcAft>
                      </a:pPr>
                      <a:r>
                        <a:rPr lang="en-US" sz="2000" dirty="0" smtClean="0">
                          <a:solidFill>
                            <a:srgbClr val="376092"/>
                          </a:solidFill>
                          <a:latin typeface="Calibri"/>
                          <a:ea typeface="Calibri"/>
                          <a:cs typeface="Times New Roman"/>
                        </a:rPr>
                        <a:t>925-1185</a:t>
                      </a:r>
                      <a:endParaRPr lang="en-US" sz="1100" dirty="0">
                        <a:solidFill>
                          <a:srgbClr val="376092"/>
                        </a:solidFill>
                        <a:latin typeface="Calibri"/>
                        <a:ea typeface="Calibri"/>
                        <a:cs typeface="Times New Roman"/>
                      </a:endParaRPr>
                    </a:p>
                  </a:txBody>
                  <a:tcPr marL="68239" marR="682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r>
              <a:tr h="348776">
                <a:tc>
                  <a:txBody>
                    <a:bodyPr/>
                    <a:lstStyle/>
                    <a:p>
                      <a:pPr marL="0" marR="0" algn="ctr">
                        <a:lnSpc>
                          <a:spcPct val="115000"/>
                        </a:lnSpc>
                        <a:spcBef>
                          <a:spcPts val="0"/>
                        </a:spcBef>
                        <a:spcAft>
                          <a:spcPts val="0"/>
                        </a:spcAft>
                      </a:pPr>
                      <a:r>
                        <a:rPr lang="en-US" sz="2000" dirty="0">
                          <a:solidFill>
                            <a:srgbClr val="376092"/>
                          </a:solidFill>
                          <a:latin typeface="Calibri"/>
                          <a:ea typeface="Calibri"/>
                          <a:cs typeface="Times New Roman"/>
                        </a:rPr>
                        <a:t>9-10</a:t>
                      </a:r>
                      <a:endParaRPr lang="en-US" sz="1100" dirty="0">
                        <a:solidFill>
                          <a:srgbClr val="376092"/>
                        </a:solidFill>
                        <a:latin typeface="Calibri"/>
                        <a:ea typeface="Calibri"/>
                        <a:cs typeface="Times New Roman"/>
                      </a:endParaRPr>
                    </a:p>
                  </a:txBody>
                  <a:tcPr marL="68239" marR="682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lnSpc>
                          <a:spcPct val="115000"/>
                        </a:lnSpc>
                        <a:spcBef>
                          <a:spcPts val="0"/>
                        </a:spcBef>
                        <a:spcAft>
                          <a:spcPts val="0"/>
                        </a:spcAft>
                      </a:pPr>
                      <a:r>
                        <a:rPr lang="en-US" sz="2000" dirty="0">
                          <a:solidFill>
                            <a:srgbClr val="376092"/>
                          </a:solidFill>
                          <a:latin typeface="Calibri"/>
                          <a:ea typeface="Calibri"/>
                          <a:cs typeface="Times New Roman"/>
                        </a:rPr>
                        <a:t>960-1115</a:t>
                      </a:r>
                      <a:endParaRPr lang="en-US" sz="1100" dirty="0">
                        <a:solidFill>
                          <a:srgbClr val="376092"/>
                        </a:solidFill>
                        <a:latin typeface="Calibri"/>
                        <a:ea typeface="Calibri"/>
                        <a:cs typeface="Times New Roman"/>
                      </a:endParaRPr>
                    </a:p>
                  </a:txBody>
                  <a:tcPr marL="68239" marR="682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lnSpc>
                          <a:spcPct val="115000"/>
                        </a:lnSpc>
                        <a:spcBef>
                          <a:spcPts val="0"/>
                        </a:spcBef>
                        <a:spcAft>
                          <a:spcPts val="0"/>
                        </a:spcAft>
                      </a:pPr>
                      <a:r>
                        <a:rPr lang="en-US" sz="2000" dirty="0" smtClean="0">
                          <a:solidFill>
                            <a:srgbClr val="376092"/>
                          </a:solidFill>
                          <a:latin typeface="Calibri"/>
                          <a:ea typeface="Calibri"/>
                          <a:cs typeface="Times New Roman"/>
                        </a:rPr>
                        <a:t>1050-1335</a:t>
                      </a:r>
                      <a:endParaRPr lang="en-US" sz="1100" dirty="0">
                        <a:solidFill>
                          <a:srgbClr val="376092"/>
                        </a:solidFill>
                        <a:latin typeface="Calibri"/>
                        <a:ea typeface="Calibri"/>
                        <a:cs typeface="Times New Roman"/>
                      </a:endParaRPr>
                    </a:p>
                  </a:txBody>
                  <a:tcPr marL="68239" marR="682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r>
              <a:tr h="348776">
                <a:tc>
                  <a:txBody>
                    <a:bodyPr/>
                    <a:lstStyle/>
                    <a:p>
                      <a:pPr marL="0" marR="0" algn="ctr">
                        <a:lnSpc>
                          <a:spcPct val="115000"/>
                        </a:lnSpc>
                        <a:spcBef>
                          <a:spcPts val="0"/>
                        </a:spcBef>
                        <a:spcAft>
                          <a:spcPts val="0"/>
                        </a:spcAft>
                      </a:pPr>
                      <a:r>
                        <a:rPr lang="en-US" sz="2000" dirty="0">
                          <a:solidFill>
                            <a:srgbClr val="376092"/>
                          </a:solidFill>
                          <a:latin typeface="Calibri"/>
                          <a:ea typeface="Calibri"/>
                          <a:cs typeface="Times New Roman"/>
                        </a:rPr>
                        <a:t>11-12</a:t>
                      </a:r>
                      <a:endParaRPr lang="en-US" sz="1100" dirty="0">
                        <a:solidFill>
                          <a:srgbClr val="376092"/>
                        </a:solidFill>
                        <a:latin typeface="Calibri"/>
                        <a:ea typeface="Calibri"/>
                        <a:cs typeface="Times New Roman"/>
                      </a:endParaRPr>
                    </a:p>
                  </a:txBody>
                  <a:tcPr marL="68239" marR="682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lnSpc>
                          <a:spcPct val="115000"/>
                        </a:lnSpc>
                        <a:spcBef>
                          <a:spcPts val="0"/>
                        </a:spcBef>
                        <a:spcAft>
                          <a:spcPts val="0"/>
                        </a:spcAft>
                      </a:pPr>
                      <a:r>
                        <a:rPr lang="en-US" sz="2000" dirty="0">
                          <a:solidFill>
                            <a:srgbClr val="376092"/>
                          </a:solidFill>
                          <a:latin typeface="Calibri"/>
                          <a:ea typeface="Calibri"/>
                          <a:cs typeface="Times New Roman"/>
                        </a:rPr>
                        <a:t>1070-1220</a:t>
                      </a:r>
                      <a:endParaRPr lang="en-US" sz="1100" dirty="0">
                        <a:solidFill>
                          <a:srgbClr val="376092"/>
                        </a:solidFill>
                        <a:latin typeface="Calibri"/>
                        <a:ea typeface="Calibri"/>
                        <a:cs typeface="Times New Roman"/>
                      </a:endParaRPr>
                    </a:p>
                  </a:txBody>
                  <a:tcPr marL="68239" marR="682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lnSpc>
                          <a:spcPct val="115000"/>
                        </a:lnSpc>
                        <a:spcBef>
                          <a:spcPts val="0"/>
                        </a:spcBef>
                        <a:spcAft>
                          <a:spcPts val="0"/>
                        </a:spcAft>
                      </a:pPr>
                      <a:r>
                        <a:rPr lang="en-US" sz="2000" dirty="0" smtClean="0">
                          <a:solidFill>
                            <a:srgbClr val="376092"/>
                          </a:solidFill>
                          <a:latin typeface="Calibri"/>
                          <a:ea typeface="Calibri"/>
                          <a:cs typeface="Times New Roman"/>
                        </a:rPr>
                        <a:t>1185-1385</a:t>
                      </a:r>
                      <a:endParaRPr lang="en-US" sz="1100" dirty="0">
                        <a:solidFill>
                          <a:srgbClr val="376092"/>
                        </a:solidFill>
                        <a:latin typeface="Calibri"/>
                        <a:ea typeface="Calibri"/>
                        <a:cs typeface="Times New Roman"/>
                      </a:endParaRPr>
                    </a:p>
                  </a:txBody>
                  <a:tcPr marL="68239" marR="682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Reading Shift: Increased Reading of Informational Text</a:t>
            </a:r>
            <a:endParaRPr lang="en-US" dirty="0"/>
          </a:p>
        </p:txBody>
      </p:sp>
      <p:sp>
        <p:nvSpPr>
          <p:cNvPr id="3" name="Content Placeholder 2"/>
          <p:cNvSpPr>
            <a:spLocks noGrp="1"/>
          </p:cNvSpPr>
          <p:nvPr>
            <p:ph sz="quarter" idx="1"/>
          </p:nvPr>
        </p:nvSpPr>
        <p:spPr/>
        <p:txBody>
          <a:bodyPr/>
          <a:lstStyle/>
          <a:p>
            <a:r>
              <a:rPr lang="en-US" dirty="0" smtClean="0"/>
              <a:t>Students read a balance of informational and literary texts.  In elementary, at least 50% of what students read is informational; in middle school, it is 55%; by the end of high school, 70% (CCSS Introduction, p 5). </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1371600" y="5141913"/>
            <a:ext cx="7772400" cy="1362075"/>
          </a:xfrm>
        </p:spPr>
        <p:txBody>
          <a:bodyPr rtlCol="0">
            <a:normAutofit/>
          </a:bodyPr>
          <a:lstStyle/>
          <a:p>
            <a:pPr eaLnBrk="1" fontAlgn="auto" hangingPunct="1">
              <a:spcAft>
                <a:spcPts val="0"/>
              </a:spcAft>
              <a:defRPr/>
            </a:pPr>
            <a:r>
              <a:rPr lang="en-US" dirty="0" smtClean="0"/>
              <a:t>Nonfiction</a:t>
            </a:r>
            <a:endParaRPr lang="en-US" dirty="0"/>
          </a:p>
        </p:txBody>
      </p:sp>
      <p:sp>
        <p:nvSpPr>
          <p:cNvPr id="5" name="Text Placeholder 4"/>
          <p:cNvSpPr>
            <a:spLocks noGrp="1"/>
          </p:cNvSpPr>
          <p:nvPr>
            <p:ph type="body" idx="4294967295"/>
          </p:nvPr>
        </p:nvSpPr>
        <p:spPr>
          <a:xfrm>
            <a:off x="1371600" y="3641725"/>
            <a:ext cx="7772400" cy="1500188"/>
          </a:xfrm>
        </p:spPr>
        <p:txBody>
          <a:bodyPr rtlCol="0">
            <a:normAutofit/>
          </a:bodyPr>
          <a:lstStyle/>
          <a:p>
            <a:pPr eaLnBrk="1" fontAlgn="auto" hangingPunct="1">
              <a:spcAft>
                <a:spcPts val="0"/>
              </a:spcAft>
              <a:buNone/>
              <a:defRPr/>
            </a:pPr>
            <a:endParaRPr lang="en-US" dirty="0"/>
          </a:p>
        </p:txBody>
      </p:sp>
      <p:pic>
        <p:nvPicPr>
          <p:cNvPr id="25604" name="Picture 5" descr="Screen shot 2011-05-18 at 2.57.20 AM.png"/>
          <p:cNvPicPr>
            <a:picLocks noChangeAspect="1"/>
          </p:cNvPicPr>
          <p:nvPr/>
        </p:nvPicPr>
        <p:blipFill>
          <a:blip r:embed="rId3" cstate="print"/>
          <a:srcRect/>
          <a:stretch>
            <a:fillRect/>
          </a:stretch>
        </p:blipFill>
        <p:spPr bwMode="auto">
          <a:xfrm>
            <a:off x="838200" y="381001"/>
            <a:ext cx="7404100" cy="3962400"/>
          </a:xfrm>
          <a:prstGeom prst="rect">
            <a:avLst/>
          </a:prstGeom>
          <a:noFill/>
          <a:ln w="9525">
            <a:noFill/>
            <a:miter lim="800000"/>
            <a:headEnd/>
            <a:tailEnd/>
          </a:ln>
        </p:spPr>
      </p:pic>
      <p:sp>
        <p:nvSpPr>
          <p:cNvPr id="22" name="Curved Right Arrow 21"/>
          <p:cNvSpPr/>
          <p:nvPr/>
        </p:nvSpPr>
        <p:spPr>
          <a:xfrm>
            <a:off x="449263" y="958850"/>
            <a:ext cx="542925" cy="2039938"/>
          </a:xfrm>
          <a:prstGeom prst="curvedRightArrow">
            <a:avLst/>
          </a:prstGeom>
          <a:solidFill>
            <a:schemeClr val="accent2">
              <a:lumMod val="50000"/>
            </a:schemeClr>
          </a:solidFill>
          <a:ln>
            <a:solidFill>
              <a:srgbClr val="632523"/>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22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DESE PPT template_111010">
  <a:themeElements>
    <a:clrScheme name="DESE">
      <a:dk1>
        <a:sysClr val="windowText" lastClr="000000"/>
      </a:dk1>
      <a:lt1>
        <a:sysClr val="window" lastClr="FFFFFF"/>
      </a:lt1>
      <a:dk2>
        <a:srgbClr val="00829B"/>
      </a:dk2>
      <a:lt2>
        <a:srgbClr val="EEECE1"/>
      </a:lt2>
      <a:accent1>
        <a:srgbClr val="3D9833"/>
      </a:accent1>
      <a:accent2>
        <a:srgbClr val="843F0F"/>
      </a:accent2>
      <a:accent3>
        <a:srgbClr val="00337F"/>
      </a:accent3>
      <a:accent4>
        <a:srgbClr val="B59B0C"/>
      </a:accent4>
      <a:accent5>
        <a:srgbClr val="C13828"/>
      </a:accent5>
      <a:accent6>
        <a:srgbClr val="939905"/>
      </a:accent6>
      <a:hlink>
        <a:srgbClr val="4C280F"/>
      </a:hlink>
      <a:folHlink>
        <a:srgbClr val="BF7F3F"/>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DESE">
      <a:dk1>
        <a:sysClr val="windowText" lastClr="000000"/>
      </a:dk1>
      <a:lt1>
        <a:sysClr val="window" lastClr="FFFFFF"/>
      </a:lt1>
      <a:dk2>
        <a:srgbClr val="00829B"/>
      </a:dk2>
      <a:lt2>
        <a:srgbClr val="EEECE1"/>
      </a:lt2>
      <a:accent1>
        <a:srgbClr val="3D9833"/>
      </a:accent1>
      <a:accent2>
        <a:srgbClr val="843F0F"/>
      </a:accent2>
      <a:accent3>
        <a:srgbClr val="00337F"/>
      </a:accent3>
      <a:accent4>
        <a:srgbClr val="B59B0C"/>
      </a:accent4>
      <a:accent5>
        <a:srgbClr val="C13828"/>
      </a:accent5>
      <a:accent6>
        <a:srgbClr val="939905"/>
      </a:accent6>
      <a:hlink>
        <a:srgbClr val="4C280F"/>
      </a:hlink>
      <a:folHlink>
        <a:srgbClr val="BF7F3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DESE PPT template_111010</Template>
  <TotalTime>54</TotalTime>
  <Words>1514</Words>
  <Application>Microsoft Office PowerPoint</Application>
  <PresentationFormat>On-screen Show (4:3)</PresentationFormat>
  <Paragraphs>219</Paragraphs>
  <Slides>30</Slides>
  <Notes>23</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DESE PPT template_111010</vt:lpstr>
      <vt:lpstr>Curriculum Shifts in Response to Missouri’s Core Academic Standards  Diane Audsley Director of English Language Arts  </vt:lpstr>
      <vt:lpstr>Slide 2</vt:lpstr>
      <vt:lpstr>Slide 3</vt:lpstr>
      <vt:lpstr>The Core Academic Standards Require Three Large Shifts in ELA/Literacy</vt:lpstr>
      <vt:lpstr>Reading Shift:  Text Complexity </vt:lpstr>
      <vt:lpstr>  Reading Study Summary </vt:lpstr>
      <vt:lpstr>Reading Shift</vt:lpstr>
      <vt:lpstr>Reading Shift: Increased Reading of Informational Text</vt:lpstr>
      <vt:lpstr>Nonfiction</vt:lpstr>
      <vt:lpstr>Reading Shift:  Informational Text</vt:lpstr>
      <vt:lpstr>Reading Shift:  Close Reading and Text-Based Answers</vt:lpstr>
      <vt:lpstr>  </vt:lpstr>
      <vt:lpstr>Time – In and Out of the Text</vt:lpstr>
      <vt:lpstr>Adjusting the questions we ask students</vt:lpstr>
      <vt:lpstr>Non-Examples and Examples</vt:lpstr>
      <vt:lpstr>Reading Shift:  Literacy Instruction in All Content Areas</vt:lpstr>
      <vt:lpstr>  CONTENT LITERACY EXPERTISE</vt:lpstr>
      <vt:lpstr>History/Social Studies - GRAPHICS</vt:lpstr>
      <vt:lpstr>Science Reading - GRAPHICS</vt:lpstr>
      <vt:lpstr>Text Exemplars </vt:lpstr>
      <vt:lpstr>Writing Shifts </vt:lpstr>
      <vt:lpstr>Writing Arguments/Information</vt:lpstr>
      <vt:lpstr>Writing samples</vt:lpstr>
      <vt:lpstr>Language Shift: Tiered Vocabulary  </vt:lpstr>
      <vt:lpstr>Slide 25</vt:lpstr>
      <vt:lpstr>Media/Technology Integration</vt:lpstr>
      <vt:lpstr>Resources</vt:lpstr>
      <vt:lpstr>Resources</vt:lpstr>
      <vt:lpstr>Resources</vt:lpstr>
      <vt:lpstr> Questions/Assistance</vt:lpstr>
    </vt:vector>
  </TitlesOfParts>
  <Company>DESE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Academic benefits of music learning</dc:title>
  <dc:creator>swilliam10</dc:creator>
  <cp:lastModifiedBy>daudsley</cp:lastModifiedBy>
  <cp:revision>88</cp:revision>
  <dcterms:created xsi:type="dcterms:W3CDTF">2010-12-02T17:51:34Z</dcterms:created>
  <dcterms:modified xsi:type="dcterms:W3CDTF">2012-11-13T13:39:57Z</dcterms:modified>
</cp:coreProperties>
</file>