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49"/>
  </p:notesMasterIdLst>
  <p:sldIdLst>
    <p:sldId id="256" r:id="rId5"/>
    <p:sldId id="257" r:id="rId6"/>
    <p:sldId id="258" r:id="rId7"/>
    <p:sldId id="259" r:id="rId8"/>
    <p:sldId id="260" r:id="rId9"/>
    <p:sldId id="280" r:id="rId10"/>
    <p:sldId id="281" r:id="rId11"/>
    <p:sldId id="282" r:id="rId12"/>
    <p:sldId id="283" r:id="rId13"/>
    <p:sldId id="284" r:id="rId14"/>
    <p:sldId id="285" r:id="rId15"/>
    <p:sldId id="286" r:id="rId16"/>
    <p:sldId id="287" r:id="rId17"/>
    <p:sldId id="289" r:id="rId18"/>
    <p:sldId id="271" r:id="rId19"/>
    <p:sldId id="274" r:id="rId20"/>
    <p:sldId id="272" r:id="rId21"/>
    <p:sldId id="275" r:id="rId22"/>
    <p:sldId id="273" r:id="rId23"/>
    <p:sldId id="278" r:id="rId24"/>
    <p:sldId id="276" r:id="rId25"/>
    <p:sldId id="277" r:id="rId26"/>
    <p:sldId id="290" r:id="rId27"/>
    <p:sldId id="261" r:id="rId28"/>
    <p:sldId id="262" r:id="rId29"/>
    <p:sldId id="291" r:id="rId30"/>
    <p:sldId id="292" r:id="rId31"/>
    <p:sldId id="305" r:id="rId32"/>
    <p:sldId id="293" r:id="rId33"/>
    <p:sldId id="294" r:id="rId34"/>
    <p:sldId id="295" r:id="rId35"/>
    <p:sldId id="296" r:id="rId36"/>
    <p:sldId id="298" r:id="rId37"/>
    <p:sldId id="300" r:id="rId38"/>
    <p:sldId id="299" r:id="rId39"/>
    <p:sldId id="297" r:id="rId40"/>
    <p:sldId id="301" r:id="rId41"/>
    <p:sldId id="302" r:id="rId42"/>
    <p:sldId id="303" r:id="rId43"/>
    <p:sldId id="304" r:id="rId44"/>
    <p:sldId id="306" r:id="rId45"/>
    <p:sldId id="307" r:id="rId46"/>
    <p:sldId id="308" r:id="rId47"/>
    <p:sldId id="309"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Employment Contracts</c:v>
                </c:pt>
              </c:strCache>
            </c:strRef>
          </c:tx>
          <c:cat>
            <c:strRef>
              <c:f>Sheet1!$A$2:$A$3</c:f>
              <c:strCache>
                <c:ptCount val="2"/>
                <c:pt idx="0">
                  <c:v>At Will</c:v>
                </c:pt>
                <c:pt idx="1">
                  <c:v>Term Contracts</c:v>
                </c:pt>
              </c:strCache>
            </c:strRef>
          </c:cat>
          <c:val>
            <c:numRef>
              <c:f>Sheet1!$B$2:$B$3</c:f>
              <c:numCache>
                <c:formatCode>General</c:formatCode>
                <c:ptCount val="2"/>
                <c:pt idx="0">
                  <c:v>25.2</c:v>
                </c:pt>
                <c:pt idx="1">
                  <c:v>3.2</c:v>
                </c:pt>
              </c:numCache>
            </c:numRef>
          </c:val>
        </c:ser>
        <c:dLbls>
          <c:showLegendKey val="0"/>
          <c:showVal val="0"/>
          <c:showCatName val="0"/>
          <c:showSerName val="0"/>
          <c:showPercent val="0"/>
          <c:showBubbleSize val="0"/>
          <c:showLeaderLines val="0"/>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Employment Contracts</c:v>
                </c:pt>
              </c:strCache>
            </c:strRef>
          </c:tx>
          <c:cat>
            <c:strRef>
              <c:f>Sheet1!$A$2:$A$3</c:f>
              <c:strCache>
                <c:ptCount val="2"/>
                <c:pt idx="0">
                  <c:v>At Will</c:v>
                </c:pt>
                <c:pt idx="1">
                  <c:v>Term Contracts</c:v>
                </c:pt>
              </c:strCache>
            </c:strRef>
          </c:cat>
          <c:val>
            <c:numRef>
              <c:f>Sheet1!$B$2:$B$3</c:f>
              <c:numCache>
                <c:formatCode>General</c:formatCode>
                <c:ptCount val="2"/>
                <c:pt idx="0">
                  <c:v>25.2</c:v>
                </c:pt>
                <c:pt idx="1">
                  <c:v>3.2</c:v>
                </c:pt>
              </c:numCache>
            </c:numRef>
          </c:val>
        </c:ser>
        <c:dLbls>
          <c:showLegendKey val="0"/>
          <c:showVal val="0"/>
          <c:showCatName val="0"/>
          <c:showSerName val="0"/>
          <c:showPercent val="0"/>
          <c:showBubbleSize val="0"/>
          <c:showLeaderLines val="0"/>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BDC21-0A1F-4A4D-BA47-491900B673BA}" type="datetimeFigureOut">
              <a:rPr lang="en-US" smtClean="0"/>
              <a:pPr/>
              <a:t>7/2/2012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C56C4-0EEB-4B1B-A3B1-EC186FA06B90}" type="slidenum">
              <a:rPr lang="en-US" smtClean="0"/>
              <a:pPr/>
              <a:t>‹#›</a:t>
            </a:fld>
            <a:endParaRPr lang="en-US"/>
          </a:p>
        </p:txBody>
      </p:sp>
    </p:spTree>
    <p:extLst>
      <p:ext uri="{BB962C8B-B14F-4D97-AF65-F5344CB8AC3E}">
        <p14:creationId xmlns:p14="http://schemas.microsoft.com/office/powerpoint/2010/main" val="1369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a:t>
            </a:fld>
            <a:endParaRPr lang="en-US"/>
          </a:p>
        </p:txBody>
      </p:sp>
    </p:spTree>
    <p:extLst>
      <p:ext uri="{BB962C8B-B14F-4D97-AF65-F5344CB8AC3E}">
        <p14:creationId xmlns:p14="http://schemas.microsoft.com/office/powerpoint/2010/main" val="8290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10</a:t>
            </a:fld>
            <a:endParaRPr lang="en-US"/>
          </a:p>
        </p:txBody>
      </p:sp>
    </p:spTree>
    <p:extLst>
      <p:ext uri="{BB962C8B-B14F-4D97-AF65-F5344CB8AC3E}">
        <p14:creationId xmlns:p14="http://schemas.microsoft.com/office/powerpoint/2010/main" val="85600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11</a:t>
            </a:fld>
            <a:endParaRPr lang="en-US"/>
          </a:p>
        </p:txBody>
      </p:sp>
    </p:spTree>
    <p:extLst>
      <p:ext uri="{BB962C8B-B14F-4D97-AF65-F5344CB8AC3E}">
        <p14:creationId xmlns:p14="http://schemas.microsoft.com/office/powerpoint/2010/main" val="85600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C56C4-0EEB-4B1B-A3B1-EC186FA06B90}" type="slidenum">
              <a:rPr lang="en-US" smtClean="0"/>
              <a:pPr/>
              <a:t>12</a:t>
            </a:fld>
            <a:endParaRPr lang="en-US"/>
          </a:p>
        </p:txBody>
      </p:sp>
    </p:spTree>
    <p:extLst>
      <p:ext uri="{BB962C8B-B14F-4D97-AF65-F5344CB8AC3E}">
        <p14:creationId xmlns:p14="http://schemas.microsoft.com/office/powerpoint/2010/main" val="186202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13</a:t>
            </a:fld>
            <a:endParaRPr lang="en-US"/>
          </a:p>
        </p:txBody>
      </p:sp>
    </p:spTree>
    <p:extLst>
      <p:ext uri="{BB962C8B-B14F-4D97-AF65-F5344CB8AC3E}">
        <p14:creationId xmlns:p14="http://schemas.microsoft.com/office/powerpoint/2010/main" val="17832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14</a:t>
            </a:fld>
            <a:endParaRPr lang="en-US"/>
          </a:p>
        </p:txBody>
      </p:sp>
    </p:spTree>
    <p:extLst>
      <p:ext uri="{BB962C8B-B14F-4D97-AF65-F5344CB8AC3E}">
        <p14:creationId xmlns:p14="http://schemas.microsoft.com/office/powerpoint/2010/main" val="159902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15</a:t>
            </a:fld>
            <a:endParaRPr lang="en-US"/>
          </a:p>
        </p:txBody>
      </p:sp>
    </p:spTree>
    <p:extLst>
      <p:ext uri="{BB962C8B-B14F-4D97-AF65-F5344CB8AC3E}">
        <p14:creationId xmlns:p14="http://schemas.microsoft.com/office/powerpoint/2010/main" val="4200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16</a:t>
            </a:fld>
            <a:endParaRPr lang="en-US"/>
          </a:p>
        </p:txBody>
      </p:sp>
    </p:spTree>
    <p:extLst>
      <p:ext uri="{BB962C8B-B14F-4D97-AF65-F5344CB8AC3E}">
        <p14:creationId xmlns:p14="http://schemas.microsoft.com/office/powerpoint/2010/main" val="55741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17</a:t>
            </a:fld>
            <a:endParaRPr lang="en-US"/>
          </a:p>
        </p:txBody>
      </p:sp>
    </p:spTree>
    <p:extLst>
      <p:ext uri="{BB962C8B-B14F-4D97-AF65-F5344CB8AC3E}">
        <p14:creationId xmlns:p14="http://schemas.microsoft.com/office/powerpoint/2010/main" val="42003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18</a:t>
            </a:fld>
            <a:endParaRPr lang="en-US"/>
          </a:p>
        </p:txBody>
      </p:sp>
    </p:spTree>
    <p:extLst>
      <p:ext uri="{BB962C8B-B14F-4D97-AF65-F5344CB8AC3E}">
        <p14:creationId xmlns:p14="http://schemas.microsoft.com/office/powerpoint/2010/main" val="80677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19</a:t>
            </a:fld>
            <a:endParaRPr lang="en-US"/>
          </a:p>
        </p:txBody>
      </p:sp>
    </p:spTree>
    <p:extLst>
      <p:ext uri="{BB962C8B-B14F-4D97-AF65-F5344CB8AC3E}">
        <p14:creationId xmlns:p14="http://schemas.microsoft.com/office/powerpoint/2010/main" val="386582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a:t>
            </a:fld>
            <a:endParaRPr lang="en-US"/>
          </a:p>
        </p:txBody>
      </p:sp>
    </p:spTree>
    <p:extLst>
      <p:ext uri="{BB962C8B-B14F-4D97-AF65-F5344CB8AC3E}">
        <p14:creationId xmlns:p14="http://schemas.microsoft.com/office/powerpoint/2010/main" val="1817549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20</a:t>
            </a:fld>
            <a:endParaRPr lang="en-US"/>
          </a:p>
        </p:txBody>
      </p:sp>
    </p:spTree>
    <p:extLst>
      <p:ext uri="{BB962C8B-B14F-4D97-AF65-F5344CB8AC3E}">
        <p14:creationId xmlns:p14="http://schemas.microsoft.com/office/powerpoint/2010/main" val="3325206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21</a:t>
            </a:fld>
            <a:endParaRPr lang="en-US"/>
          </a:p>
        </p:txBody>
      </p:sp>
    </p:spTree>
    <p:extLst>
      <p:ext uri="{BB962C8B-B14F-4D97-AF65-F5344CB8AC3E}">
        <p14:creationId xmlns:p14="http://schemas.microsoft.com/office/powerpoint/2010/main" val="80677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22</a:t>
            </a:fld>
            <a:endParaRPr lang="en-US"/>
          </a:p>
        </p:txBody>
      </p:sp>
    </p:spTree>
    <p:extLst>
      <p:ext uri="{BB962C8B-B14F-4D97-AF65-F5344CB8AC3E}">
        <p14:creationId xmlns:p14="http://schemas.microsoft.com/office/powerpoint/2010/main" val="806772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23</a:t>
            </a:fld>
            <a:endParaRPr lang="en-US"/>
          </a:p>
        </p:txBody>
      </p:sp>
    </p:spTree>
    <p:extLst>
      <p:ext uri="{BB962C8B-B14F-4D97-AF65-F5344CB8AC3E}">
        <p14:creationId xmlns:p14="http://schemas.microsoft.com/office/powerpoint/2010/main" val="1599027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24</a:t>
            </a:fld>
            <a:endParaRPr lang="en-US"/>
          </a:p>
        </p:txBody>
      </p:sp>
    </p:spTree>
    <p:extLst>
      <p:ext uri="{BB962C8B-B14F-4D97-AF65-F5344CB8AC3E}">
        <p14:creationId xmlns:p14="http://schemas.microsoft.com/office/powerpoint/2010/main" val="363960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25</a:t>
            </a:fld>
            <a:endParaRPr lang="en-US"/>
          </a:p>
        </p:txBody>
      </p:sp>
    </p:spTree>
    <p:extLst>
      <p:ext uri="{BB962C8B-B14F-4D97-AF65-F5344CB8AC3E}">
        <p14:creationId xmlns:p14="http://schemas.microsoft.com/office/powerpoint/2010/main" val="314131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26</a:t>
            </a:fld>
            <a:endParaRPr lang="en-US"/>
          </a:p>
        </p:txBody>
      </p:sp>
    </p:spTree>
    <p:extLst>
      <p:ext uri="{BB962C8B-B14F-4D97-AF65-F5344CB8AC3E}">
        <p14:creationId xmlns:p14="http://schemas.microsoft.com/office/powerpoint/2010/main" val="56917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27</a:t>
            </a:fld>
            <a:endParaRPr lang="en-US"/>
          </a:p>
        </p:txBody>
      </p:sp>
    </p:spTree>
    <p:extLst>
      <p:ext uri="{BB962C8B-B14F-4D97-AF65-F5344CB8AC3E}">
        <p14:creationId xmlns:p14="http://schemas.microsoft.com/office/powerpoint/2010/main" val="3546852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28</a:t>
            </a:fld>
            <a:endParaRPr lang="en-US"/>
          </a:p>
        </p:txBody>
      </p:sp>
    </p:spTree>
    <p:extLst>
      <p:ext uri="{BB962C8B-B14F-4D97-AF65-F5344CB8AC3E}">
        <p14:creationId xmlns:p14="http://schemas.microsoft.com/office/powerpoint/2010/main" val="1604350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29</a:t>
            </a:fld>
            <a:endParaRPr lang="en-US"/>
          </a:p>
        </p:txBody>
      </p:sp>
    </p:spTree>
    <p:extLst>
      <p:ext uri="{BB962C8B-B14F-4D97-AF65-F5344CB8AC3E}">
        <p14:creationId xmlns:p14="http://schemas.microsoft.com/office/powerpoint/2010/main" val="247381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a:t>
            </a:fld>
            <a:endParaRPr lang="en-US"/>
          </a:p>
        </p:txBody>
      </p:sp>
    </p:spTree>
    <p:extLst>
      <p:ext uri="{BB962C8B-B14F-4D97-AF65-F5344CB8AC3E}">
        <p14:creationId xmlns:p14="http://schemas.microsoft.com/office/powerpoint/2010/main" val="200964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30</a:t>
            </a:fld>
            <a:endParaRPr lang="en-US"/>
          </a:p>
        </p:txBody>
      </p:sp>
    </p:spTree>
    <p:extLst>
      <p:ext uri="{BB962C8B-B14F-4D97-AF65-F5344CB8AC3E}">
        <p14:creationId xmlns:p14="http://schemas.microsoft.com/office/powerpoint/2010/main" val="390122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31</a:t>
            </a:fld>
            <a:endParaRPr lang="en-US"/>
          </a:p>
        </p:txBody>
      </p:sp>
    </p:spTree>
    <p:extLst>
      <p:ext uri="{BB962C8B-B14F-4D97-AF65-F5344CB8AC3E}">
        <p14:creationId xmlns:p14="http://schemas.microsoft.com/office/powerpoint/2010/main" val="824834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32</a:t>
            </a:fld>
            <a:endParaRPr lang="en-US"/>
          </a:p>
        </p:txBody>
      </p:sp>
    </p:spTree>
    <p:extLst>
      <p:ext uri="{BB962C8B-B14F-4D97-AF65-F5344CB8AC3E}">
        <p14:creationId xmlns:p14="http://schemas.microsoft.com/office/powerpoint/2010/main" val="3404513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33</a:t>
            </a:fld>
            <a:endParaRPr lang="en-US"/>
          </a:p>
        </p:txBody>
      </p:sp>
    </p:spTree>
    <p:extLst>
      <p:ext uri="{BB962C8B-B14F-4D97-AF65-F5344CB8AC3E}">
        <p14:creationId xmlns:p14="http://schemas.microsoft.com/office/powerpoint/2010/main" val="3404513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34</a:t>
            </a:fld>
            <a:endParaRPr lang="en-US"/>
          </a:p>
        </p:txBody>
      </p:sp>
    </p:spTree>
    <p:extLst>
      <p:ext uri="{BB962C8B-B14F-4D97-AF65-F5344CB8AC3E}">
        <p14:creationId xmlns:p14="http://schemas.microsoft.com/office/powerpoint/2010/main" val="3404513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35</a:t>
            </a:fld>
            <a:endParaRPr lang="en-US"/>
          </a:p>
        </p:txBody>
      </p:sp>
    </p:spTree>
    <p:extLst>
      <p:ext uri="{BB962C8B-B14F-4D97-AF65-F5344CB8AC3E}">
        <p14:creationId xmlns:p14="http://schemas.microsoft.com/office/powerpoint/2010/main" val="256582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36</a:t>
            </a:fld>
            <a:endParaRPr lang="en-US"/>
          </a:p>
        </p:txBody>
      </p:sp>
    </p:spTree>
    <p:extLst>
      <p:ext uri="{BB962C8B-B14F-4D97-AF65-F5344CB8AC3E}">
        <p14:creationId xmlns:p14="http://schemas.microsoft.com/office/powerpoint/2010/main" val="2355692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37</a:t>
            </a:fld>
            <a:endParaRPr lang="en-US"/>
          </a:p>
        </p:txBody>
      </p:sp>
    </p:spTree>
    <p:extLst>
      <p:ext uri="{BB962C8B-B14F-4D97-AF65-F5344CB8AC3E}">
        <p14:creationId xmlns:p14="http://schemas.microsoft.com/office/powerpoint/2010/main" val="335248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38</a:t>
            </a:fld>
            <a:endParaRPr lang="en-US"/>
          </a:p>
        </p:txBody>
      </p:sp>
    </p:spTree>
    <p:extLst>
      <p:ext uri="{BB962C8B-B14F-4D97-AF65-F5344CB8AC3E}">
        <p14:creationId xmlns:p14="http://schemas.microsoft.com/office/powerpoint/2010/main" val="3794220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39</a:t>
            </a:fld>
            <a:endParaRPr lang="en-US"/>
          </a:p>
        </p:txBody>
      </p:sp>
    </p:spTree>
    <p:extLst>
      <p:ext uri="{BB962C8B-B14F-4D97-AF65-F5344CB8AC3E}">
        <p14:creationId xmlns:p14="http://schemas.microsoft.com/office/powerpoint/2010/main" val="380100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4</a:t>
            </a:fld>
            <a:endParaRPr lang="en-US"/>
          </a:p>
        </p:txBody>
      </p:sp>
    </p:spTree>
    <p:extLst>
      <p:ext uri="{BB962C8B-B14F-4D97-AF65-F5344CB8AC3E}">
        <p14:creationId xmlns:p14="http://schemas.microsoft.com/office/powerpoint/2010/main" val="2696781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40</a:t>
            </a:fld>
            <a:endParaRPr lang="en-US"/>
          </a:p>
        </p:txBody>
      </p:sp>
    </p:spTree>
    <p:extLst>
      <p:ext uri="{BB962C8B-B14F-4D97-AF65-F5344CB8AC3E}">
        <p14:creationId xmlns:p14="http://schemas.microsoft.com/office/powerpoint/2010/main" val="1512881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EFC48-20A0-4ED5-9610-47214E48178D}" type="slidenum">
              <a:rPr lang="en-US" smtClean="0"/>
              <a:pPr/>
              <a:t>41</a:t>
            </a:fld>
            <a:endParaRPr lang="en-US"/>
          </a:p>
        </p:txBody>
      </p:sp>
    </p:spTree>
    <p:extLst>
      <p:ext uri="{BB962C8B-B14F-4D97-AF65-F5344CB8AC3E}">
        <p14:creationId xmlns:p14="http://schemas.microsoft.com/office/powerpoint/2010/main" val="1576129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EFC48-20A0-4ED5-9610-47214E48178D}" type="slidenum">
              <a:rPr lang="en-US" smtClean="0"/>
              <a:pPr/>
              <a:t>42</a:t>
            </a:fld>
            <a:endParaRPr lang="en-US"/>
          </a:p>
        </p:txBody>
      </p:sp>
    </p:spTree>
    <p:extLst>
      <p:ext uri="{BB962C8B-B14F-4D97-AF65-F5344CB8AC3E}">
        <p14:creationId xmlns:p14="http://schemas.microsoft.com/office/powerpoint/2010/main" val="1043928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EFC48-20A0-4ED5-9610-47214E48178D}" type="slidenum">
              <a:rPr lang="en-US" smtClean="0"/>
              <a:pPr/>
              <a:t>43</a:t>
            </a:fld>
            <a:endParaRPr lang="en-US"/>
          </a:p>
        </p:txBody>
      </p:sp>
    </p:spTree>
    <p:extLst>
      <p:ext uri="{BB962C8B-B14F-4D97-AF65-F5344CB8AC3E}">
        <p14:creationId xmlns:p14="http://schemas.microsoft.com/office/powerpoint/2010/main" val="1136581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EFC48-20A0-4ED5-9610-47214E48178D}" type="slidenum">
              <a:rPr lang="en-US" smtClean="0"/>
              <a:pPr/>
              <a:t>44</a:t>
            </a:fld>
            <a:endParaRPr lang="en-US"/>
          </a:p>
        </p:txBody>
      </p:sp>
    </p:spTree>
    <p:extLst>
      <p:ext uri="{BB962C8B-B14F-4D97-AF65-F5344CB8AC3E}">
        <p14:creationId xmlns:p14="http://schemas.microsoft.com/office/powerpoint/2010/main" val="106276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5</a:t>
            </a:fld>
            <a:endParaRPr lang="en-US"/>
          </a:p>
        </p:txBody>
      </p:sp>
    </p:spTree>
    <p:extLst>
      <p:ext uri="{BB962C8B-B14F-4D97-AF65-F5344CB8AC3E}">
        <p14:creationId xmlns:p14="http://schemas.microsoft.com/office/powerpoint/2010/main" val="42652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6</a:t>
            </a:fld>
            <a:endParaRPr lang="en-US"/>
          </a:p>
        </p:txBody>
      </p:sp>
    </p:spTree>
    <p:extLst>
      <p:ext uri="{BB962C8B-B14F-4D97-AF65-F5344CB8AC3E}">
        <p14:creationId xmlns:p14="http://schemas.microsoft.com/office/powerpoint/2010/main" val="232930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7</a:t>
            </a:fld>
            <a:endParaRPr lang="en-US"/>
          </a:p>
        </p:txBody>
      </p:sp>
    </p:spTree>
    <p:extLst>
      <p:ext uri="{BB962C8B-B14F-4D97-AF65-F5344CB8AC3E}">
        <p14:creationId xmlns:p14="http://schemas.microsoft.com/office/powerpoint/2010/main" val="8560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8</a:t>
            </a:fld>
            <a:endParaRPr lang="en-US"/>
          </a:p>
        </p:txBody>
      </p:sp>
    </p:spTree>
    <p:extLst>
      <p:ext uri="{BB962C8B-B14F-4D97-AF65-F5344CB8AC3E}">
        <p14:creationId xmlns:p14="http://schemas.microsoft.com/office/powerpoint/2010/main" val="85600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C56C4-0EEB-4B1B-A3B1-EC186FA06B90}" type="slidenum">
              <a:rPr lang="en-US" smtClean="0"/>
              <a:pPr/>
              <a:t>9</a:t>
            </a:fld>
            <a:endParaRPr lang="en-US"/>
          </a:p>
        </p:txBody>
      </p:sp>
    </p:spTree>
    <p:extLst>
      <p:ext uri="{BB962C8B-B14F-4D97-AF65-F5344CB8AC3E}">
        <p14:creationId xmlns:p14="http://schemas.microsoft.com/office/powerpoint/2010/main" val="85600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7F20362-16FD-4E9A-8A4E-0D6C2A6738A4}" type="datetimeFigureOut">
              <a:rPr lang="en-US" smtClean="0"/>
              <a:pPr/>
              <a:t>7/2/2012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A4FF61F-831E-472F-BB51-CF2141C49A21}"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20362-16FD-4E9A-8A4E-0D6C2A6738A4}"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F61F-831E-472F-BB51-CF2141C49A21}"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F20362-16FD-4E9A-8A4E-0D6C2A6738A4}"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A4FF61F-831E-472F-BB51-CF2141C49A21}"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F20362-16FD-4E9A-8A4E-0D6C2A6738A4}"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F61F-831E-472F-BB51-CF2141C49A2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7F20362-16FD-4E9A-8A4E-0D6C2A6738A4}" type="datetimeFigureOut">
              <a:rPr lang="en-US" smtClean="0"/>
              <a:pPr/>
              <a:t>7/2/2012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A4FF61F-831E-472F-BB51-CF2141C49A21}"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F20362-16FD-4E9A-8A4E-0D6C2A6738A4}"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F61F-831E-472F-BB51-CF2141C49A2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F20362-16FD-4E9A-8A4E-0D6C2A6738A4}" type="datetimeFigureOut">
              <a:rPr lang="en-US" smtClean="0"/>
              <a:pPr/>
              <a:t>7/2/2012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FF61F-831E-472F-BB51-CF2141C49A2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F20362-16FD-4E9A-8A4E-0D6C2A6738A4}" type="datetimeFigureOut">
              <a:rPr lang="en-US" smtClean="0"/>
              <a:pPr/>
              <a:t>7/2/2012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FF61F-831E-472F-BB51-CF2141C49A2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7F20362-16FD-4E9A-8A4E-0D6C2A6738A4}" type="datetimeFigureOut">
              <a:rPr lang="en-US" smtClean="0"/>
              <a:pPr/>
              <a:t>7/2/2012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FF61F-831E-472F-BB51-CF2141C49A21}"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20362-16FD-4E9A-8A4E-0D6C2A6738A4}"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A4FF61F-831E-472F-BB51-CF2141C49A21}"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20362-16FD-4E9A-8A4E-0D6C2A6738A4}"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F61F-831E-472F-BB51-CF2141C49A21}"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7F20362-16FD-4E9A-8A4E-0D6C2A6738A4}" type="datetimeFigureOut">
              <a:rPr lang="en-US" smtClean="0"/>
              <a:pPr/>
              <a:t>7/2/2012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A4FF61F-831E-472F-BB51-CF2141C49A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ipe/>
  </p:transition>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www.nfl.com/videos/seattle-seahawks/09000d5d8159780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Qb_Yx8t_L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April 7, 2011</a:t>
            </a:r>
            <a:endParaRPr lang="en-US" dirty="0"/>
          </a:p>
        </p:txBody>
      </p:sp>
      <p:sp>
        <p:nvSpPr>
          <p:cNvPr id="2" name="Title 1"/>
          <p:cNvSpPr>
            <a:spLocks noGrp="1"/>
          </p:cNvSpPr>
          <p:nvPr>
            <p:ph type="title"/>
          </p:nvPr>
        </p:nvSpPr>
        <p:spPr/>
        <p:txBody>
          <a:bodyPr/>
          <a:lstStyle/>
          <a:p>
            <a:r>
              <a:rPr lang="en-US" dirty="0" smtClean="0"/>
              <a:t>EMPLOYMENT LAW</a:t>
            </a:r>
            <a:endParaRPr lang="en-US" dirty="0"/>
          </a:p>
        </p:txBody>
      </p:sp>
      <p:pic>
        <p:nvPicPr>
          <p:cNvPr id="1026" name="Picture 2" descr="http://weblogs.asp.net/blogs/jeff/lumberg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3733800"/>
            <a:ext cx="236843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02.okcdn.okmagazine.com/wp-content/uploads/2010/10/Bosses_Day_2010_Oct15news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060" y="3707893"/>
            <a:ext cx="2917846" cy="20071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wikia.com/30rock/images/7/7f/Jack_Donagh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2606" y="3710283"/>
            <a:ext cx="1503538" cy="200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3020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lgn="ctr">
              <a:buAutoNum type="arabicPeriod"/>
            </a:pPr>
            <a:r>
              <a:rPr lang="en-US" sz="2800" dirty="0" smtClean="0"/>
              <a:t>Employer regulation of your free time.</a:t>
            </a:r>
          </a:p>
          <a:p>
            <a:r>
              <a:rPr lang="en-US" sz="2800" dirty="0" smtClean="0"/>
              <a:t>What if, after Jim marries Pam, Jim has an affair with Leslie from Parks and Recreation. Can David fire him for that?</a:t>
            </a:r>
          </a:p>
          <a:p>
            <a:pPr lvl="1"/>
            <a:r>
              <a:rPr lang="en-US" sz="2600" dirty="0" smtClean="0"/>
              <a:t>Yes. </a:t>
            </a:r>
            <a:r>
              <a:rPr lang="en-US" sz="2600" dirty="0" err="1" smtClean="0"/>
              <a:t>Staats</a:t>
            </a:r>
            <a:r>
              <a:rPr lang="en-US" sz="2600" dirty="0" smtClean="0"/>
              <a:t> v. Ohio National Life Insurance (W.D. Pa. 1985). </a:t>
            </a:r>
          </a:p>
        </p:txBody>
      </p:sp>
      <p:sp>
        <p:nvSpPr>
          <p:cNvPr id="3" name="Title 2"/>
          <p:cNvSpPr>
            <a:spLocks noGrp="1"/>
          </p:cNvSpPr>
          <p:nvPr>
            <p:ph type="title"/>
          </p:nvPr>
        </p:nvSpPr>
        <p:spPr/>
        <p:txBody>
          <a:bodyPr/>
          <a:lstStyle/>
          <a:p>
            <a:r>
              <a:rPr lang="en-US" dirty="0"/>
              <a:t>Employee privacy in “at-will” system</a:t>
            </a:r>
          </a:p>
        </p:txBody>
      </p:sp>
      <p:pic>
        <p:nvPicPr>
          <p:cNvPr id="6150" name="Picture 6" descr="http://upload.wikimedia.org/wikipedia/en/archive/a/a0/20100311004035!David_Wallace_(The_Off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742559"/>
            <a:ext cx="2676525" cy="21154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images.buddytv.com/articles/jimandpamba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1074"/>
            <a:ext cx="27559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atic.tvfanatic.com/images/gallery/leslie-knope-p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9500" y="471715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314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lgn="ctr">
              <a:buAutoNum type="arabicPeriod"/>
            </a:pPr>
            <a:r>
              <a:rPr lang="en-US" sz="2800" dirty="0" smtClean="0"/>
              <a:t>Employer regulation of your free time.</a:t>
            </a:r>
          </a:p>
          <a:p>
            <a:r>
              <a:rPr lang="en-US" sz="2800" dirty="0" smtClean="0"/>
              <a:t>What if Jim walked into the office and found Michael having an affair with Erin, his secretary. Could David fire </a:t>
            </a:r>
            <a:r>
              <a:rPr lang="en-US" sz="2800" b="1" u="sng" dirty="0" smtClean="0"/>
              <a:t>Jim</a:t>
            </a:r>
            <a:r>
              <a:rPr lang="en-US" sz="2800" dirty="0" smtClean="0"/>
              <a:t> for that?</a:t>
            </a:r>
          </a:p>
          <a:p>
            <a:pPr lvl="1"/>
            <a:r>
              <a:rPr lang="en-US" sz="2600" dirty="0" smtClean="0"/>
              <a:t>Yes. Hillenbrand v. Evansville (Ind. Ct. App. 1983). </a:t>
            </a:r>
          </a:p>
          <a:p>
            <a:r>
              <a:rPr lang="en-US" sz="2800" dirty="0" smtClean="0"/>
              <a:t>Could David fire Michael for that?</a:t>
            </a:r>
          </a:p>
          <a:p>
            <a:pPr lvl="1"/>
            <a:r>
              <a:rPr lang="en-US" sz="2600" dirty="0" smtClean="0"/>
              <a:t>Yes. Rogers v. IBM (1980). </a:t>
            </a:r>
          </a:p>
        </p:txBody>
      </p:sp>
      <p:sp>
        <p:nvSpPr>
          <p:cNvPr id="3" name="Title 2"/>
          <p:cNvSpPr>
            <a:spLocks noGrp="1"/>
          </p:cNvSpPr>
          <p:nvPr>
            <p:ph type="title"/>
          </p:nvPr>
        </p:nvSpPr>
        <p:spPr/>
        <p:txBody>
          <a:bodyPr/>
          <a:lstStyle/>
          <a:p>
            <a:r>
              <a:rPr lang="en-US" dirty="0"/>
              <a:t>Employee privacy in “at-will” system</a:t>
            </a:r>
          </a:p>
        </p:txBody>
      </p:sp>
      <p:pic>
        <p:nvPicPr>
          <p:cNvPr id="6146" name="Picture 2" descr="http://www.jermerica.net/storage/Avatars/JimHalp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334000"/>
            <a:ext cx="112368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upload.wikimedia.org/wikipedia/en/archive/a/a0/20100311004035!David_Wallace_(The_Of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1" y="5171669"/>
            <a:ext cx="2133600" cy="168632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realcityny.com/wp-content/uploads/2010/11/OfficeS07E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8850" y="4791075"/>
            <a:ext cx="31051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61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Other things employers can fire you for doing away from work:</a:t>
            </a:r>
          </a:p>
          <a:p>
            <a:pPr lvl="1"/>
            <a:r>
              <a:rPr lang="en-US" sz="2800" dirty="0" smtClean="0"/>
              <a:t>Volunteering at the AIDS foundation. Brunner v. Al Attar (1990).</a:t>
            </a:r>
          </a:p>
          <a:p>
            <a:pPr lvl="1"/>
            <a:r>
              <a:rPr lang="en-US" sz="2800" dirty="0" smtClean="0"/>
              <a:t>Going to night school. </a:t>
            </a:r>
            <a:r>
              <a:rPr lang="en-US" sz="2800" dirty="0" err="1" smtClean="0"/>
              <a:t>Scroghan</a:t>
            </a:r>
            <a:r>
              <a:rPr lang="en-US" sz="2800" dirty="0"/>
              <a:t> </a:t>
            </a:r>
            <a:r>
              <a:rPr lang="en-US" sz="2800" dirty="0" smtClean="0"/>
              <a:t>v. </a:t>
            </a:r>
            <a:r>
              <a:rPr lang="en-US" sz="2800" dirty="0" err="1" smtClean="0"/>
              <a:t>Kraftco</a:t>
            </a:r>
            <a:r>
              <a:rPr lang="en-US" sz="2800" dirty="0" smtClean="0"/>
              <a:t> (1977).</a:t>
            </a:r>
          </a:p>
          <a:p>
            <a:pPr lvl="1"/>
            <a:r>
              <a:rPr lang="en-US" sz="2800" dirty="0" smtClean="0"/>
              <a:t>Smoking. </a:t>
            </a:r>
            <a:r>
              <a:rPr lang="en-US" sz="2800" dirty="0" err="1" smtClean="0"/>
              <a:t>Grusendorf</a:t>
            </a:r>
            <a:r>
              <a:rPr lang="en-US" sz="2800" dirty="0" smtClean="0"/>
              <a:t> v. Oklahoma City (1987).</a:t>
            </a:r>
          </a:p>
          <a:p>
            <a:pPr lvl="2"/>
            <a:r>
              <a:rPr lang="en-US" sz="2600" dirty="0" smtClean="0"/>
              <a:t>Smokers 34% more absenteeism, 40% more occupational injuries, 55% more disciplinary incidents.  </a:t>
            </a:r>
          </a:p>
          <a:p>
            <a:pPr lvl="2"/>
            <a:endParaRPr lang="en-US" sz="2600" dirty="0" smtClean="0"/>
          </a:p>
          <a:p>
            <a:pPr lvl="1"/>
            <a:endParaRPr lang="en-US" dirty="0"/>
          </a:p>
        </p:txBody>
      </p:sp>
      <p:sp>
        <p:nvSpPr>
          <p:cNvPr id="3" name="Title 2"/>
          <p:cNvSpPr>
            <a:spLocks noGrp="1"/>
          </p:cNvSpPr>
          <p:nvPr>
            <p:ph type="title"/>
          </p:nvPr>
        </p:nvSpPr>
        <p:spPr/>
        <p:txBody>
          <a:bodyPr/>
          <a:lstStyle/>
          <a:p>
            <a:r>
              <a:rPr lang="en-US" dirty="0"/>
              <a:t>Employee privacy in “at-will” system</a:t>
            </a:r>
          </a:p>
        </p:txBody>
      </p:sp>
    </p:spTree>
    <p:extLst>
      <p:ext uri="{BB962C8B-B14F-4D97-AF65-F5344CB8AC3E}">
        <p14:creationId xmlns:p14="http://schemas.microsoft.com/office/powerpoint/2010/main" val="7849305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2. Drug Testing</a:t>
            </a:r>
          </a:p>
          <a:p>
            <a:r>
              <a:rPr lang="en-US" dirty="0" smtClean="0"/>
              <a:t>In 2004, over 61% of major U.S. firms use drug testing. </a:t>
            </a:r>
          </a:p>
          <a:p>
            <a:r>
              <a:rPr lang="en-US" dirty="0" smtClean="0"/>
              <a:t>Drug-Free Workplace Act of 1988:</a:t>
            </a:r>
          </a:p>
          <a:p>
            <a:pPr lvl="1"/>
            <a:r>
              <a:rPr lang="en-US" dirty="0" smtClean="0"/>
              <a:t>Requires government employees and federal contractors to be drug-free. </a:t>
            </a:r>
          </a:p>
          <a:p>
            <a:r>
              <a:rPr lang="en-US" dirty="0" smtClean="0"/>
              <a:t>Is this a violation of your privacy?</a:t>
            </a:r>
          </a:p>
          <a:p>
            <a:pPr lvl="1"/>
            <a:r>
              <a:rPr lang="en-US" dirty="0" smtClean="0"/>
              <a:t>Mixed treatment in the courts. </a:t>
            </a:r>
          </a:p>
          <a:p>
            <a:pPr lvl="2"/>
            <a:r>
              <a:rPr lang="en-US" dirty="0" smtClean="0"/>
              <a:t>In public jobs, the court relies on the Fourth Amendment to protect you.</a:t>
            </a:r>
          </a:p>
          <a:p>
            <a:pPr lvl="2"/>
            <a:r>
              <a:rPr lang="en-US" dirty="0" smtClean="0"/>
              <a:t>In private jobs, courts give a bit less protection. </a:t>
            </a:r>
            <a:endParaRPr lang="en-US" dirty="0"/>
          </a:p>
        </p:txBody>
      </p:sp>
      <p:sp>
        <p:nvSpPr>
          <p:cNvPr id="3" name="Title 2"/>
          <p:cNvSpPr>
            <a:spLocks noGrp="1"/>
          </p:cNvSpPr>
          <p:nvPr>
            <p:ph type="title"/>
          </p:nvPr>
        </p:nvSpPr>
        <p:spPr/>
        <p:txBody>
          <a:bodyPr/>
          <a:lstStyle/>
          <a:p>
            <a:r>
              <a:rPr lang="en-US" dirty="0"/>
              <a:t>Employee privacy in “at-will” system</a:t>
            </a:r>
          </a:p>
        </p:txBody>
      </p:sp>
      <p:pic>
        <p:nvPicPr>
          <p:cNvPr id="12290" name="Picture 2" descr="http://www.dilapan.com/images/sitecheck5pan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618982"/>
            <a:ext cx="1962150" cy="223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64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2835594"/>
              </p:ext>
            </p:extLst>
          </p:nvPr>
        </p:nvGraphicFramePr>
        <p:xfrm>
          <a:off x="990600" y="2514599"/>
          <a:ext cx="77978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Employment at will v. term contracts</a:t>
            </a:r>
            <a:endParaRPr lang="en-US" dirty="0"/>
          </a:p>
        </p:txBody>
      </p:sp>
      <p:sp>
        <p:nvSpPr>
          <p:cNvPr id="2" name="TextBox 1"/>
          <p:cNvSpPr txBox="1"/>
          <p:nvPr/>
        </p:nvSpPr>
        <p:spPr>
          <a:xfrm>
            <a:off x="609600" y="2057400"/>
            <a:ext cx="7276672" cy="369332"/>
          </a:xfrm>
          <a:prstGeom prst="rect">
            <a:avLst/>
          </a:prstGeom>
          <a:noFill/>
        </p:spPr>
        <p:txBody>
          <a:bodyPr wrap="none" rtlCol="0">
            <a:spAutoFit/>
          </a:bodyPr>
          <a:lstStyle/>
          <a:p>
            <a:r>
              <a:rPr lang="en-US" dirty="0" smtClean="0"/>
              <a:t>Most contracts are at-will. But a small percentage do have time “terms.” </a:t>
            </a:r>
            <a:endParaRPr lang="en-US" dirty="0"/>
          </a:p>
        </p:txBody>
      </p:sp>
    </p:spTree>
    <p:extLst>
      <p:ext uri="{BB962C8B-B14F-4D97-AF65-F5344CB8AC3E}">
        <p14:creationId xmlns:p14="http://schemas.microsoft.com/office/powerpoint/2010/main" val="34671149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In 2005, Tyrone Willingham signed a five-year contract to coach the Washington Husky Football Team.</a:t>
            </a:r>
          </a:p>
          <a:p>
            <a:r>
              <a:rPr lang="en-US" sz="2400" dirty="0" smtClean="0"/>
              <a:t>In 2009, Jim Mora, Jr. signed a five-year contract to coach the Seattle Seahawks.</a:t>
            </a:r>
          </a:p>
          <a:p>
            <a:r>
              <a:rPr lang="en-US" sz="2400" dirty="0" smtClean="0"/>
              <a:t>In 2008, Don Wakamatsu signed a four-year contract to manage the Seattle Mariners. </a:t>
            </a:r>
            <a:endParaRPr lang="en-US" sz="2400" dirty="0"/>
          </a:p>
        </p:txBody>
      </p:sp>
      <p:sp>
        <p:nvSpPr>
          <p:cNvPr id="3" name="Title 2"/>
          <p:cNvSpPr>
            <a:spLocks noGrp="1"/>
          </p:cNvSpPr>
          <p:nvPr>
            <p:ph type="title"/>
          </p:nvPr>
        </p:nvSpPr>
        <p:spPr/>
        <p:txBody>
          <a:bodyPr/>
          <a:lstStyle/>
          <a:p>
            <a:r>
              <a:rPr lang="en-US" dirty="0" smtClean="0"/>
              <a:t>Term contracts</a:t>
            </a:r>
            <a:endParaRPr lang="en-US" dirty="0"/>
          </a:p>
        </p:txBody>
      </p:sp>
      <p:pic>
        <p:nvPicPr>
          <p:cNvPr id="13314" name="Picture 2" descr="http://images.dawgsports.com/images/admin/Tyrone_Willingham_with_UW_hel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4724400"/>
            <a:ext cx="273538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mattmcgee.com/wp-content/uploads/2009/11/Mora-J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711700"/>
            <a:ext cx="25908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blog.prorumors.com/wp-content/uploads/2010/08/don_wakama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751386"/>
            <a:ext cx="1905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935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Mora signed 5-year contract in January 2009.</a:t>
            </a:r>
          </a:p>
          <a:p>
            <a:r>
              <a:rPr lang="en-US" sz="2800" dirty="0" smtClean="0"/>
              <a:t>But in January 2010, only one year later… </a:t>
            </a:r>
            <a:endParaRPr lang="en-US" sz="2800" dirty="0"/>
          </a:p>
        </p:txBody>
      </p:sp>
      <p:sp>
        <p:nvSpPr>
          <p:cNvPr id="3" name="Title 2"/>
          <p:cNvSpPr>
            <a:spLocks noGrp="1"/>
          </p:cNvSpPr>
          <p:nvPr>
            <p:ph type="title"/>
          </p:nvPr>
        </p:nvSpPr>
        <p:spPr/>
        <p:txBody>
          <a:bodyPr/>
          <a:lstStyle/>
          <a:p>
            <a:endParaRPr lang="en-US"/>
          </a:p>
        </p:txBody>
      </p:sp>
      <p:pic>
        <p:nvPicPr>
          <p:cNvPr id="4" name="Picture 4" descr="http://www.mattmcgee.com/wp-content/uploads/2009/11/Mora-Ji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124200"/>
            <a:ext cx="449580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5953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407893" cy="4407408"/>
          </a:xfrm>
        </p:spPr>
        <p:txBody>
          <a:bodyPr>
            <a:normAutofit/>
          </a:bodyPr>
          <a:lstStyle/>
          <a:p>
            <a:r>
              <a:rPr lang="en-US" sz="5400" dirty="0" smtClean="0"/>
              <a:t>All three were fired before the end of their contracts. </a:t>
            </a:r>
          </a:p>
        </p:txBody>
      </p:sp>
      <p:sp>
        <p:nvSpPr>
          <p:cNvPr id="3" name="Title 2"/>
          <p:cNvSpPr>
            <a:spLocks noGrp="1"/>
          </p:cNvSpPr>
          <p:nvPr>
            <p:ph type="title"/>
          </p:nvPr>
        </p:nvSpPr>
        <p:spPr/>
        <p:txBody>
          <a:bodyPr/>
          <a:lstStyle/>
          <a:p>
            <a:r>
              <a:rPr lang="en-US" dirty="0" smtClean="0"/>
              <a:t>Term contracts</a:t>
            </a:r>
            <a:endParaRPr lang="en-US" dirty="0"/>
          </a:p>
        </p:txBody>
      </p:sp>
      <p:pic>
        <p:nvPicPr>
          <p:cNvPr id="13314" name="Picture 2" descr="http://images.dawgsports.com/images/admin/Tyrone_Willingham_with_UW_hel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4724400"/>
            <a:ext cx="273538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mattmcgee.com/wp-content/uploads/2009/11/Mora-J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711700"/>
            <a:ext cx="25908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blog.prorumors.com/wp-content/uploads/2010/08/don_wakama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751386"/>
            <a:ext cx="1905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812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Only two ways you can fire a coach (or anyone else with a term contract) before the end of the term:</a:t>
            </a:r>
          </a:p>
          <a:p>
            <a:pPr marL="822960" lvl="1" indent="-457200">
              <a:buFont typeface="+mj-lt"/>
              <a:buAutoNum type="arabicPeriod"/>
            </a:pPr>
            <a:r>
              <a:rPr lang="en-US" sz="2800" dirty="0"/>
              <a:t>For “just cause.”</a:t>
            </a:r>
          </a:p>
          <a:p>
            <a:pPr marL="822960" lvl="1" indent="-457200">
              <a:buFont typeface="+mj-lt"/>
              <a:buAutoNum type="arabicPeriod"/>
            </a:pPr>
            <a:r>
              <a:rPr lang="en-US" sz="2800" dirty="0"/>
              <a:t>By “buying them out” and paying them as if they were still coaching/working. </a:t>
            </a:r>
          </a:p>
          <a:p>
            <a:pPr marL="45720" indent="0">
              <a:buNone/>
            </a:pPr>
            <a:endParaRPr lang="en-US" dirty="0"/>
          </a:p>
        </p:txBody>
      </p:sp>
      <p:sp>
        <p:nvSpPr>
          <p:cNvPr id="3" name="Title 2"/>
          <p:cNvSpPr>
            <a:spLocks noGrp="1"/>
          </p:cNvSpPr>
          <p:nvPr>
            <p:ph type="title"/>
          </p:nvPr>
        </p:nvSpPr>
        <p:spPr/>
        <p:txBody>
          <a:bodyPr/>
          <a:lstStyle/>
          <a:p>
            <a:r>
              <a:rPr lang="en-US" dirty="0" smtClean="0"/>
              <a:t>Term contracts</a:t>
            </a:r>
            <a:endParaRPr lang="en-US" dirty="0"/>
          </a:p>
        </p:txBody>
      </p:sp>
      <p:pic>
        <p:nvPicPr>
          <p:cNvPr id="4" name="Picture 2" descr="http://images.dawgsports.com/images/admin/Tyrone_Willingham_with_UW_hel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4724400"/>
            <a:ext cx="273538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mattmcgee.com/wp-content/uploads/2009/11/Mora-J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711700"/>
            <a:ext cx="25908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blog.prorumors.com/wp-content/uploads/2010/08/don_wakama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751386"/>
            <a:ext cx="1905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31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have a term contract, you can be fired only for “just cause.” </a:t>
            </a:r>
          </a:p>
          <a:p>
            <a:pPr lvl="1"/>
            <a:r>
              <a:rPr lang="en-US" dirty="0" smtClean="0"/>
              <a:t>Basically means the employee is doing very unreasonably unsatisfactory work quality and work behavior.</a:t>
            </a:r>
          </a:p>
          <a:p>
            <a:pPr lvl="1"/>
            <a:endParaRPr lang="en-US" dirty="0"/>
          </a:p>
        </p:txBody>
      </p:sp>
      <p:sp>
        <p:nvSpPr>
          <p:cNvPr id="3" name="Title 2"/>
          <p:cNvSpPr>
            <a:spLocks noGrp="1"/>
          </p:cNvSpPr>
          <p:nvPr>
            <p:ph type="title"/>
          </p:nvPr>
        </p:nvSpPr>
        <p:spPr/>
        <p:txBody>
          <a:bodyPr/>
          <a:lstStyle/>
          <a:p>
            <a:r>
              <a:rPr lang="en-US" dirty="0" smtClean="0"/>
              <a:t>Term contracts: just cause</a:t>
            </a:r>
            <a:endParaRPr lang="en-US" dirty="0"/>
          </a:p>
        </p:txBody>
      </p:sp>
      <p:pic>
        <p:nvPicPr>
          <p:cNvPr id="4" name="Picture 2" descr="http://titebeat.com/images/fired-stormtroo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124200"/>
            <a:ext cx="440079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817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dirty="0" smtClean="0"/>
              <a:t>The American System: Employment “at will.”</a:t>
            </a:r>
          </a:p>
          <a:p>
            <a:r>
              <a:rPr lang="en-US" sz="3200" dirty="0"/>
              <a:t>Employee rights to </a:t>
            </a:r>
            <a:r>
              <a:rPr lang="en-US" sz="3200" dirty="0" smtClean="0"/>
              <a:t>privacy</a:t>
            </a:r>
            <a:r>
              <a:rPr lang="en-US" sz="3200" dirty="0"/>
              <a:t> </a:t>
            </a:r>
            <a:r>
              <a:rPr lang="en-US" sz="3200" dirty="0" smtClean="0"/>
              <a:t>in “at will” system.</a:t>
            </a:r>
          </a:p>
          <a:p>
            <a:r>
              <a:rPr lang="en-US" sz="3200" dirty="0" smtClean="0"/>
              <a:t>Term contracts and “just cause.”</a:t>
            </a:r>
          </a:p>
          <a:p>
            <a:r>
              <a:rPr lang="en-US" sz="3200" dirty="0" smtClean="0"/>
              <a:t>Some </a:t>
            </a:r>
            <a:r>
              <a:rPr lang="en-US" sz="3200" dirty="0"/>
              <a:t>exceptions to “at will” employment.</a:t>
            </a:r>
          </a:p>
          <a:p>
            <a:pPr lvl="1"/>
            <a:r>
              <a:rPr lang="en-US" sz="3000" dirty="0" smtClean="0"/>
              <a:t>Controverting public policy</a:t>
            </a:r>
          </a:p>
          <a:p>
            <a:pPr lvl="1"/>
            <a:r>
              <a:rPr lang="en-US" sz="3000" dirty="0" smtClean="0"/>
              <a:t>Discrimination</a:t>
            </a:r>
          </a:p>
          <a:p>
            <a:endParaRPr lang="en-US" dirty="0"/>
          </a:p>
        </p:txBody>
      </p:sp>
      <p:sp>
        <p:nvSpPr>
          <p:cNvPr id="3" name="Title 2"/>
          <p:cNvSpPr>
            <a:spLocks noGrp="1"/>
          </p:cNvSpPr>
          <p:nvPr>
            <p:ph type="title"/>
          </p:nvPr>
        </p:nvSpPr>
        <p:spPr/>
        <p:txBody>
          <a:bodyPr/>
          <a:lstStyle/>
          <a:p>
            <a:r>
              <a:rPr lang="en-US" dirty="0" smtClean="0"/>
              <a:t>Overview of today</a:t>
            </a:r>
            <a:endParaRPr lang="en-US" dirty="0"/>
          </a:p>
        </p:txBody>
      </p:sp>
      <p:pic>
        <p:nvPicPr>
          <p:cNvPr id="2050" name="Picture 2" descr="http://i.nuseek.com/images/template/360x318/dm_080603_job_listi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572000"/>
            <a:ext cx="2438400" cy="215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469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t>What is “satisfactory work?”</a:t>
            </a:r>
          </a:p>
          <a:p>
            <a:pPr lvl="1"/>
            <a:r>
              <a:rPr lang="en-US" sz="2800" dirty="0"/>
              <a:t>Four factors:</a:t>
            </a:r>
          </a:p>
          <a:p>
            <a:pPr lvl="2"/>
            <a:r>
              <a:rPr lang="en-US" sz="2800" dirty="0"/>
              <a:t>Regular attendance;</a:t>
            </a:r>
          </a:p>
          <a:p>
            <a:pPr lvl="2"/>
            <a:r>
              <a:rPr lang="en-US" sz="2800" dirty="0"/>
              <a:t>Obedience to reasonable work rules;</a:t>
            </a:r>
          </a:p>
          <a:p>
            <a:pPr lvl="2"/>
            <a:r>
              <a:rPr lang="en-US" sz="2800" dirty="0"/>
              <a:t>Reasonable quantity and quality of work;</a:t>
            </a:r>
          </a:p>
          <a:p>
            <a:pPr lvl="2"/>
            <a:r>
              <a:rPr lang="en-US" sz="2800" dirty="0"/>
              <a:t>Avoidance of conduct that hurts employer’s business. </a:t>
            </a:r>
          </a:p>
          <a:p>
            <a:endParaRPr lang="en-US" dirty="0"/>
          </a:p>
        </p:txBody>
      </p:sp>
      <p:sp>
        <p:nvSpPr>
          <p:cNvPr id="3" name="Title 2"/>
          <p:cNvSpPr>
            <a:spLocks noGrp="1"/>
          </p:cNvSpPr>
          <p:nvPr>
            <p:ph type="title"/>
          </p:nvPr>
        </p:nvSpPr>
        <p:spPr/>
        <p:txBody>
          <a:bodyPr/>
          <a:lstStyle/>
          <a:p>
            <a:r>
              <a:rPr lang="en-US" dirty="0" smtClean="0"/>
              <a:t>Term contracts</a:t>
            </a:r>
            <a:endParaRPr lang="en-US" dirty="0"/>
          </a:p>
        </p:txBody>
      </p:sp>
      <p:pic>
        <p:nvPicPr>
          <p:cNvPr id="1028" name="Picture 4" descr="http://thematter.files.wordpress.com/2010/01/hard-w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800" y="4953000"/>
            <a:ext cx="246151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03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Were these firings for “just cause?”</a:t>
            </a:r>
          </a:p>
          <a:p>
            <a:pPr lvl="1"/>
            <a:r>
              <a:rPr lang="en-US" sz="2600" dirty="0" smtClean="0"/>
              <a:t>Huskies were 0-12.</a:t>
            </a:r>
          </a:p>
          <a:p>
            <a:pPr lvl="1"/>
            <a:r>
              <a:rPr lang="en-US" sz="2600" dirty="0" smtClean="0"/>
              <a:t>Seahawks were 5-11.</a:t>
            </a:r>
          </a:p>
          <a:p>
            <a:pPr lvl="1"/>
            <a:r>
              <a:rPr lang="en-US" sz="2600" dirty="0" smtClean="0"/>
              <a:t>Mariners ended up losing 100 games. </a:t>
            </a:r>
          </a:p>
          <a:p>
            <a:r>
              <a:rPr lang="en-US" sz="2800" dirty="0" smtClean="0"/>
              <a:t>Still, none were for just cause. </a:t>
            </a:r>
            <a:endParaRPr lang="en-US" sz="2800" dirty="0"/>
          </a:p>
          <a:p>
            <a:pPr marL="45720" indent="0">
              <a:buNone/>
            </a:pPr>
            <a:endParaRPr lang="en-US" dirty="0"/>
          </a:p>
        </p:txBody>
      </p:sp>
      <p:sp>
        <p:nvSpPr>
          <p:cNvPr id="3" name="Title 2"/>
          <p:cNvSpPr>
            <a:spLocks noGrp="1"/>
          </p:cNvSpPr>
          <p:nvPr>
            <p:ph type="title"/>
          </p:nvPr>
        </p:nvSpPr>
        <p:spPr/>
        <p:txBody>
          <a:bodyPr/>
          <a:lstStyle/>
          <a:p>
            <a:r>
              <a:rPr lang="en-US" dirty="0" smtClean="0"/>
              <a:t>Term contracts</a:t>
            </a:r>
            <a:endParaRPr lang="en-US" dirty="0"/>
          </a:p>
        </p:txBody>
      </p:sp>
      <p:pic>
        <p:nvPicPr>
          <p:cNvPr id="4" name="Picture 2" descr="http://images.dawgsports.com/images/admin/Tyrone_Willingham_with_UW_hel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4724400"/>
            <a:ext cx="273538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mattmcgee.com/wp-content/uploads/2009/11/Mora-J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711700"/>
            <a:ext cx="25908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blog.prorumors.com/wp-content/uploads/2010/08/don_wakama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751386"/>
            <a:ext cx="1905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26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dirty="0" smtClean="0"/>
              <a:t>Instead, all three coaches were “bought out.”</a:t>
            </a:r>
            <a:endParaRPr lang="en-US" sz="5400" dirty="0"/>
          </a:p>
          <a:p>
            <a:pPr marL="45720" indent="0">
              <a:buNone/>
            </a:pPr>
            <a:endParaRPr lang="en-US" dirty="0"/>
          </a:p>
        </p:txBody>
      </p:sp>
      <p:sp>
        <p:nvSpPr>
          <p:cNvPr id="3" name="Title 2"/>
          <p:cNvSpPr>
            <a:spLocks noGrp="1"/>
          </p:cNvSpPr>
          <p:nvPr>
            <p:ph type="title"/>
          </p:nvPr>
        </p:nvSpPr>
        <p:spPr/>
        <p:txBody>
          <a:bodyPr/>
          <a:lstStyle/>
          <a:p>
            <a:r>
              <a:rPr lang="en-US" dirty="0" smtClean="0"/>
              <a:t>Term contracts</a:t>
            </a:r>
            <a:endParaRPr lang="en-US" dirty="0"/>
          </a:p>
        </p:txBody>
      </p:sp>
      <p:pic>
        <p:nvPicPr>
          <p:cNvPr id="4" name="Picture 2" descr="http://images.dawgsports.com/images/admin/Tyrone_Willingham_with_UW_hel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4724400"/>
            <a:ext cx="273538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mattmcgee.com/wp-content/uploads/2009/11/Mora-J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711700"/>
            <a:ext cx="25908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blog.prorumors.com/wp-content/uploads/2010/08/don_wakama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751386"/>
            <a:ext cx="1905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2611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5393438"/>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Employment at will v. term contracts</a:t>
            </a:r>
            <a:endParaRPr lang="en-US" dirty="0"/>
          </a:p>
        </p:txBody>
      </p:sp>
    </p:spTree>
    <p:extLst>
      <p:ext uri="{BB962C8B-B14F-4D97-AF65-F5344CB8AC3E}">
        <p14:creationId xmlns:p14="http://schemas.microsoft.com/office/powerpoint/2010/main" val="346711491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Again, general rule: okay to fire you any time for any reason. </a:t>
            </a:r>
          </a:p>
          <a:p>
            <a:r>
              <a:rPr lang="en-US" sz="3200" dirty="0" smtClean="0"/>
              <a:t>There are a few ways your employer </a:t>
            </a:r>
            <a:r>
              <a:rPr lang="en-US" sz="3200" b="1" u="sng" dirty="0" smtClean="0"/>
              <a:t>cannot</a:t>
            </a:r>
            <a:r>
              <a:rPr lang="en-US" sz="3200" dirty="0" smtClean="0"/>
              <a:t> fire you:</a:t>
            </a:r>
          </a:p>
          <a:p>
            <a:pPr lvl="1"/>
            <a:r>
              <a:rPr lang="en-US" sz="3200" dirty="0" smtClean="0"/>
              <a:t>If the reason for your firing contravenes public policy; or</a:t>
            </a:r>
          </a:p>
          <a:p>
            <a:pPr lvl="1"/>
            <a:r>
              <a:rPr lang="en-US" sz="3200" dirty="0" smtClean="0"/>
              <a:t>If the firing is discriminatory.</a:t>
            </a:r>
            <a:endParaRPr lang="en-US" sz="3200" dirty="0"/>
          </a:p>
        </p:txBody>
      </p:sp>
      <p:sp>
        <p:nvSpPr>
          <p:cNvPr id="3" name="Title 2"/>
          <p:cNvSpPr>
            <a:spLocks noGrp="1"/>
          </p:cNvSpPr>
          <p:nvPr>
            <p:ph type="title"/>
          </p:nvPr>
        </p:nvSpPr>
        <p:spPr/>
        <p:txBody>
          <a:bodyPr/>
          <a:lstStyle/>
          <a:p>
            <a:r>
              <a:rPr lang="en-US" dirty="0" smtClean="0"/>
              <a:t>Exceptions to “at will” </a:t>
            </a:r>
            <a:endParaRPr lang="en-US" dirty="0"/>
          </a:p>
        </p:txBody>
      </p:sp>
    </p:spTree>
    <p:extLst>
      <p:ext uri="{BB962C8B-B14F-4D97-AF65-F5344CB8AC3E}">
        <p14:creationId xmlns:p14="http://schemas.microsoft.com/office/powerpoint/2010/main" val="1682138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If the reason for your firing contravenes public policy.</a:t>
            </a:r>
            <a:endParaRPr lang="en-US" dirty="0"/>
          </a:p>
          <a:p>
            <a:pPr marL="45720" indent="0" algn="ctr">
              <a:buNone/>
            </a:pPr>
            <a:r>
              <a:rPr lang="en-US" dirty="0" smtClean="0"/>
              <a:t>Case #1: Fulfilling a public obligation: jury duty</a:t>
            </a:r>
          </a:p>
        </p:txBody>
      </p:sp>
      <p:sp>
        <p:nvSpPr>
          <p:cNvPr id="3" name="Title 2"/>
          <p:cNvSpPr>
            <a:spLocks noGrp="1"/>
          </p:cNvSpPr>
          <p:nvPr>
            <p:ph type="title"/>
          </p:nvPr>
        </p:nvSpPr>
        <p:spPr/>
        <p:txBody>
          <a:bodyPr/>
          <a:lstStyle/>
          <a:p>
            <a:r>
              <a:rPr lang="en-US" dirty="0" smtClean="0"/>
              <a:t>Exceptions to “at will”</a:t>
            </a:r>
            <a:endParaRPr lang="en-US" dirty="0"/>
          </a:p>
        </p:txBody>
      </p:sp>
      <p:pic>
        <p:nvPicPr>
          <p:cNvPr id="3074" name="Picture 2" descr="http://beautydart.files.wordpress.com/2010/11/liz_lemon_jury_duty_star_wa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61166"/>
            <a:ext cx="7734300" cy="429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5713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smtClean="0"/>
              <a:t>Case #1: Jury Duty</a:t>
            </a:r>
          </a:p>
          <a:p>
            <a:pPr marL="45720" indent="0">
              <a:buNone/>
            </a:pPr>
            <a:r>
              <a:rPr lang="en-US" dirty="0" smtClean="0"/>
              <a:t>Liz Lemon gets called for jury duty. Jack tells her she can’t be gone for jury duty. He tells her to dress up like a crazy person and get out of it. “Do whatever it takes to get out of jury duty. If you don’t get out of that jury, you’re fired.” Liz tries, but gets selected for the jury. Can Jack fire her?</a:t>
            </a:r>
          </a:p>
          <a:p>
            <a:r>
              <a:rPr lang="en-US" sz="2800" dirty="0" smtClean="0"/>
              <a:t>No. </a:t>
            </a:r>
            <a:r>
              <a:rPr lang="en-US" sz="2800" dirty="0" err="1" smtClean="0"/>
              <a:t>Nees</a:t>
            </a:r>
            <a:r>
              <a:rPr lang="en-US" sz="2800" dirty="0" smtClean="0"/>
              <a:t> v. Hocks (Or. 1975). </a:t>
            </a:r>
            <a:endParaRPr lang="en-US" sz="2800" dirty="0"/>
          </a:p>
        </p:txBody>
      </p:sp>
      <p:sp>
        <p:nvSpPr>
          <p:cNvPr id="3" name="Title 2"/>
          <p:cNvSpPr>
            <a:spLocks noGrp="1"/>
          </p:cNvSpPr>
          <p:nvPr>
            <p:ph type="title"/>
          </p:nvPr>
        </p:nvSpPr>
        <p:spPr/>
        <p:txBody>
          <a:bodyPr/>
          <a:lstStyle/>
          <a:p>
            <a:r>
              <a:rPr lang="en-US" dirty="0"/>
              <a:t>Exceptions to “at will”</a:t>
            </a:r>
          </a:p>
        </p:txBody>
      </p:sp>
      <p:pic>
        <p:nvPicPr>
          <p:cNvPr id="4098" name="Picture 2" descr="http://beautydart.files.wordpress.com/2010/11/liz_lemon_jury_duty_star_wa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900" y="4473575"/>
            <a:ext cx="4286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24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If the reason for your firing contravenes public policy.</a:t>
            </a:r>
          </a:p>
          <a:p>
            <a:pPr marL="45720" indent="0" algn="ctr">
              <a:buNone/>
            </a:pPr>
            <a:r>
              <a:rPr lang="en-US" dirty="0" smtClean="0"/>
              <a:t>Case #2: Committing an illegal act: </a:t>
            </a:r>
            <a:endParaRPr lang="en-US" dirty="0"/>
          </a:p>
        </p:txBody>
      </p:sp>
      <p:sp>
        <p:nvSpPr>
          <p:cNvPr id="3" name="Title 2"/>
          <p:cNvSpPr>
            <a:spLocks noGrp="1"/>
          </p:cNvSpPr>
          <p:nvPr>
            <p:ph type="title"/>
          </p:nvPr>
        </p:nvSpPr>
        <p:spPr/>
        <p:txBody>
          <a:bodyPr/>
          <a:lstStyle/>
          <a:p>
            <a:r>
              <a:rPr lang="en-US" dirty="0"/>
              <a:t>Exceptions to “at will”</a:t>
            </a:r>
          </a:p>
        </p:txBody>
      </p:sp>
      <p:pic>
        <p:nvPicPr>
          <p:cNvPr id="15362" name="Picture 2" descr="http://www.extratextual.tv/wp-content/uploads/2008/06/30rock_kenne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739838"/>
            <a:ext cx="3200400" cy="411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5928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Jack tells Kenneth he needs to phone in a death threat to President Obama. Kenneth knows this is a federal crime with huge penalties. Jack tells Kenneth he has to do it anyway or Jack will fire him. Kenneth still refuses and Jack fires him. </a:t>
            </a:r>
          </a:p>
          <a:p>
            <a:r>
              <a:rPr lang="en-US" sz="4000" dirty="0" smtClean="0"/>
              <a:t>Can Jack do that?</a:t>
            </a:r>
          </a:p>
          <a:p>
            <a:r>
              <a:rPr lang="en-US" sz="4000" dirty="0" smtClean="0"/>
              <a:t>No. Johnson v. Del Mar Distributing. </a:t>
            </a:r>
          </a:p>
          <a:p>
            <a:pPr marL="45720" indent="0">
              <a:buNone/>
            </a:pPr>
            <a:endParaRPr lang="en-US" dirty="0"/>
          </a:p>
        </p:txBody>
      </p:sp>
      <p:sp>
        <p:nvSpPr>
          <p:cNvPr id="3" name="Title 2"/>
          <p:cNvSpPr>
            <a:spLocks noGrp="1"/>
          </p:cNvSpPr>
          <p:nvPr>
            <p:ph type="title"/>
          </p:nvPr>
        </p:nvSpPr>
        <p:spPr/>
        <p:txBody>
          <a:bodyPr/>
          <a:lstStyle/>
          <a:p>
            <a:r>
              <a:rPr lang="en-US" dirty="0"/>
              <a:t>Exceptions to “at will</a:t>
            </a:r>
            <a:r>
              <a:rPr lang="en-US" dirty="0" smtClean="0"/>
              <a:t>”</a:t>
            </a:r>
            <a:endParaRPr lang="en-US" dirty="0"/>
          </a:p>
        </p:txBody>
      </p:sp>
      <p:pic>
        <p:nvPicPr>
          <p:cNvPr id="16386" name="Picture 2" descr="http://www.extratextual.tv/wp-content/uploads/2008/06/30rock_kenne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524250"/>
            <a:ext cx="25908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069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2. If the reason for the firing is discriminatory. </a:t>
            </a:r>
            <a:endParaRPr lang="en-US" dirty="0"/>
          </a:p>
        </p:txBody>
      </p:sp>
      <p:sp>
        <p:nvSpPr>
          <p:cNvPr id="3" name="Title 2"/>
          <p:cNvSpPr>
            <a:spLocks noGrp="1"/>
          </p:cNvSpPr>
          <p:nvPr>
            <p:ph type="title"/>
          </p:nvPr>
        </p:nvSpPr>
        <p:spPr/>
        <p:txBody>
          <a:bodyPr/>
          <a:lstStyle/>
          <a:p>
            <a:r>
              <a:rPr lang="en-US" dirty="0"/>
              <a:t>Exceptions to “at will”</a:t>
            </a:r>
          </a:p>
        </p:txBody>
      </p:sp>
      <p:pic>
        <p:nvPicPr>
          <p:cNvPr id="5122" name="Picture 2" descr="http://1.bp.blogspot.com/_CsDPIVIWcF8/SjD8fI0q0RI/AAAAAAAABfE/jma6iGDtY4k/s400/P0072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2479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17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About 50 percent of people aged 16-24 were employed for the month of July 2010.</a:t>
            </a:r>
          </a:p>
          <a:p>
            <a:r>
              <a:rPr lang="en-US" sz="3200" dirty="0" smtClean="0"/>
              <a:t>Who here has jobs?</a:t>
            </a:r>
          </a:p>
          <a:p>
            <a:r>
              <a:rPr lang="en-US" sz="3200" dirty="0" smtClean="0"/>
              <a:t>When you got your job, did you agree to work for a certain amount of time?</a:t>
            </a:r>
          </a:p>
          <a:p>
            <a:r>
              <a:rPr lang="en-US" sz="3200" dirty="0" smtClean="0"/>
              <a:t>In America, when you start working at a new job, there is typically no agreed upon length of time of the job. </a:t>
            </a:r>
          </a:p>
        </p:txBody>
      </p:sp>
      <p:sp>
        <p:nvSpPr>
          <p:cNvPr id="3" name="Title 2"/>
          <p:cNvSpPr>
            <a:spLocks noGrp="1"/>
          </p:cNvSpPr>
          <p:nvPr>
            <p:ph type="title"/>
          </p:nvPr>
        </p:nvSpPr>
        <p:spPr/>
        <p:txBody>
          <a:bodyPr/>
          <a:lstStyle/>
          <a:p>
            <a:r>
              <a:rPr lang="en-US" dirty="0" smtClean="0"/>
              <a:t>Employment “at will”</a:t>
            </a:r>
            <a:endParaRPr lang="en-US" dirty="0"/>
          </a:p>
        </p:txBody>
      </p:sp>
    </p:spTree>
    <p:extLst>
      <p:ext uri="{BB962C8B-B14F-4D97-AF65-F5344CB8AC3E}">
        <p14:creationId xmlns:p14="http://schemas.microsoft.com/office/powerpoint/2010/main" val="82878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Several federal statutes prohibit discrimination in employment.</a:t>
            </a:r>
          </a:p>
          <a:p>
            <a:pPr lvl="1"/>
            <a:r>
              <a:rPr lang="en-US" sz="2400" dirty="0" smtClean="0"/>
              <a:t>Title VII of the Civil Rights Act of 1964.</a:t>
            </a:r>
          </a:p>
          <a:p>
            <a:pPr lvl="1"/>
            <a:r>
              <a:rPr lang="en-US" sz="2400" dirty="0" smtClean="0"/>
              <a:t>Civil War Reconstruction Statutes.</a:t>
            </a:r>
          </a:p>
          <a:p>
            <a:pPr lvl="1"/>
            <a:r>
              <a:rPr lang="en-US" sz="2400" dirty="0" smtClean="0"/>
              <a:t>The Age Discrimination in Employment Act of 1967 (ADEA).</a:t>
            </a:r>
          </a:p>
          <a:p>
            <a:pPr lvl="1"/>
            <a:r>
              <a:rPr lang="en-US" sz="2400" dirty="0" smtClean="0"/>
              <a:t>Americans with </a:t>
            </a:r>
            <a:br>
              <a:rPr lang="en-US" sz="2400" dirty="0" smtClean="0"/>
            </a:br>
            <a:r>
              <a:rPr lang="en-US" sz="2400" dirty="0" smtClean="0"/>
              <a:t>Disabilities Act of 1990 </a:t>
            </a:r>
            <a:br>
              <a:rPr lang="en-US" sz="2400" dirty="0" smtClean="0"/>
            </a:br>
            <a:r>
              <a:rPr lang="en-US" sz="2400" dirty="0" smtClean="0"/>
              <a:t>(ADA).</a:t>
            </a:r>
            <a:endParaRPr lang="en-US" sz="2400" dirty="0"/>
          </a:p>
        </p:txBody>
      </p:sp>
      <p:sp>
        <p:nvSpPr>
          <p:cNvPr id="3" name="Title 2"/>
          <p:cNvSpPr>
            <a:spLocks noGrp="1"/>
          </p:cNvSpPr>
          <p:nvPr>
            <p:ph type="title"/>
          </p:nvPr>
        </p:nvSpPr>
        <p:spPr/>
        <p:txBody>
          <a:bodyPr/>
          <a:lstStyle/>
          <a:p>
            <a:r>
              <a:rPr lang="en-US" dirty="0"/>
              <a:t>Exceptions to “at will</a:t>
            </a:r>
            <a:r>
              <a:rPr lang="en-US" dirty="0" smtClean="0"/>
              <a:t>”: Discrimination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987800"/>
            <a:ext cx="3810000" cy="2857500"/>
          </a:xfrm>
          <a:prstGeom prst="rect">
            <a:avLst/>
          </a:prstGeom>
        </p:spPr>
      </p:pic>
      <p:sp>
        <p:nvSpPr>
          <p:cNvPr id="5" name="TextBox 4"/>
          <p:cNvSpPr txBox="1"/>
          <p:nvPr/>
        </p:nvSpPr>
        <p:spPr>
          <a:xfrm>
            <a:off x="4038600" y="6056868"/>
            <a:ext cx="798808" cy="369332"/>
          </a:xfrm>
          <a:prstGeom prst="rect">
            <a:avLst/>
          </a:prstGeom>
          <a:noFill/>
        </p:spPr>
        <p:txBody>
          <a:bodyPr wrap="none" rtlCol="0">
            <a:spAutoFit/>
          </a:bodyPr>
          <a:lstStyle/>
          <a:p>
            <a:r>
              <a:rPr lang="en-US" dirty="0" err="1" smtClean="0"/>
              <a:t>Ferdie</a:t>
            </a:r>
            <a:endParaRPr lang="en-US" dirty="0"/>
          </a:p>
        </p:txBody>
      </p:sp>
      <p:cxnSp>
        <p:nvCxnSpPr>
          <p:cNvPr id="7" name="Straight Arrow Connector 6"/>
          <p:cNvCxnSpPr/>
          <p:nvPr/>
        </p:nvCxnSpPr>
        <p:spPr>
          <a:xfrm flipV="1">
            <a:off x="4438004" y="6553200"/>
            <a:ext cx="667396"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07104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Statutes bar discrimination on the basis of:</a:t>
            </a:r>
          </a:p>
          <a:p>
            <a:pPr lvl="1"/>
            <a:r>
              <a:rPr lang="en-US" sz="3200" dirty="0" smtClean="0"/>
              <a:t>Race</a:t>
            </a:r>
          </a:p>
          <a:p>
            <a:pPr lvl="1"/>
            <a:r>
              <a:rPr lang="en-US" sz="3200" dirty="0" smtClean="0"/>
              <a:t>National origin</a:t>
            </a:r>
          </a:p>
          <a:p>
            <a:pPr lvl="1"/>
            <a:r>
              <a:rPr lang="en-US" sz="3200" dirty="0" smtClean="0"/>
              <a:t>Ethnicity</a:t>
            </a:r>
          </a:p>
          <a:p>
            <a:pPr lvl="1"/>
            <a:r>
              <a:rPr lang="en-US" sz="3200" dirty="0" smtClean="0"/>
              <a:t>Religion</a:t>
            </a:r>
          </a:p>
          <a:p>
            <a:pPr lvl="1"/>
            <a:r>
              <a:rPr lang="en-US" sz="3200" dirty="0" smtClean="0"/>
              <a:t>Gender</a:t>
            </a:r>
          </a:p>
          <a:p>
            <a:pPr lvl="1"/>
            <a:r>
              <a:rPr lang="en-US" sz="3200" dirty="0" smtClean="0"/>
              <a:t>Age</a:t>
            </a:r>
          </a:p>
          <a:p>
            <a:pPr lvl="1"/>
            <a:r>
              <a:rPr lang="en-US" sz="3200" dirty="0" smtClean="0"/>
              <a:t>Disability</a:t>
            </a:r>
            <a:endParaRPr lang="en-US" sz="3200" dirty="0"/>
          </a:p>
        </p:txBody>
      </p:sp>
      <p:sp>
        <p:nvSpPr>
          <p:cNvPr id="3" name="Title 2"/>
          <p:cNvSpPr>
            <a:spLocks noGrp="1"/>
          </p:cNvSpPr>
          <p:nvPr>
            <p:ph type="title"/>
          </p:nvPr>
        </p:nvSpPr>
        <p:spPr/>
        <p:txBody>
          <a:bodyPr/>
          <a:lstStyle/>
          <a:p>
            <a:r>
              <a:rPr lang="en-US" dirty="0"/>
              <a:t>Exceptions to “at will”: Discrimination</a:t>
            </a:r>
          </a:p>
        </p:txBody>
      </p:sp>
      <p:pic>
        <p:nvPicPr>
          <p:cNvPr id="6146" name="Picture 2" descr="http://www.equalityvirginia.org/images/nondiscrimi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14600"/>
            <a:ext cx="4010025"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27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“Individual discriminatory treatment”</a:t>
            </a:r>
          </a:p>
          <a:p>
            <a:pPr marL="45720" indent="0" algn="ctr">
              <a:buNone/>
            </a:pPr>
            <a:r>
              <a:rPr lang="en-US" dirty="0" smtClean="0"/>
              <a:t>Case #1: Sven the Dane</a:t>
            </a:r>
          </a:p>
          <a:p>
            <a:pPr marL="45720" indent="0">
              <a:buNone/>
            </a:pPr>
            <a:r>
              <a:rPr lang="en-US" sz="2400" dirty="0" smtClean="0"/>
              <a:t>Sven, a mechanic for Boeing, gets laid off. He thinks he was laid off because he was Danish. He reapplies for the job. He thinks he’ll get it because he is qualified. He doesn’t get it. The job remains open. Boeing hires Ole, a Norwegian. </a:t>
            </a:r>
          </a:p>
        </p:txBody>
      </p:sp>
      <p:sp>
        <p:nvSpPr>
          <p:cNvPr id="3" name="Title 2"/>
          <p:cNvSpPr>
            <a:spLocks noGrp="1"/>
          </p:cNvSpPr>
          <p:nvPr>
            <p:ph type="title"/>
          </p:nvPr>
        </p:nvSpPr>
        <p:spPr/>
        <p:txBody>
          <a:bodyPr/>
          <a:lstStyle/>
          <a:p>
            <a:r>
              <a:rPr lang="en-US" dirty="0"/>
              <a:t>Exceptions to “at will”: Discrimination</a:t>
            </a:r>
          </a:p>
        </p:txBody>
      </p:sp>
      <p:pic>
        <p:nvPicPr>
          <p:cNvPr id="7170" name="Picture 2" descr="http://us.123rf.com/400wm/400/400/tlorna/tlorna1011/tlorna101100017/8493093-man-with-viking-helmet-and-danish-flag-looking-sad-scandinavian-middle-age-male-isolated-on-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419600"/>
            <a:ext cx="3444875" cy="224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7977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“Individual discriminatory treatment”</a:t>
            </a:r>
          </a:p>
          <a:p>
            <a:pPr marL="45720" indent="0" algn="ctr">
              <a:buNone/>
            </a:pPr>
            <a:r>
              <a:rPr lang="en-US" dirty="0" smtClean="0"/>
              <a:t>Case #1: Sven the Dane</a:t>
            </a:r>
          </a:p>
          <a:p>
            <a:pPr marL="45720" indent="0">
              <a:buNone/>
            </a:pPr>
            <a:r>
              <a:rPr lang="en-US" sz="2400" dirty="0" smtClean="0"/>
              <a:t>Sven sues Boeing. He claims he was passed over because of his ethnicity. Boeing claims it didn’t hire Sven because of his criminal record of stealing from employers. Sven thinks this reason is a pretext. </a:t>
            </a:r>
          </a:p>
        </p:txBody>
      </p:sp>
      <p:sp>
        <p:nvSpPr>
          <p:cNvPr id="3" name="Title 2"/>
          <p:cNvSpPr>
            <a:spLocks noGrp="1"/>
          </p:cNvSpPr>
          <p:nvPr>
            <p:ph type="title"/>
          </p:nvPr>
        </p:nvSpPr>
        <p:spPr/>
        <p:txBody>
          <a:bodyPr/>
          <a:lstStyle/>
          <a:p>
            <a:r>
              <a:rPr lang="en-US" dirty="0"/>
              <a:t>Exceptions to “at will”: Discrimination</a:t>
            </a:r>
          </a:p>
        </p:txBody>
      </p:sp>
      <p:pic>
        <p:nvPicPr>
          <p:cNvPr id="7170" name="Picture 2" descr="http://us.123rf.com/400wm/400/400/tlorna/tlorna1011/tlorna101100017/8493093-man-with-viking-helmet-and-danish-flag-looking-sad-scandinavian-middle-age-male-isolated-on-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419600"/>
            <a:ext cx="3444875" cy="224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4941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“Individual discriminatory treatment”</a:t>
            </a:r>
          </a:p>
          <a:p>
            <a:pPr marL="45720" indent="0" algn="ctr">
              <a:buNone/>
            </a:pPr>
            <a:r>
              <a:rPr lang="en-US" dirty="0" smtClean="0"/>
              <a:t>Case #1: Sven the Dane</a:t>
            </a:r>
          </a:p>
          <a:p>
            <a:r>
              <a:rPr lang="en-US" dirty="0" smtClean="0"/>
              <a:t>Must show he was passed over and was qualified. </a:t>
            </a:r>
          </a:p>
          <a:p>
            <a:r>
              <a:rPr lang="en-US" dirty="0" smtClean="0"/>
              <a:t>Employer can respond with other reason.</a:t>
            </a:r>
          </a:p>
          <a:p>
            <a:r>
              <a:rPr lang="en-US" dirty="0" smtClean="0"/>
              <a:t>Sven can then prove pretext. </a:t>
            </a:r>
          </a:p>
          <a:p>
            <a:pPr lvl="1"/>
            <a:r>
              <a:rPr lang="en-US" dirty="0" smtClean="0"/>
              <a:t>“You dumb dirty Dane.”</a:t>
            </a:r>
          </a:p>
          <a:p>
            <a:pPr lvl="1"/>
            <a:r>
              <a:rPr lang="en-US" dirty="0" smtClean="0"/>
              <a:t>McDonnell-Douglas v. Green. </a:t>
            </a:r>
          </a:p>
        </p:txBody>
      </p:sp>
      <p:sp>
        <p:nvSpPr>
          <p:cNvPr id="3" name="Title 2"/>
          <p:cNvSpPr>
            <a:spLocks noGrp="1"/>
          </p:cNvSpPr>
          <p:nvPr>
            <p:ph type="title"/>
          </p:nvPr>
        </p:nvSpPr>
        <p:spPr/>
        <p:txBody>
          <a:bodyPr/>
          <a:lstStyle/>
          <a:p>
            <a:r>
              <a:rPr lang="en-US" dirty="0"/>
              <a:t>Exceptions to “at will”: Discrimination</a:t>
            </a:r>
          </a:p>
        </p:txBody>
      </p:sp>
      <p:pic>
        <p:nvPicPr>
          <p:cNvPr id="7170" name="Picture 2" descr="http://us.123rf.com/400wm/400/400/tlorna/tlorna1011/tlorna101100017/8493093-man-with-viking-helmet-and-danish-flag-looking-sad-scandinavian-middle-age-male-isolated-on-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419600"/>
            <a:ext cx="3444875" cy="224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4941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2. “Systemic Disparate Impact.”</a:t>
            </a:r>
          </a:p>
          <a:p>
            <a:r>
              <a:rPr lang="en-US" sz="4000" dirty="0" smtClean="0"/>
              <a:t>When an employer has a policy in place that, while looking neutral on its face, has a </a:t>
            </a:r>
            <a:r>
              <a:rPr lang="en-US" sz="4000" b="1" u="sng" dirty="0" smtClean="0"/>
              <a:t>disparate impact </a:t>
            </a:r>
            <a:r>
              <a:rPr lang="en-US" sz="4000" dirty="0" smtClean="0"/>
              <a:t>on races, genders, or religious persons. </a:t>
            </a:r>
            <a:endParaRPr lang="en-US" sz="4000" dirty="0"/>
          </a:p>
        </p:txBody>
      </p:sp>
      <p:sp>
        <p:nvSpPr>
          <p:cNvPr id="3" name="Title 2"/>
          <p:cNvSpPr>
            <a:spLocks noGrp="1"/>
          </p:cNvSpPr>
          <p:nvPr>
            <p:ph type="title"/>
          </p:nvPr>
        </p:nvSpPr>
        <p:spPr/>
        <p:txBody>
          <a:bodyPr/>
          <a:lstStyle/>
          <a:p>
            <a:r>
              <a:rPr lang="en-US" dirty="0"/>
              <a:t>Exceptions to “at will”: Discrimination</a:t>
            </a:r>
          </a:p>
        </p:txBody>
      </p:sp>
    </p:spTree>
    <p:extLst>
      <p:ext uri="{BB962C8B-B14F-4D97-AF65-F5344CB8AC3E}">
        <p14:creationId xmlns:p14="http://schemas.microsoft.com/office/powerpoint/2010/main" val="292985899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2. Systemic Disparate Impact.</a:t>
            </a:r>
          </a:p>
          <a:p>
            <a:pPr marL="45720" indent="0" algn="ctr">
              <a:buNone/>
            </a:pPr>
            <a:r>
              <a:rPr lang="en-US" dirty="0" smtClean="0"/>
              <a:t>Case #2: The Degree Requirement</a:t>
            </a:r>
          </a:p>
          <a:p>
            <a:pPr marL="45720" indent="0">
              <a:buNone/>
            </a:pPr>
            <a:r>
              <a:rPr lang="en-US" dirty="0" smtClean="0"/>
              <a:t>Seattle City Light has huge crews of people who dig ditches. The only real requirement for this job is to be good with a shovel. But Seattle City Light requires ditch-diggers to have a college degree, even though it is unrelated to ditch-digging. This results in only Norwegians working on these crews and no Danes. </a:t>
            </a:r>
            <a:endParaRPr lang="en-US" dirty="0"/>
          </a:p>
        </p:txBody>
      </p:sp>
      <p:sp>
        <p:nvSpPr>
          <p:cNvPr id="3" name="Title 2"/>
          <p:cNvSpPr>
            <a:spLocks noGrp="1"/>
          </p:cNvSpPr>
          <p:nvPr>
            <p:ph type="title"/>
          </p:nvPr>
        </p:nvSpPr>
        <p:spPr/>
        <p:txBody>
          <a:bodyPr/>
          <a:lstStyle/>
          <a:p>
            <a:r>
              <a:rPr lang="en-US" dirty="0"/>
              <a:t>Exceptions to “at will”: Discrimination</a:t>
            </a:r>
          </a:p>
        </p:txBody>
      </p:sp>
      <p:pic>
        <p:nvPicPr>
          <p:cNvPr id="8194" name="Picture 2" descr="http://doug-stern.com/blog/wp-content/uploads/2010/02/ditch-digg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162140"/>
            <a:ext cx="1752600" cy="269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0624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Systemic Disparate Impact.</a:t>
            </a:r>
          </a:p>
          <a:p>
            <a:pPr marL="45720" indent="0">
              <a:buNone/>
            </a:pPr>
            <a:endParaRPr lang="en-US" dirty="0"/>
          </a:p>
          <a:p>
            <a:pPr marL="45720" indent="0">
              <a:buNone/>
            </a:pPr>
            <a:r>
              <a:rPr lang="en-US" dirty="0" smtClean="0"/>
              <a:t>The Danes sue. Seattle City Light says it’s always had this requirement and certainly doesn’t have it in place to discriminate against Danes. </a:t>
            </a:r>
          </a:p>
          <a:p>
            <a:r>
              <a:rPr lang="en-US" sz="4000" dirty="0" smtClean="0"/>
              <a:t>What result?</a:t>
            </a:r>
          </a:p>
        </p:txBody>
      </p:sp>
      <p:sp>
        <p:nvSpPr>
          <p:cNvPr id="3" name="Title 2"/>
          <p:cNvSpPr>
            <a:spLocks noGrp="1"/>
          </p:cNvSpPr>
          <p:nvPr>
            <p:ph type="title"/>
          </p:nvPr>
        </p:nvSpPr>
        <p:spPr/>
        <p:txBody>
          <a:bodyPr/>
          <a:lstStyle/>
          <a:p>
            <a:r>
              <a:rPr lang="en-US" dirty="0"/>
              <a:t>Exceptions to “at will”: Discrimination</a:t>
            </a:r>
          </a:p>
        </p:txBody>
      </p:sp>
      <p:pic>
        <p:nvPicPr>
          <p:cNvPr id="11266" name="Picture 2" descr="http://us.123rf.com/400wm/400/400/tlorna/tlorna1011/tlorna101100017/8493093-man-with-viking-helmet-and-danish-flag-looking-sad-scandinavian-middle-age-male-isolated-on-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344986"/>
            <a:ext cx="3730283" cy="24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3323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2. Systemic Disparate Impact</a:t>
            </a:r>
          </a:p>
          <a:p>
            <a:r>
              <a:rPr lang="en-US" sz="2800" dirty="0" smtClean="0"/>
              <a:t>Griggs v. Duke Power (1971).</a:t>
            </a:r>
          </a:p>
          <a:p>
            <a:pPr lvl="1"/>
            <a:r>
              <a:rPr lang="en-US" sz="2800" dirty="0" smtClean="0"/>
              <a:t>Doesn’t matter what company’s intent was.</a:t>
            </a:r>
          </a:p>
          <a:p>
            <a:pPr lvl="1"/>
            <a:r>
              <a:rPr lang="en-US" sz="2800" dirty="0" smtClean="0"/>
              <a:t>If you have a test or other requirement that creates a disparate impact, you have to have a business necessity for doing so.</a:t>
            </a:r>
          </a:p>
          <a:p>
            <a:pPr lvl="1"/>
            <a:r>
              <a:rPr lang="en-US" sz="2800" dirty="0" smtClean="0"/>
              <a:t>The test must be related to the job.</a:t>
            </a:r>
          </a:p>
          <a:p>
            <a:pPr lvl="1"/>
            <a:r>
              <a:rPr lang="en-US" sz="2800" dirty="0" smtClean="0"/>
              <a:t>Degree requirement not related to ditch-digging. </a:t>
            </a:r>
            <a:endParaRPr lang="en-US" sz="2800" dirty="0"/>
          </a:p>
        </p:txBody>
      </p:sp>
      <p:sp>
        <p:nvSpPr>
          <p:cNvPr id="3" name="Title 2"/>
          <p:cNvSpPr>
            <a:spLocks noGrp="1"/>
          </p:cNvSpPr>
          <p:nvPr>
            <p:ph type="title"/>
          </p:nvPr>
        </p:nvSpPr>
        <p:spPr/>
        <p:txBody>
          <a:bodyPr/>
          <a:lstStyle/>
          <a:p>
            <a:r>
              <a:rPr lang="en-US" dirty="0"/>
              <a:t>Exceptions to “at will”: Discrimination</a:t>
            </a:r>
          </a:p>
        </p:txBody>
      </p:sp>
      <p:pic>
        <p:nvPicPr>
          <p:cNvPr id="12290" name="Picture 2" descr="http://www.massachusettscriminaldefenseattorneyblog.com/United%20States%20Supreme%20Cou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588000"/>
            <a:ext cx="16764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0773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3. Sexual harassment and sex discrimination</a:t>
            </a:r>
          </a:p>
          <a:p>
            <a:pPr marL="45720" indent="0" algn="ctr">
              <a:buNone/>
            </a:pPr>
            <a:r>
              <a:rPr lang="en-US" dirty="0" smtClean="0"/>
              <a:t>Case #3: Quid Pro Quo</a:t>
            </a:r>
          </a:p>
          <a:p>
            <a:pPr marL="45720" indent="0">
              <a:buNone/>
            </a:pPr>
            <a:r>
              <a:rPr lang="en-US" dirty="0" smtClean="0"/>
              <a:t>Elle Woods works at a law firm. The partner who runs the firm makes unwelcome sexual advances to Elle. He tells her she will be promoted if she has sex with him, and he’ll fire her if she doesn’t have sex with him. </a:t>
            </a:r>
          </a:p>
          <a:p>
            <a:r>
              <a:rPr lang="en-US" dirty="0" smtClean="0"/>
              <a:t>Can he do that?</a:t>
            </a:r>
          </a:p>
          <a:p>
            <a:r>
              <a:rPr lang="en-US" dirty="0" smtClean="0"/>
              <a:t>No. </a:t>
            </a:r>
            <a:endParaRPr lang="en-US" dirty="0"/>
          </a:p>
        </p:txBody>
      </p:sp>
      <p:sp>
        <p:nvSpPr>
          <p:cNvPr id="3" name="Title 2"/>
          <p:cNvSpPr>
            <a:spLocks noGrp="1"/>
          </p:cNvSpPr>
          <p:nvPr>
            <p:ph type="title"/>
          </p:nvPr>
        </p:nvSpPr>
        <p:spPr/>
        <p:txBody>
          <a:bodyPr/>
          <a:lstStyle/>
          <a:p>
            <a:r>
              <a:rPr lang="en-US" dirty="0"/>
              <a:t>Exceptions to “at will”: Discrimination</a:t>
            </a:r>
          </a:p>
        </p:txBody>
      </p:sp>
      <p:pic>
        <p:nvPicPr>
          <p:cNvPr id="13314" name="Picture 2" descr="http://www.projo.com/photos/20080925/wk0925_blonde_09-25-08_QVBN08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657600"/>
            <a:ext cx="2401460" cy="304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66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In jobs where you don’t have a specific amount of time for the job, the general rule is that your employer can fire you </a:t>
            </a:r>
            <a:r>
              <a:rPr lang="en-US" sz="2800" b="1" u="sng" dirty="0" smtClean="0"/>
              <a:t>at any time</a:t>
            </a:r>
            <a:r>
              <a:rPr lang="en-US" sz="2800" u="sng" dirty="0" smtClean="0"/>
              <a:t>, </a:t>
            </a:r>
            <a:r>
              <a:rPr lang="en-US" sz="2800" b="1" u="sng" dirty="0" smtClean="0"/>
              <a:t>for any reason</a:t>
            </a:r>
            <a:r>
              <a:rPr lang="en-US" sz="2800" b="1" dirty="0" smtClean="0"/>
              <a:t>.</a:t>
            </a:r>
            <a:r>
              <a:rPr lang="en-US" sz="2800" dirty="0" smtClean="0"/>
              <a:t> </a:t>
            </a:r>
            <a:endParaRPr lang="en-US" sz="2800" dirty="0"/>
          </a:p>
        </p:txBody>
      </p:sp>
      <p:sp>
        <p:nvSpPr>
          <p:cNvPr id="3" name="Title 2"/>
          <p:cNvSpPr>
            <a:spLocks noGrp="1"/>
          </p:cNvSpPr>
          <p:nvPr>
            <p:ph type="title"/>
          </p:nvPr>
        </p:nvSpPr>
        <p:spPr/>
        <p:txBody>
          <a:bodyPr/>
          <a:lstStyle/>
          <a:p>
            <a:r>
              <a:rPr lang="en-US" dirty="0" smtClean="0"/>
              <a:t>Employment “at will”</a:t>
            </a:r>
            <a:endParaRPr lang="en-US" dirty="0"/>
          </a:p>
        </p:txBody>
      </p:sp>
      <p:pic>
        <p:nvPicPr>
          <p:cNvPr id="3074" name="Picture 2" descr="http://cityofatlantic.files.wordpress.com/2009/12/donald-trump-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657600"/>
            <a:ext cx="4635141"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8444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3. Sexual Harassment.</a:t>
            </a:r>
          </a:p>
          <a:p>
            <a:pPr marL="45720" indent="0">
              <a:buNone/>
            </a:pPr>
            <a:endParaRPr lang="en-US" dirty="0"/>
          </a:p>
          <a:p>
            <a:pPr marL="45720" indent="0">
              <a:buNone/>
            </a:pPr>
            <a:r>
              <a:rPr lang="en-US" dirty="0" smtClean="0"/>
              <a:t>Later, Elle Woods is at work at the law firm, and many of the men are being gross. They aren’t coming onto her or demanding sexual favors. But they are making a lot of misogynistic remarks, telling terrible jokes about women, and being very graphic in talking about sex and women they’d like to “score” with. </a:t>
            </a:r>
          </a:p>
          <a:p>
            <a:r>
              <a:rPr lang="en-US" dirty="0" smtClean="0"/>
              <a:t>Is this sex discrimination that Elle can sue over?</a:t>
            </a:r>
          </a:p>
          <a:p>
            <a:r>
              <a:rPr lang="en-US" dirty="0" smtClean="0"/>
              <a:t>Yes. </a:t>
            </a:r>
            <a:endParaRPr lang="en-US" dirty="0"/>
          </a:p>
        </p:txBody>
      </p:sp>
      <p:sp>
        <p:nvSpPr>
          <p:cNvPr id="3" name="Title 2"/>
          <p:cNvSpPr>
            <a:spLocks noGrp="1"/>
          </p:cNvSpPr>
          <p:nvPr>
            <p:ph type="title"/>
          </p:nvPr>
        </p:nvSpPr>
        <p:spPr/>
        <p:txBody>
          <a:bodyPr/>
          <a:lstStyle/>
          <a:p>
            <a:r>
              <a:rPr lang="en-US" dirty="0"/>
              <a:t>Exceptions to “at will”: Discrimination</a:t>
            </a:r>
          </a:p>
        </p:txBody>
      </p:sp>
      <p:pic>
        <p:nvPicPr>
          <p:cNvPr id="14338" name="Picture 2" descr="http://www.projo.com/photos/20080925/wk0925_blonde_09-25-08_QVBN08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800600"/>
            <a:ext cx="1460500" cy="185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099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law review problem</a:t>
            </a:r>
            <a:endParaRPr lang="en-US" dirty="0"/>
          </a:p>
        </p:txBody>
      </p:sp>
      <p:sp>
        <p:nvSpPr>
          <p:cNvPr id="3" name="Content Placeholder 2"/>
          <p:cNvSpPr>
            <a:spLocks noGrp="1"/>
          </p:cNvSpPr>
          <p:nvPr>
            <p:ph idx="1"/>
          </p:nvPr>
        </p:nvSpPr>
        <p:spPr/>
        <p:txBody>
          <a:bodyPr/>
          <a:lstStyle/>
          <a:p>
            <a:pPr marL="68580" indent="0">
              <a:buNone/>
            </a:pPr>
            <a:r>
              <a:rPr lang="en-US" dirty="0" smtClean="0"/>
              <a:t>Tiger Woods and his ex-wife, </a:t>
            </a:r>
            <a:r>
              <a:rPr lang="en-US" dirty="0" err="1" smtClean="0"/>
              <a:t>Elin</a:t>
            </a:r>
            <a:r>
              <a:rPr lang="en-US" dirty="0" smtClean="0"/>
              <a:t> Woods, have separated and divorced after revelations of Tiger’s infidelity. </a:t>
            </a:r>
            <a:r>
              <a:rPr lang="en-US" dirty="0" err="1" smtClean="0"/>
              <a:t>Elin</a:t>
            </a:r>
            <a:r>
              <a:rPr lang="en-US" dirty="0" smtClean="0"/>
              <a:t> has moved to Seattle and gotten a job as a server at Top Pot donuts, the greatest restaurant in the history of the world. She did not agree upon any specified amount of time in accepting the job. Her manager, a deeply moral person who doesn’t believe in divorce,  learns that </a:t>
            </a:r>
            <a:r>
              <a:rPr lang="en-US" dirty="0" err="1" smtClean="0"/>
              <a:t>Elin</a:t>
            </a:r>
            <a:r>
              <a:rPr lang="en-US" dirty="0" smtClean="0"/>
              <a:t> is a divorcee. She immediately fires </a:t>
            </a:r>
            <a:r>
              <a:rPr lang="en-US" dirty="0" err="1" smtClean="0"/>
              <a:t>Elin</a:t>
            </a:r>
            <a:r>
              <a:rPr lang="en-US" dirty="0" smtClean="0"/>
              <a:t>. Can she do that?</a:t>
            </a:r>
          </a:p>
          <a:p>
            <a:r>
              <a:rPr lang="en-US" dirty="0" smtClean="0"/>
              <a:t>Yes. (cases we cited on Thursday).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6" y="4876800"/>
            <a:ext cx="2155785" cy="217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899" y="4876800"/>
            <a:ext cx="2666003" cy="199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299109"/>
            <a:ext cx="2020519" cy="257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485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Law Review problem</a:t>
            </a:r>
            <a:endParaRPr lang="en-US" dirty="0"/>
          </a:p>
        </p:txBody>
      </p:sp>
      <p:sp>
        <p:nvSpPr>
          <p:cNvPr id="3" name="Content Placeholder 2"/>
          <p:cNvSpPr>
            <a:spLocks noGrp="1"/>
          </p:cNvSpPr>
          <p:nvPr>
            <p:ph idx="1"/>
          </p:nvPr>
        </p:nvSpPr>
        <p:spPr/>
        <p:txBody>
          <a:bodyPr/>
          <a:lstStyle/>
          <a:p>
            <a:pPr marL="68580" indent="0">
              <a:buNone/>
            </a:pPr>
            <a:r>
              <a:rPr lang="en-US" dirty="0" smtClean="0"/>
              <a:t>Tiger had an endorsement deal with Dick’s hamburgers to serve as spokesperson. The deal was set for $1 million per year for four years.  The contract allowed Dick’s to end the agreement unilaterally “for cause” but did not explain what circumstances could count as “cause.” After Tiger’s many sexual affairs were revealed publicly, Dick’s ended the agreement in the second year, claiming it ended the contract “for cause.” Dick’s would have owed Tiger $2 million for the next two years. </a:t>
            </a:r>
          </a:p>
          <a:p>
            <a:r>
              <a:rPr lang="en-US" dirty="0" smtClean="0"/>
              <a:t>Does Tiger’s personal infidelity count as “cause” for firing?</a:t>
            </a:r>
          </a:p>
          <a:p>
            <a:r>
              <a:rPr lang="en-US" dirty="0" smtClean="0"/>
              <a:t>Should Dick’s have to “buyout” Tiger’s contract?</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898983"/>
            <a:ext cx="2706547" cy="188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9847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334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law review problem</a:t>
            </a:r>
            <a:endParaRPr lang="en-US" dirty="0"/>
          </a:p>
        </p:txBody>
      </p:sp>
      <p:sp>
        <p:nvSpPr>
          <p:cNvPr id="3" name="Content Placeholder 2"/>
          <p:cNvSpPr>
            <a:spLocks noGrp="1"/>
          </p:cNvSpPr>
          <p:nvPr>
            <p:ph idx="1"/>
          </p:nvPr>
        </p:nvSpPr>
        <p:spPr>
          <a:xfrm>
            <a:off x="685800" y="1605470"/>
            <a:ext cx="7772400" cy="3733800"/>
          </a:xfrm>
        </p:spPr>
        <p:txBody>
          <a:bodyPr>
            <a:normAutofit fontScale="92500" lnSpcReduction="20000"/>
          </a:bodyPr>
          <a:lstStyle/>
          <a:p>
            <a:pPr marL="68580" indent="0">
              <a:buNone/>
            </a:pPr>
            <a:r>
              <a:rPr lang="en-US" dirty="0" smtClean="0"/>
              <a:t>Tiger decides to take a year off from golf and work as an instructor at the Green Lake Pitch and Putt. He applies for the job. He is, quite obviously, very qualified to be a golf instructor. He is passed over the for the job, and the course hires Annika Sorenstam, a famous female golfer, instead. Tiger has a hunch that he was passed over because he’s a man, but he has no proof. The golf course says it hired Annika because she has a better short game and is thus more qualified. </a:t>
            </a:r>
          </a:p>
          <a:p>
            <a:r>
              <a:rPr lang="en-US" dirty="0" smtClean="0"/>
              <a:t>If Tiger has no other proof, can he win his case for sex discrimination?</a:t>
            </a:r>
          </a:p>
          <a:p>
            <a:r>
              <a:rPr lang="en-US" dirty="0" smtClean="0"/>
              <a:t>What if he finds out that only women work at the course?</a:t>
            </a:r>
          </a:p>
          <a:p>
            <a:r>
              <a:rPr lang="en-US" dirty="0" smtClean="0"/>
              <a:t>What if he finds out that the female manager runs a sexist blog that includes crude epithets against men?</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0292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313870"/>
            <a:ext cx="2066925" cy="139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270102"/>
            <a:ext cx="2017160" cy="141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42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law review problem</a:t>
            </a:r>
            <a:endParaRPr lang="en-US" dirty="0"/>
          </a:p>
        </p:txBody>
      </p:sp>
      <p:sp>
        <p:nvSpPr>
          <p:cNvPr id="3" name="Content Placeholder 2"/>
          <p:cNvSpPr>
            <a:spLocks noGrp="1"/>
          </p:cNvSpPr>
          <p:nvPr>
            <p:ph idx="1"/>
          </p:nvPr>
        </p:nvSpPr>
        <p:spPr/>
        <p:txBody>
          <a:bodyPr/>
          <a:lstStyle/>
          <a:p>
            <a:pPr marL="68580" indent="0">
              <a:buNone/>
            </a:pPr>
            <a:r>
              <a:rPr lang="en-US" dirty="0" smtClean="0"/>
              <a:t>After being fired from Top Pot, </a:t>
            </a:r>
            <a:r>
              <a:rPr lang="en-US" dirty="0" err="1" smtClean="0"/>
              <a:t>Elin</a:t>
            </a:r>
            <a:r>
              <a:rPr lang="en-US" dirty="0" smtClean="0"/>
              <a:t> decides to try her hand at being a bouncer. She applies to be a bouncer with the company that owns several bars in Seattle, including the Little Red Hen. Upon filling out the application, she finds a job requirement that “all applicants be at least 6’ 3” tall.” She does her research and finds that, because of this height requirement,  all the company’s bouncers are men. The company claims it has no bias against women, it just wants tall people as bouncers. </a:t>
            </a:r>
          </a:p>
          <a:p>
            <a:r>
              <a:rPr lang="en-US" dirty="0" smtClean="0"/>
              <a:t>Can she sue for disparate impact sex discrimination?</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724399"/>
            <a:ext cx="2124919" cy="212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57200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80213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Layoffs, downsizing, and outsourcing are all based on this principle: you can be fired for any reason at any time under most employment contracts. </a:t>
            </a:r>
            <a:endParaRPr lang="en-US" sz="3200" dirty="0"/>
          </a:p>
        </p:txBody>
      </p:sp>
      <p:sp>
        <p:nvSpPr>
          <p:cNvPr id="3" name="Title 2"/>
          <p:cNvSpPr>
            <a:spLocks noGrp="1"/>
          </p:cNvSpPr>
          <p:nvPr>
            <p:ph type="title"/>
          </p:nvPr>
        </p:nvSpPr>
        <p:spPr/>
        <p:txBody>
          <a:bodyPr/>
          <a:lstStyle/>
          <a:p>
            <a:r>
              <a:rPr lang="en-US" dirty="0" smtClean="0"/>
              <a:t>Employment “at will”</a:t>
            </a:r>
            <a:endParaRPr lang="en-US" dirty="0"/>
          </a:p>
        </p:txBody>
      </p:sp>
      <p:pic>
        <p:nvPicPr>
          <p:cNvPr id="4098" name="Picture 2" descr="http://www.thecollaredsheep.com/wp-content/uploads/2010/03/Office-Space-Bob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810000"/>
            <a:ext cx="5307157" cy="286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7942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600" dirty="0" smtClean="0"/>
              <a:t>Two Employee Privacy topics:</a:t>
            </a:r>
          </a:p>
          <a:p>
            <a:pPr marL="502920" indent="-457200">
              <a:buFont typeface="+mj-lt"/>
              <a:buAutoNum type="arabicPeriod"/>
            </a:pPr>
            <a:r>
              <a:rPr lang="en-US" sz="3600" dirty="0" smtClean="0"/>
              <a:t>What you do on your own time;</a:t>
            </a:r>
          </a:p>
          <a:p>
            <a:pPr marL="502920" indent="-457200">
              <a:buFont typeface="+mj-lt"/>
              <a:buAutoNum type="arabicPeriod"/>
            </a:pPr>
            <a:r>
              <a:rPr lang="en-US" sz="3600" dirty="0" smtClean="0"/>
              <a:t>Drug testing.</a:t>
            </a:r>
          </a:p>
        </p:txBody>
      </p:sp>
      <p:sp>
        <p:nvSpPr>
          <p:cNvPr id="3" name="Title 2"/>
          <p:cNvSpPr>
            <a:spLocks noGrp="1"/>
          </p:cNvSpPr>
          <p:nvPr>
            <p:ph type="title"/>
          </p:nvPr>
        </p:nvSpPr>
        <p:spPr/>
        <p:txBody>
          <a:bodyPr/>
          <a:lstStyle/>
          <a:p>
            <a:r>
              <a:rPr lang="en-US" dirty="0" smtClean="0"/>
              <a:t>Employee privacy in “at-will” system</a:t>
            </a:r>
            <a:endParaRPr lang="en-US" dirty="0"/>
          </a:p>
        </p:txBody>
      </p:sp>
      <p:pic>
        <p:nvPicPr>
          <p:cNvPr id="5122" name="Picture 2" descr="http://kara.allthingsd.com/files/2011/01/privacy-sig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648075"/>
            <a:ext cx="2971800" cy="301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51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lgn="ctr">
              <a:buAutoNum type="arabicPeriod"/>
            </a:pPr>
            <a:r>
              <a:rPr lang="en-US" sz="2800" dirty="0" smtClean="0"/>
              <a:t>Employer regulation of your free time.</a:t>
            </a:r>
          </a:p>
          <a:p>
            <a:pPr marL="45720" indent="0">
              <a:buNone/>
            </a:pPr>
            <a:r>
              <a:rPr lang="en-US" sz="2800" dirty="0" smtClean="0"/>
              <a:t>Case: Jim and Karen are dating. Karen leaves </a:t>
            </a:r>
            <a:r>
              <a:rPr lang="en-US" sz="2800" dirty="0" err="1" smtClean="0"/>
              <a:t>Dunder</a:t>
            </a:r>
            <a:r>
              <a:rPr lang="en-US" sz="2800" dirty="0" smtClean="0"/>
              <a:t> Mifflin to work for Staples. David Wallace tells Jim he needs to break up with Karen or be fired. Jim refuses to break up with Karen. David Wallace fires him. </a:t>
            </a:r>
          </a:p>
        </p:txBody>
      </p:sp>
      <p:sp>
        <p:nvSpPr>
          <p:cNvPr id="3" name="Title 2"/>
          <p:cNvSpPr>
            <a:spLocks noGrp="1"/>
          </p:cNvSpPr>
          <p:nvPr>
            <p:ph type="title"/>
          </p:nvPr>
        </p:nvSpPr>
        <p:spPr/>
        <p:txBody>
          <a:bodyPr/>
          <a:lstStyle/>
          <a:p>
            <a:r>
              <a:rPr lang="en-US" dirty="0"/>
              <a:t>Employee privacy in “at-will” system</a:t>
            </a:r>
          </a:p>
        </p:txBody>
      </p:sp>
      <p:pic>
        <p:nvPicPr>
          <p:cNvPr id="6146" name="Picture 2" descr="http://www.jermerica.net/storage/Avatars/JimHalp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91075"/>
            <a:ext cx="15240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0.media.tumblr.com/tumblr_l2ac47iAly1qblwy5o1_4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91074"/>
            <a:ext cx="20669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upload.wikimedia.org/wikipedia/en/archive/a/a0/20100311004035!David_Wallace_(The_Offi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4742559"/>
            <a:ext cx="2676525" cy="21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806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lgn="ctr">
              <a:buAutoNum type="arabicPeriod"/>
            </a:pPr>
            <a:r>
              <a:rPr lang="en-US" sz="2800" dirty="0" smtClean="0"/>
              <a:t>Employer regulation of your free time.</a:t>
            </a:r>
          </a:p>
          <a:p>
            <a:pPr marL="45720" indent="0" algn="ctr">
              <a:buNone/>
            </a:pPr>
            <a:endParaRPr lang="en-US" sz="2800" dirty="0"/>
          </a:p>
          <a:p>
            <a:r>
              <a:rPr lang="en-US" sz="3600" dirty="0" smtClean="0"/>
              <a:t>Can David fire Jim for dating Karen?</a:t>
            </a:r>
            <a:endParaRPr lang="en-US" sz="3600" dirty="0"/>
          </a:p>
          <a:p>
            <a:pPr lvl="1"/>
            <a:r>
              <a:rPr lang="en-US" sz="3600" dirty="0" smtClean="0"/>
              <a:t>Yes. </a:t>
            </a:r>
          </a:p>
        </p:txBody>
      </p:sp>
      <p:sp>
        <p:nvSpPr>
          <p:cNvPr id="3" name="Title 2"/>
          <p:cNvSpPr>
            <a:spLocks noGrp="1"/>
          </p:cNvSpPr>
          <p:nvPr>
            <p:ph type="title"/>
          </p:nvPr>
        </p:nvSpPr>
        <p:spPr/>
        <p:txBody>
          <a:bodyPr/>
          <a:lstStyle/>
          <a:p>
            <a:r>
              <a:rPr lang="en-US" dirty="0"/>
              <a:t>Employee privacy in “at-will” system</a:t>
            </a:r>
          </a:p>
        </p:txBody>
      </p:sp>
      <p:pic>
        <p:nvPicPr>
          <p:cNvPr id="6146" name="Picture 2" descr="http://www.jermerica.net/storage/Avatars/JimHalp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30" y="4742559"/>
            <a:ext cx="1559772" cy="21154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0.media.tumblr.com/tumblr_l2ac47iAly1qblwy5o1_4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91074"/>
            <a:ext cx="20669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upload.wikimedia.org/wikipedia/en/archive/a/a0/20100311004035!David_Wallace_(The_Offi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4742559"/>
            <a:ext cx="2676525" cy="21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597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lgn="ctr">
              <a:buAutoNum type="arabicPeriod"/>
            </a:pPr>
            <a:r>
              <a:rPr lang="en-US" sz="2800" dirty="0" smtClean="0"/>
              <a:t>Employer regulation of your free time.</a:t>
            </a:r>
          </a:p>
          <a:p>
            <a:pPr marL="45720" indent="0" algn="ctr">
              <a:buNone/>
            </a:pPr>
            <a:endParaRPr lang="en-US" sz="2800" dirty="0" smtClean="0"/>
          </a:p>
          <a:p>
            <a:r>
              <a:rPr lang="en-US" sz="2800" dirty="0" smtClean="0"/>
              <a:t>What if David had told Jim not to date Pam, Jim’s coworker. Could David fire Jim for dating Pam?</a:t>
            </a:r>
          </a:p>
          <a:p>
            <a:pPr lvl="1"/>
            <a:r>
              <a:rPr lang="en-US" sz="2600" dirty="0" smtClean="0"/>
              <a:t>Yes. Patton v. J.C. Penney (Oregon 1986). </a:t>
            </a:r>
          </a:p>
        </p:txBody>
      </p:sp>
      <p:sp>
        <p:nvSpPr>
          <p:cNvPr id="3" name="Title 2"/>
          <p:cNvSpPr>
            <a:spLocks noGrp="1"/>
          </p:cNvSpPr>
          <p:nvPr>
            <p:ph type="title"/>
          </p:nvPr>
        </p:nvSpPr>
        <p:spPr/>
        <p:txBody>
          <a:bodyPr/>
          <a:lstStyle/>
          <a:p>
            <a:r>
              <a:rPr lang="en-US" dirty="0"/>
              <a:t>Employee privacy in “at-will” system</a:t>
            </a:r>
          </a:p>
        </p:txBody>
      </p:sp>
      <p:pic>
        <p:nvPicPr>
          <p:cNvPr id="6146" name="Picture 2" descr="http://www.jermerica.net/storage/Avatars/JimHalp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91075"/>
            <a:ext cx="15240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upload.wikimedia.org/wikipedia/en/archive/a/a0/20100311004035!David_Wallace_(The_Of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742559"/>
            <a:ext cx="2676525" cy="211544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4.bp.blogspot.com/_MPjuKmsJrwE/SYvWsRVdABI/AAAAAAAAARM/r0oKOE0CES8/s400/P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791075"/>
            <a:ext cx="1550194"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261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MPLOYMENT LAW&amp;quot;&quot;/&gt;&lt;property id=&quot;20307&quot; value=&quot;256&quot;/&gt;&lt;/object&gt;&lt;object type=&quot;3&quot; unique_id=&quot;10005&quot;&gt;&lt;property id=&quot;20148&quot; value=&quot;5&quot;/&gt;&lt;property id=&quot;20300&quot; value=&quot;Slide 2 - &amp;quot;Overview of today&amp;quot;&quot;/&gt;&lt;property id=&quot;20307&quot; value=&quot;257&quot;/&gt;&lt;/object&gt;&lt;object type=&quot;3&quot; unique_id=&quot;10006&quot;&gt;&lt;property id=&quot;20148&quot; value=&quot;5&quot;/&gt;&lt;property id=&quot;20300&quot; value=&quot;Slide 3 - &amp;quot;Employment “at will”&amp;quot;&quot;/&gt;&lt;property id=&quot;20307&quot; value=&quot;258&quot;/&gt;&lt;/object&gt;&lt;object type=&quot;3&quot; unique_id=&quot;10007&quot;&gt;&lt;property id=&quot;20148&quot; value=&quot;5&quot;/&gt;&lt;property id=&quot;20300&quot; value=&quot;Slide 4 - &amp;quot;Employment “at will”&amp;quot;&quot;/&gt;&lt;property id=&quot;20307&quot; value=&quot;259&quot;/&gt;&lt;/object&gt;&lt;object type=&quot;3&quot; unique_id=&quot;10008&quot;&gt;&lt;property id=&quot;20148&quot; value=&quot;5&quot;/&gt;&lt;property id=&quot;20300&quot; value=&quot;Slide 5 - &amp;quot;Employment “at will”&amp;quot;&quot;/&gt;&lt;property id=&quot;20307&quot; value=&quot;260&quot;/&gt;&lt;/object&gt;&lt;object type=&quot;3&quot; unique_id=&quot;10009&quot;&gt;&lt;property id=&quot;20148&quot; value=&quot;5&quot;/&gt;&lt;property id=&quot;20300&quot; value=&quot;Slide 6 - &amp;quot;Employee privacy in “at-will” system&amp;quot;&quot;/&gt;&lt;property id=&quot;20307&quot; value=&quot;280&quot;/&gt;&lt;/object&gt;&lt;object type=&quot;3&quot; unique_id=&quot;10010&quot;&gt;&lt;property id=&quot;20148&quot; value=&quot;5&quot;/&gt;&lt;property id=&quot;20300&quot; value=&quot;Slide 7 - &amp;quot;Employee privacy in “at-will” system&amp;quot;&quot;/&gt;&lt;property id=&quot;20307&quot; value=&quot;281&quot;/&gt;&lt;/object&gt;&lt;object type=&quot;3&quot; unique_id=&quot;10011&quot;&gt;&lt;property id=&quot;20148&quot; value=&quot;5&quot;/&gt;&lt;property id=&quot;20300&quot; value=&quot;Slide 8 - &amp;quot;Employee privacy in “at-will” system&amp;quot;&quot;/&gt;&lt;property id=&quot;20307&quot; value=&quot;282&quot;/&gt;&lt;/object&gt;&lt;object type=&quot;3&quot; unique_id=&quot;10012&quot;&gt;&lt;property id=&quot;20148&quot; value=&quot;5&quot;/&gt;&lt;property id=&quot;20300&quot; value=&quot;Slide 9 - &amp;quot;Employee privacy in “at-will” system&amp;quot;&quot;/&gt;&lt;property id=&quot;20307&quot; value=&quot;283&quot;/&gt;&lt;/object&gt;&lt;object type=&quot;3&quot; unique_id=&quot;10013&quot;&gt;&lt;property id=&quot;20148&quot; value=&quot;5&quot;/&gt;&lt;property id=&quot;20300&quot; value=&quot;Slide 10 - &amp;quot;Employee privacy in “at-will” system&amp;quot;&quot;/&gt;&lt;property id=&quot;20307&quot; value=&quot;284&quot;/&gt;&lt;/object&gt;&lt;object type=&quot;3&quot; unique_id=&quot;10014&quot;&gt;&lt;property id=&quot;20148&quot; value=&quot;5&quot;/&gt;&lt;property id=&quot;20300&quot; value=&quot;Slide 11 - &amp;quot;Employee privacy in “at-will” system&amp;quot;&quot;/&gt;&lt;property id=&quot;20307&quot; value=&quot;285&quot;/&gt;&lt;/object&gt;&lt;object type=&quot;3&quot; unique_id=&quot;10015&quot;&gt;&lt;property id=&quot;20148&quot; value=&quot;5&quot;/&gt;&lt;property id=&quot;20300&quot; value=&quot;Slide 12 - &amp;quot;Employee privacy in “at-will” system&amp;quot;&quot;/&gt;&lt;property id=&quot;20307&quot; value=&quot;286&quot;/&gt;&lt;/object&gt;&lt;object type=&quot;3&quot; unique_id=&quot;10016&quot;&gt;&lt;property id=&quot;20148&quot; value=&quot;5&quot;/&gt;&lt;property id=&quot;20300&quot; value=&quot;Slide 13 - &amp;quot;Employee privacy in “at-will” system&amp;quot;&quot;/&gt;&lt;property id=&quot;20307&quot; value=&quot;287&quot;/&gt;&lt;/object&gt;&lt;object type=&quot;3&quot; unique_id=&quot;10017&quot;&gt;&lt;property id=&quot;20148&quot; value=&quot;5&quot;/&gt;&lt;property id=&quot;20300&quot; value=&quot;Slide 14 - &amp;quot;Employment at will v. term contracts&amp;quot;&quot;/&gt;&lt;property id=&quot;20307&quot; value=&quot;289&quot;/&gt;&lt;/object&gt;&lt;object type=&quot;3&quot; unique_id=&quot;10018&quot;&gt;&lt;property id=&quot;20148&quot; value=&quot;5&quot;/&gt;&lt;property id=&quot;20300&quot; value=&quot;Slide 15 - &amp;quot;Term contracts&amp;quot;&quot;/&gt;&lt;property id=&quot;20307&quot; value=&quot;271&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 - &amp;quot;Term contracts&amp;quot;&quot;/&gt;&lt;property id=&quot;20307&quot; value=&quot;272&quot;/&gt;&lt;/object&gt;&lt;object type=&quot;3&quot; unique_id=&quot;10021&quot;&gt;&lt;property id=&quot;20148&quot; value=&quot;5&quot;/&gt;&lt;property id=&quot;20300&quot; value=&quot;Slide 18 - &amp;quot;Term contracts&amp;quot;&quot;/&gt;&lt;property id=&quot;20307&quot; value=&quot;275&quot;/&gt;&lt;/object&gt;&lt;object type=&quot;3&quot; unique_id=&quot;10022&quot;&gt;&lt;property id=&quot;20148&quot; value=&quot;5&quot;/&gt;&lt;property id=&quot;20300&quot; value=&quot;Slide 19 - &amp;quot;Term contracts: just cause&amp;quot;&quot;/&gt;&lt;property id=&quot;20307&quot; value=&quot;273&quot;/&gt;&lt;/object&gt;&lt;object type=&quot;3&quot; unique_id=&quot;10023&quot;&gt;&lt;property id=&quot;20148&quot; value=&quot;5&quot;/&gt;&lt;property id=&quot;20300&quot; value=&quot;Slide 20 - &amp;quot;Term contracts&amp;quot;&quot;/&gt;&lt;property id=&quot;20307&quot; value=&quot;278&quot;/&gt;&lt;/object&gt;&lt;object type=&quot;3&quot; unique_id=&quot;10024&quot;&gt;&lt;property id=&quot;20148&quot; value=&quot;5&quot;/&gt;&lt;property id=&quot;20300&quot; value=&quot;Slide 21 - &amp;quot;Term contracts&amp;quot;&quot;/&gt;&lt;property id=&quot;20307&quot; value=&quot;276&quot;/&gt;&lt;/object&gt;&lt;object type=&quot;3&quot; unique_id=&quot;10025&quot;&gt;&lt;property id=&quot;20148&quot; value=&quot;5&quot;/&gt;&lt;property id=&quot;20300&quot; value=&quot;Slide 22 - &amp;quot;Term contracts&amp;quot;&quot;/&gt;&lt;property id=&quot;20307&quot; value=&quot;277&quot;/&gt;&lt;/object&gt;&lt;object type=&quot;3&quot; unique_id=&quot;10026&quot;&gt;&lt;property id=&quot;20148&quot; value=&quot;5&quot;/&gt;&lt;property id=&quot;20300&quot; value=&quot;Slide 23 - &amp;quot;Employment at will v. term contracts&amp;quot;&quot;/&gt;&lt;property id=&quot;20307&quot; value=&quot;290&quot;/&gt;&lt;/object&gt;&lt;object type=&quot;3&quot; unique_id=&quot;10027&quot;&gt;&lt;property id=&quot;20148&quot; value=&quot;5&quot;/&gt;&lt;property id=&quot;20300&quot; value=&quot;Slide 24 - &amp;quot;Exceptions to “at will” &amp;quot;&quot;/&gt;&lt;property id=&quot;20307&quot; value=&quot;261&quot;/&gt;&lt;/object&gt;&lt;object type=&quot;3&quot; unique_id=&quot;10028&quot;&gt;&lt;property id=&quot;20148&quot; value=&quot;5&quot;/&gt;&lt;property id=&quot;20300&quot; value=&quot;Slide 25 - &amp;quot;Exceptions to “at will”&amp;quot;&quot;/&gt;&lt;property id=&quot;20307&quot; value=&quot;262&quot;/&gt;&lt;/object&gt;&lt;object type=&quot;3&quot; unique_id=&quot;10029&quot;&gt;&lt;property id=&quot;20148&quot; value=&quot;5&quot;/&gt;&lt;property id=&quot;20300&quot; value=&quot;Slide 26 - &amp;quot;Exceptions to “at will”&amp;quot;&quot;/&gt;&lt;property id=&quot;20307&quot; value=&quot;291&quot;/&gt;&lt;/object&gt;&lt;object type=&quot;3&quot; unique_id=&quot;10030&quot;&gt;&lt;property id=&quot;20148&quot; value=&quot;5&quot;/&gt;&lt;property id=&quot;20300&quot; value=&quot;Slide 27 - &amp;quot;Exceptions to “at will”&amp;quot;&quot;/&gt;&lt;property id=&quot;20307&quot; value=&quot;292&quot;/&gt;&lt;/object&gt;&lt;object type=&quot;3&quot; unique_id=&quot;10031&quot;&gt;&lt;property id=&quot;20148&quot; value=&quot;5&quot;/&gt;&lt;property id=&quot;20300&quot; value=&quot;Slide 28 - &amp;quot;Exceptions to “at will”&amp;quot;&quot;/&gt;&lt;property id=&quot;20307&quot; value=&quot;305&quot;/&gt;&lt;/object&gt;&lt;object type=&quot;3&quot; unique_id=&quot;10032&quot;&gt;&lt;property id=&quot;20148&quot; value=&quot;5&quot;/&gt;&lt;property id=&quot;20300&quot; value=&quot;Slide 29 - &amp;quot;Exceptions to “at will”&amp;quot;&quot;/&gt;&lt;property id=&quot;20307&quot; value=&quot;293&quot;/&gt;&lt;/object&gt;&lt;object type=&quot;3&quot; unique_id=&quot;10033&quot;&gt;&lt;property id=&quot;20148&quot; value=&quot;5&quot;/&gt;&lt;property id=&quot;20300&quot; value=&quot;Slide 30 - &amp;quot;Exceptions to “at will”: Discrimination&amp;quot;&quot;/&gt;&lt;property id=&quot;20307&quot; value=&quot;294&quot;/&gt;&lt;/object&gt;&lt;object type=&quot;3&quot; unique_id=&quot;10034&quot;&gt;&lt;property id=&quot;20148&quot; value=&quot;5&quot;/&gt;&lt;property id=&quot;20300&quot; value=&quot;Slide 31 - &amp;quot;Exceptions to “at will”: Discrimination&amp;quot;&quot;/&gt;&lt;property id=&quot;20307&quot; value=&quot;295&quot;/&gt;&lt;/object&gt;&lt;object type=&quot;3&quot; unique_id=&quot;10035&quot;&gt;&lt;property id=&quot;20148&quot; value=&quot;5&quot;/&gt;&lt;property id=&quot;20300&quot; value=&quot;Slide 32 - &amp;quot;Exceptions to “at will”: Discrimination&amp;quot;&quot;/&gt;&lt;property id=&quot;20307&quot; value=&quot;296&quot;/&gt;&lt;/object&gt;&lt;object type=&quot;3&quot; unique_id=&quot;10036&quot;&gt;&lt;property id=&quot;20148&quot; value=&quot;5&quot;/&gt;&lt;property id=&quot;20300&quot; value=&quot;Slide 33 - &amp;quot;Exceptions to “at will”: Discrimination&amp;quot;&quot;/&gt;&lt;property id=&quot;20307&quot; value=&quot;298&quot;/&gt;&lt;/object&gt;&lt;object type=&quot;3&quot; unique_id=&quot;10037&quot;&gt;&lt;property id=&quot;20148&quot; value=&quot;5&quot;/&gt;&lt;property id=&quot;20300&quot; value=&quot;Slide 34 - &amp;quot;Exceptions to “at will”: Discrimination&amp;quot;&quot;/&gt;&lt;property id=&quot;20307&quot; value=&quot;300&quot;/&gt;&lt;/object&gt;&lt;object type=&quot;3&quot; unique_id=&quot;10038&quot;&gt;&lt;property id=&quot;20148&quot; value=&quot;5&quot;/&gt;&lt;property id=&quot;20300&quot; value=&quot;Slide 35 - &amp;quot;Exceptions to “at will”: Discrimination&amp;quot;&quot;/&gt;&lt;property id=&quot;20307&quot; value=&quot;299&quot;/&gt;&lt;/object&gt;&lt;object type=&quot;3&quot; unique_id=&quot;10039&quot;&gt;&lt;property id=&quot;20148&quot; value=&quot;5&quot;/&gt;&lt;property id=&quot;20300&quot; value=&quot;Slide 36 - &amp;quot;Exceptions to “at will”: Discrimination&amp;quot;&quot;/&gt;&lt;property id=&quot;20307&quot; value=&quot;297&quot;/&gt;&lt;/object&gt;&lt;object type=&quot;3&quot; unique_id=&quot;10040&quot;&gt;&lt;property id=&quot;20148&quot; value=&quot;5&quot;/&gt;&lt;property id=&quot;20300&quot; value=&quot;Slide 37 - &amp;quot;Exceptions to “at will”: Discrimination&amp;quot;&quot;/&gt;&lt;property id=&quot;20307&quot; value=&quot;301&quot;/&gt;&lt;/object&gt;&lt;object type=&quot;3&quot; unique_id=&quot;10041&quot;&gt;&lt;property id=&quot;20148&quot; value=&quot;5&quot;/&gt;&lt;property id=&quot;20300&quot; value=&quot;Slide 38 - &amp;quot;Exceptions to “at will”: Discrimination&amp;quot;&quot;/&gt;&lt;property id=&quot;20307&quot; value=&quot;302&quot;/&gt;&lt;/object&gt;&lt;object type=&quot;3&quot; unique_id=&quot;10042&quot;&gt;&lt;property id=&quot;20148&quot; value=&quot;5&quot;/&gt;&lt;property id=&quot;20300&quot; value=&quot;Slide 39 - &amp;quot;Exceptions to “at will”: Discrimination&amp;quot;&quot;/&gt;&lt;property id=&quot;20307&quot; value=&quot;303&quot;/&gt;&lt;/object&gt;&lt;object type=&quot;3&quot; unique_id=&quot;10043&quot;&gt;&lt;property id=&quot;20148&quot; value=&quot;5&quot;/&gt;&lt;property id=&quot;20300&quot; value=&quot;Slide 40 - &amp;quot;Exceptions to “at will”: Discrimination&amp;quot;&quot;/&gt;&lt;property id=&quot;20307&quot; value=&quot;304&quot;/&gt;&lt;/object&gt;&lt;object type=&quot;3&quot; unique_id=&quot;10044&quot;&gt;&lt;property id=&quot;20148&quot; value=&quot;5&quot;/&gt;&lt;property id=&quot;20300&quot; value=&quot;Slide 41 - &amp;quot;Employment law review problem&amp;quot;&quot;/&gt;&lt;property id=&quot;20307&quot; value=&quot;306&quot;/&gt;&lt;/object&gt;&lt;object type=&quot;3&quot; unique_id=&quot;10045&quot;&gt;&lt;property id=&quot;20148&quot; value=&quot;5&quot;/&gt;&lt;property id=&quot;20300&quot; value=&quot;Slide 42 - &amp;quot;Employment Law Review problem&amp;quot;&quot;/&gt;&lt;property id=&quot;20307&quot; value=&quot;307&quot;/&gt;&lt;/object&gt;&lt;object type=&quot;3&quot; unique_id=&quot;10046&quot;&gt;&lt;property id=&quot;20148&quot; value=&quot;5&quot;/&gt;&lt;property id=&quot;20300&quot; value=&quot;Slide 43 - &amp;quot;Employment law review problem&amp;quot;&quot;/&gt;&lt;property id=&quot;20307&quot; value=&quot;308&quot;/&gt;&lt;/object&gt;&lt;object type=&quot;3&quot; unique_id=&quot;10047&quot;&gt;&lt;property id=&quot;20148&quot; value=&quot;5&quot;/&gt;&lt;property id=&quot;20300&quot; value=&quot;Slide 44 - &amp;quot;Employment law review problem&amp;quot;&quot;/&gt;&lt;property id=&quot;20307&quot; value=&quot;30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115B288689A49B7D1AF22E020C17E" ma:contentTypeVersion="0" ma:contentTypeDescription="Create a new document." ma:contentTypeScope="" ma:versionID="5849ee66106b376f02267134f9836a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3A9E8F-FF1B-4156-B507-330C52EEEA49}">
  <ds:schemaRef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197793F7-646C-4143-BFBE-36B890FD6EFB}">
  <ds:schemaRefs>
    <ds:schemaRef ds:uri="http://schemas.microsoft.com/sharepoint/v3/contenttype/forms"/>
  </ds:schemaRefs>
</ds:datastoreItem>
</file>

<file path=customXml/itemProps3.xml><?xml version="1.0" encoding="utf-8"?>
<ds:datastoreItem xmlns:ds="http://schemas.openxmlformats.org/officeDocument/2006/customXml" ds:itemID="{F9318A48-1EF1-4773-9043-755B08B58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Grid</Template>
  <TotalTime>2027</TotalTime>
  <Words>2377</Words>
  <Application>Microsoft Office PowerPoint</Application>
  <PresentationFormat>On-screen Show (4:3)</PresentationFormat>
  <Paragraphs>238</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Grid</vt:lpstr>
      <vt:lpstr>EMPLOYMENT LAW</vt:lpstr>
      <vt:lpstr>Overview of today</vt:lpstr>
      <vt:lpstr>Employment “at will”</vt:lpstr>
      <vt:lpstr>Employment “at will”</vt:lpstr>
      <vt:lpstr>Employment “at will”</vt:lpstr>
      <vt:lpstr>Employee privacy in “at-will” system</vt:lpstr>
      <vt:lpstr>Employee privacy in “at-will” system</vt:lpstr>
      <vt:lpstr>Employee privacy in “at-will” system</vt:lpstr>
      <vt:lpstr>Employee privacy in “at-will” system</vt:lpstr>
      <vt:lpstr>Employee privacy in “at-will” system</vt:lpstr>
      <vt:lpstr>Employee privacy in “at-will” system</vt:lpstr>
      <vt:lpstr>Employee privacy in “at-will” system</vt:lpstr>
      <vt:lpstr>Employee privacy in “at-will” system</vt:lpstr>
      <vt:lpstr>Employment at will v. term contracts</vt:lpstr>
      <vt:lpstr>Term contracts</vt:lpstr>
      <vt:lpstr>PowerPoint Presentation</vt:lpstr>
      <vt:lpstr>Term contracts</vt:lpstr>
      <vt:lpstr>Term contracts</vt:lpstr>
      <vt:lpstr>Term contracts: just cause</vt:lpstr>
      <vt:lpstr>Term contracts</vt:lpstr>
      <vt:lpstr>Term contracts</vt:lpstr>
      <vt:lpstr>Term contracts</vt:lpstr>
      <vt:lpstr>Employment at will v. term contracts</vt:lpstr>
      <vt:lpstr>Exceptions to “at will” </vt:lpstr>
      <vt:lpstr>Exceptions to “at will”</vt:lpstr>
      <vt:lpstr>Exceptions to “at will”</vt:lpstr>
      <vt:lpstr>Exceptions to “at will”</vt:lpstr>
      <vt:lpstr>Exceptions to “at will”</vt:lpstr>
      <vt:lpstr>Exceptions to “at will”</vt:lpstr>
      <vt:lpstr>Exceptions to “at will”: Discrimination</vt:lpstr>
      <vt:lpstr>Exceptions to “at will”: Discrimination</vt:lpstr>
      <vt:lpstr>Exceptions to “at will”: Discrimination</vt:lpstr>
      <vt:lpstr>Exceptions to “at will”: Discrimination</vt:lpstr>
      <vt:lpstr>Exceptions to “at will”: Discrimination</vt:lpstr>
      <vt:lpstr>Exceptions to “at will”: Discrimination</vt:lpstr>
      <vt:lpstr>Exceptions to “at will”: Discrimination</vt:lpstr>
      <vt:lpstr>Exceptions to “at will”: Discrimination</vt:lpstr>
      <vt:lpstr>Exceptions to “at will”: Discrimination</vt:lpstr>
      <vt:lpstr>Exceptions to “at will”: Discrimination</vt:lpstr>
      <vt:lpstr>Exceptions to “at will”: Discrimination</vt:lpstr>
      <vt:lpstr>Employment law review problem</vt:lpstr>
      <vt:lpstr>Employment Law Review problem</vt:lpstr>
      <vt:lpstr>Employment law review problem</vt:lpstr>
      <vt:lpstr>Employment law review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LAW</dc:title>
  <dc:creator>Jordan Talge</dc:creator>
  <cp:lastModifiedBy>lfischer</cp:lastModifiedBy>
  <cp:revision>68</cp:revision>
  <dcterms:created xsi:type="dcterms:W3CDTF">2011-04-05T22:48:49Z</dcterms:created>
  <dcterms:modified xsi:type="dcterms:W3CDTF">2012-07-02T17:25:17Z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0x010100731115B288689A49B7D1AF22E020C17E</vt:lpwstr>
  </property>
</Properties>
</file>