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handoutMasterIdLst>
    <p:handoutMasterId r:id="rId20"/>
  </p:handoutMasterIdLst>
  <p:sldIdLst>
    <p:sldId id="256" r:id="rId5"/>
    <p:sldId id="276" r:id="rId6"/>
    <p:sldId id="257" r:id="rId7"/>
    <p:sldId id="274" r:id="rId8"/>
    <p:sldId id="273" r:id="rId9"/>
    <p:sldId id="259" r:id="rId10"/>
    <p:sldId id="260" r:id="rId11"/>
    <p:sldId id="282" r:id="rId12"/>
    <p:sldId id="261" r:id="rId13"/>
    <p:sldId id="284" r:id="rId14"/>
    <p:sldId id="278" r:id="rId15"/>
    <p:sldId id="263" r:id="rId16"/>
    <p:sldId id="277" r:id="rId17"/>
    <p:sldId id="283" r:id="rId18"/>
    <p:sldId id="280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00"/>
    <a:srgbClr val="000000"/>
    <a:srgbClr val="00FF00"/>
    <a:srgbClr val="4D4D4D"/>
    <a:srgbClr val="FF9966"/>
    <a:srgbClr val="CC0000"/>
    <a:srgbClr val="003366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46" autoAdjust="0"/>
    <p:restoredTop sz="94660" autoAdjust="0"/>
  </p:normalViewPr>
  <p:slideViewPr>
    <p:cSldViewPr>
      <p:cViewPr>
        <p:scale>
          <a:sx n="75" d="100"/>
          <a:sy n="75" d="100"/>
        </p:scale>
        <p:origin x="-58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0" d="100"/>
          <a:sy n="50" d="100"/>
        </p:scale>
        <p:origin x="-129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A96CA4-2ABD-4D88-A3CC-E29673874CFF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36E44037-0AF0-49F7-84A9-77F43606B351}">
      <dgm:prSet phldrT="[Text]" phldr="1"/>
      <dgm:spPr/>
      <dgm:t>
        <a:bodyPr/>
        <a:lstStyle/>
        <a:p>
          <a:endParaRPr lang="en-US"/>
        </a:p>
      </dgm:t>
    </dgm:pt>
    <dgm:pt modelId="{E648044B-DDA1-41D8-B27B-84610ADD77AD}" type="parTrans" cxnId="{D8535DCD-E92D-42FF-AC40-948B9E67E12C}">
      <dgm:prSet/>
      <dgm:spPr/>
      <dgm:t>
        <a:bodyPr/>
        <a:lstStyle/>
        <a:p>
          <a:endParaRPr lang="en-US"/>
        </a:p>
      </dgm:t>
    </dgm:pt>
    <dgm:pt modelId="{F03C3A20-1D98-41C5-9EEE-3AC67587AC17}" type="sibTrans" cxnId="{D8535DCD-E92D-42FF-AC40-948B9E67E12C}">
      <dgm:prSet/>
      <dgm:spPr/>
      <dgm:t>
        <a:bodyPr/>
        <a:lstStyle/>
        <a:p>
          <a:endParaRPr lang="en-US"/>
        </a:p>
      </dgm:t>
    </dgm:pt>
    <dgm:pt modelId="{FA092F89-97CF-49C2-B562-CC3881020C6B}">
      <dgm:prSet phldrT="[Text]" phldr="1"/>
      <dgm:spPr/>
      <dgm:t>
        <a:bodyPr/>
        <a:lstStyle/>
        <a:p>
          <a:endParaRPr lang="en-US"/>
        </a:p>
      </dgm:t>
    </dgm:pt>
    <dgm:pt modelId="{D9F26775-BC18-41CF-9F36-8F490B3CCB1C}" type="parTrans" cxnId="{3F288841-9064-48C7-B3A3-6B438283EEFA}">
      <dgm:prSet/>
      <dgm:spPr/>
      <dgm:t>
        <a:bodyPr/>
        <a:lstStyle/>
        <a:p>
          <a:endParaRPr lang="en-US"/>
        </a:p>
      </dgm:t>
    </dgm:pt>
    <dgm:pt modelId="{9E1EB656-C4FB-42AA-8E0A-45F63D8D82F8}" type="sibTrans" cxnId="{3F288841-9064-48C7-B3A3-6B438283EEFA}">
      <dgm:prSet/>
      <dgm:spPr/>
      <dgm:t>
        <a:bodyPr/>
        <a:lstStyle/>
        <a:p>
          <a:endParaRPr lang="en-US"/>
        </a:p>
      </dgm:t>
    </dgm:pt>
    <dgm:pt modelId="{166CA659-1E7E-4A9D-9F6E-D2FA170BC888}">
      <dgm:prSet phldrT="[Text]" phldr="1"/>
      <dgm:spPr/>
      <dgm:t>
        <a:bodyPr/>
        <a:lstStyle/>
        <a:p>
          <a:endParaRPr lang="en-US"/>
        </a:p>
      </dgm:t>
    </dgm:pt>
    <dgm:pt modelId="{EEE79FDF-241E-4A85-BD3C-5E0CEE6AB295}" type="parTrans" cxnId="{9EBB10C4-92C5-4228-A7C1-BFA3464EBD31}">
      <dgm:prSet/>
      <dgm:spPr/>
      <dgm:t>
        <a:bodyPr/>
        <a:lstStyle/>
        <a:p>
          <a:endParaRPr lang="en-US"/>
        </a:p>
      </dgm:t>
    </dgm:pt>
    <dgm:pt modelId="{1A35D06D-0FBF-4EE8-8FD7-55A88B428F27}" type="sibTrans" cxnId="{9EBB10C4-92C5-4228-A7C1-BFA3464EBD31}">
      <dgm:prSet/>
      <dgm:spPr/>
      <dgm:t>
        <a:bodyPr/>
        <a:lstStyle/>
        <a:p>
          <a:endParaRPr lang="en-US"/>
        </a:p>
      </dgm:t>
    </dgm:pt>
    <dgm:pt modelId="{4D422007-B7B3-4A2A-8A2F-61B654D683F7}">
      <dgm:prSet phldrT="[Text]" phldr="1"/>
      <dgm:spPr/>
      <dgm:t>
        <a:bodyPr/>
        <a:lstStyle/>
        <a:p>
          <a:endParaRPr lang="en-US"/>
        </a:p>
      </dgm:t>
    </dgm:pt>
    <dgm:pt modelId="{5C4A4547-73DC-459C-B1CF-DC9ADBDF2FFF}" type="parTrans" cxnId="{BC947C36-37EC-4A40-8E9D-F64BFB519597}">
      <dgm:prSet/>
      <dgm:spPr/>
      <dgm:t>
        <a:bodyPr/>
        <a:lstStyle/>
        <a:p>
          <a:endParaRPr lang="en-US"/>
        </a:p>
      </dgm:t>
    </dgm:pt>
    <dgm:pt modelId="{D0895058-D92C-442B-83EB-B2E559C0C9F5}" type="sibTrans" cxnId="{BC947C36-37EC-4A40-8E9D-F64BFB519597}">
      <dgm:prSet/>
      <dgm:spPr/>
      <dgm:t>
        <a:bodyPr/>
        <a:lstStyle/>
        <a:p>
          <a:endParaRPr lang="en-US"/>
        </a:p>
      </dgm:t>
    </dgm:pt>
    <dgm:pt modelId="{3DDE30BB-D42D-417B-A76F-E67F1014293E}">
      <dgm:prSet phldrT="[Text]" phldr="1"/>
      <dgm:spPr/>
      <dgm:t>
        <a:bodyPr/>
        <a:lstStyle/>
        <a:p>
          <a:endParaRPr lang="en-US"/>
        </a:p>
      </dgm:t>
    </dgm:pt>
    <dgm:pt modelId="{576138EB-81A7-4197-B3DE-B894870853BD}" type="parTrans" cxnId="{72473601-2306-4534-B41E-B622FE444A4A}">
      <dgm:prSet/>
      <dgm:spPr/>
      <dgm:t>
        <a:bodyPr/>
        <a:lstStyle/>
        <a:p>
          <a:endParaRPr lang="en-US"/>
        </a:p>
      </dgm:t>
    </dgm:pt>
    <dgm:pt modelId="{0C69C0A0-04B7-4B88-BC1B-A115D3DD83D0}" type="sibTrans" cxnId="{72473601-2306-4534-B41E-B622FE444A4A}">
      <dgm:prSet/>
      <dgm:spPr/>
      <dgm:t>
        <a:bodyPr/>
        <a:lstStyle/>
        <a:p>
          <a:endParaRPr lang="en-US"/>
        </a:p>
      </dgm:t>
    </dgm:pt>
    <dgm:pt modelId="{9C60F464-88E1-4406-8246-AA9A363D170C}" type="pres">
      <dgm:prSet presAssocID="{BBA96CA4-2ABD-4D88-A3CC-E29673874CF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828A6AE-1943-4F29-B698-64B52BCA0A52}" type="pres">
      <dgm:prSet presAssocID="{36E44037-0AF0-49F7-84A9-77F43606B351}" presName="centerShape" presStyleLbl="node0" presStyleIdx="0" presStyleCnt="1"/>
      <dgm:spPr/>
    </dgm:pt>
    <dgm:pt modelId="{9F2D4F20-2B7B-4654-BD85-942F86A13DB4}" type="pres">
      <dgm:prSet presAssocID="{D9F26775-BC18-41CF-9F36-8F490B3CCB1C}" presName="Name9" presStyleLbl="parChTrans1D2" presStyleIdx="0" presStyleCnt="4"/>
      <dgm:spPr/>
    </dgm:pt>
    <dgm:pt modelId="{439397B9-99B4-447A-B8F6-DF4C16D9D29C}" type="pres">
      <dgm:prSet presAssocID="{D9F26775-BC18-41CF-9F36-8F490B3CCB1C}" presName="connTx" presStyleLbl="parChTrans1D2" presStyleIdx="0" presStyleCnt="4"/>
      <dgm:spPr/>
    </dgm:pt>
    <dgm:pt modelId="{FE156928-C316-4C9F-8342-83E343B1356C}" type="pres">
      <dgm:prSet presAssocID="{FA092F89-97CF-49C2-B562-CC3881020C6B}" presName="node" presStyleLbl="node1" presStyleIdx="0" presStyleCnt="4">
        <dgm:presLayoutVars>
          <dgm:bulletEnabled val="1"/>
        </dgm:presLayoutVars>
      </dgm:prSet>
      <dgm:spPr/>
    </dgm:pt>
    <dgm:pt modelId="{30050B5D-0F20-440F-8259-CA8E5C1CF44E}" type="pres">
      <dgm:prSet presAssocID="{EEE79FDF-241E-4A85-BD3C-5E0CEE6AB295}" presName="Name9" presStyleLbl="parChTrans1D2" presStyleIdx="1" presStyleCnt="4"/>
      <dgm:spPr/>
    </dgm:pt>
    <dgm:pt modelId="{1725D7E7-AAA0-44B2-A87C-AF8276C40B0A}" type="pres">
      <dgm:prSet presAssocID="{EEE79FDF-241E-4A85-BD3C-5E0CEE6AB295}" presName="connTx" presStyleLbl="parChTrans1D2" presStyleIdx="1" presStyleCnt="4"/>
      <dgm:spPr/>
    </dgm:pt>
    <dgm:pt modelId="{6F8861DF-506A-4C13-A96A-55D5CB62A4A7}" type="pres">
      <dgm:prSet presAssocID="{166CA659-1E7E-4A9D-9F6E-D2FA170BC888}" presName="node" presStyleLbl="node1" presStyleIdx="1" presStyleCnt="4">
        <dgm:presLayoutVars>
          <dgm:bulletEnabled val="1"/>
        </dgm:presLayoutVars>
      </dgm:prSet>
      <dgm:spPr/>
    </dgm:pt>
    <dgm:pt modelId="{D13D8606-7E19-45E6-BE49-DC3C9B63E1BD}" type="pres">
      <dgm:prSet presAssocID="{5C4A4547-73DC-459C-B1CF-DC9ADBDF2FFF}" presName="Name9" presStyleLbl="parChTrans1D2" presStyleIdx="2" presStyleCnt="4"/>
      <dgm:spPr/>
    </dgm:pt>
    <dgm:pt modelId="{06ED6629-1E44-4407-9DFF-8F636C81C5CF}" type="pres">
      <dgm:prSet presAssocID="{5C4A4547-73DC-459C-B1CF-DC9ADBDF2FFF}" presName="connTx" presStyleLbl="parChTrans1D2" presStyleIdx="2" presStyleCnt="4"/>
      <dgm:spPr/>
    </dgm:pt>
    <dgm:pt modelId="{F5C6580E-8A75-40DC-AC17-06958E41C9DD}" type="pres">
      <dgm:prSet presAssocID="{4D422007-B7B3-4A2A-8A2F-61B654D683F7}" presName="node" presStyleLbl="node1" presStyleIdx="2" presStyleCnt="4">
        <dgm:presLayoutVars>
          <dgm:bulletEnabled val="1"/>
        </dgm:presLayoutVars>
      </dgm:prSet>
      <dgm:spPr/>
    </dgm:pt>
    <dgm:pt modelId="{6EA79189-5E13-4026-93FA-BCC4E99D2F34}" type="pres">
      <dgm:prSet presAssocID="{576138EB-81A7-4197-B3DE-B894870853BD}" presName="Name9" presStyleLbl="parChTrans1D2" presStyleIdx="3" presStyleCnt="4"/>
      <dgm:spPr/>
    </dgm:pt>
    <dgm:pt modelId="{2F4A4107-4D92-4E41-836B-4076F60B4D52}" type="pres">
      <dgm:prSet presAssocID="{576138EB-81A7-4197-B3DE-B894870853BD}" presName="connTx" presStyleLbl="parChTrans1D2" presStyleIdx="3" presStyleCnt="4"/>
      <dgm:spPr/>
    </dgm:pt>
    <dgm:pt modelId="{63E2F112-AACD-4F7E-81E6-2A6FA088EA5F}" type="pres">
      <dgm:prSet presAssocID="{3DDE30BB-D42D-417B-A76F-E67F1014293E}" presName="node" presStyleLbl="node1" presStyleIdx="3" presStyleCnt="4">
        <dgm:presLayoutVars>
          <dgm:bulletEnabled val="1"/>
        </dgm:presLayoutVars>
      </dgm:prSet>
      <dgm:spPr/>
    </dgm:pt>
  </dgm:ptLst>
  <dgm:cxnLst>
    <dgm:cxn modelId="{B282F2B8-7B9C-42A5-A097-532962826A72}" type="presOf" srcId="{D9F26775-BC18-41CF-9F36-8F490B3CCB1C}" destId="{439397B9-99B4-447A-B8F6-DF4C16D9D29C}" srcOrd="1" destOrd="0" presId="urn:microsoft.com/office/officeart/2005/8/layout/radial1"/>
    <dgm:cxn modelId="{41A860AA-3A58-4D8A-B15D-144AB15DF57F}" type="presOf" srcId="{EEE79FDF-241E-4A85-BD3C-5E0CEE6AB295}" destId="{30050B5D-0F20-440F-8259-CA8E5C1CF44E}" srcOrd="0" destOrd="0" presId="urn:microsoft.com/office/officeart/2005/8/layout/radial1"/>
    <dgm:cxn modelId="{F7745735-CA81-4D9F-88E0-3CA3F9654CAB}" type="presOf" srcId="{576138EB-81A7-4197-B3DE-B894870853BD}" destId="{6EA79189-5E13-4026-93FA-BCC4E99D2F34}" srcOrd="0" destOrd="0" presId="urn:microsoft.com/office/officeart/2005/8/layout/radial1"/>
    <dgm:cxn modelId="{A5C62E95-38D2-4FD2-95F7-8C29D1893F4B}" type="presOf" srcId="{EEE79FDF-241E-4A85-BD3C-5E0CEE6AB295}" destId="{1725D7E7-AAA0-44B2-A87C-AF8276C40B0A}" srcOrd="1" destOrd="0" presId="urn:microsoft.com/office/officeart/2005/8/layout/radial1"/>
    <dgm:cxn modelId="{7D2BB29C-FF36-4806-9404-F35A7F9B52EB}" type="presOf" srcId="{3DDE30BB-D42D-417B-A76F-E67F1014293E}" destId="{63E2F112-AACD-4F7E-81E6-2A6FA088EA5F}" srcOrd="0" destOrd="0" presId="urn:microsoft.com/office/officeart/2005/8/layout/radial1"/>
    <dgm:cxn modelId="{3F288841-9064-48C7-B3A3-6B438283EEFA}" srcId="{36E44037-0AF0-49F7-84A9-77F43606B351}" destId="{FA092F89-97CF-49C2-B562-CC3881020C6B}" srcOrd="0" destOrd="0" parTransId="{D9F26775-BC18-41CF-9F36-8F490B3CCB1C}" sibTransId="{9E1EB656-C4FB-42AA-8E0A-45F63D8D82F8}"/>
    <dgm:cxn modelId="{BC947C36-37EC-4A40-8E9D-F64BFB519597}" srcId="{36E44037-0AF0-49F7-84A9-77F43606B351}" destId="{4D422007-B7B3-4A2A-8A2F-61B654D683F7}" srcOrd="2" destOrd="0" parTransId="{5C4A4547-73DC-459C-B1CF-DC9ADBDF2FFF}" sibTransId="{D0895058-D92C-442B-83EB-B2E559C0C9F5}"/>
    <dgm:cxn modelId="{99D43D7C-8535-496B-987D-0D416D3B5EFE}" type="presOf" srcId="{4D422007-B7B3-4A2A-8A2F-61B654D683F7}" destId="{F5C6580E-8A75-40DC-AC17-06958E41C9DD}" srcOrd="0" destOrd="0" presId="urn:microsoft.com/office/officeart/2005/8/layout/radial1"/>
    <dgm:cxn modelId="{BC9F602D-9306-45D5-87DE-D15E12D00863}" type="presOf" srcId="{5C4A4547-73DC-459C-B1CF-DC9ADBDF2FFF}" destId="{06ED6629-1E44-4407-9DFF-8F636C81C5CF}" srcOrd="1" destOrd="0" presId="urn:microsoft.com/office/officeart/2005/8/layout/radial1"/>
    <dgm:cxn modelId="{27730FF5-84CF-4394-8E87-2D08217866A0}" type="presOf" srcId="{BBA96CA4-2ABD-4D88-A3CC-E29673874CFF}" destId="{9C60F464-88E1-4406-8246-AA9A363D170C}" srcOrd="0" destOrd="0" presId="urn:microsoft.com/office/officeart/2005/8/layout/radial1"/>
    <dgm:cxn modelId="{AAE28C45-CD12-4467-BDA8-9512A990C9B6}" type="presOf" srcId="{D9F26775-BC18-41CF-9F36-8F490B3CCB1C}" destId="{9F2D4F20-2B7B-4654-BD85-942F86A13DB4}" srcOrd="0" destOrd="0" presId="urn:microsoft.com/office/officeart/2005/8/layout/radial1"/>
    <dgm:cxn modelId="{C7D613EE-535F-4FA2-8619-5AAB3F53F4D7}" type="presOf" srcId="{576138EB-81A7-4197-B3DE-B894870853BD}" destId="{2F4A4107-4D92-4E41-836B-4076F60B4D52}" srcOrd="1" destOrd="0" presId="urn:microsoft.com/office/officeart/2005/8/layout/radial1"/>
    <dgm:cxn modelId="{6EBEBF8F-5F18-4EBB-87AB-8E6B0D6CEA76}" type="presOf" srcId="{5C4A4547-73DC-459C-B1CF-DC9ADBDF2FFF}" destId="{D13D8606-7E19-45E6-BE49-DC3C9B63E1BD}" srcOrd="0" destOrd="0" presId="urn:microsoft.com/office/officeart/2005/8/layout/radial1"/>
    <dgm:cxn modelId="{802EE1CA-D287-4543-B937-35E9FC811ABF}" type="presOf" srcId="{FA092F89-97CF-49C2-B562-CC3881020C6B}" destId="{FE156928-C316-4C9F-8342-83E343B1356C}" srcOrd="0" destOrd="0" presId="urn:microsoft.com/office/officeart/2005/8/layout/radial1"/>
    <dgm:cxn modelId="{B7946D06-6C82-46E2-9342-EE212A00F9A9}" type="presOf" srcId="{166CA659-1E7E-4A9D-9F6E-D2FA170BC888}" destId="{6F8861DF-506A-4C13-A96A-55D5CB62A4A7}" srcOrd="0" destOrd="0" presId="urn:microsoft.com/office/officeart/2005/8/layout/radial1"/>
    <dgm:cxn modelId="{9EBB10C4-92C5-4228-A7C1-BFA3464EBD31}" srcId="{36E44037-0AF0-49F7-84A9-77F43606B351}" destId="{166CA659-1E7E-4A9D-9F6E-D2FA170BC888}" srcOrd="1" destOrd="0" parTransId="{EEE79FDF-241E-4A85-BD3C-5E0CEE6AB295}" sibTransId="{1A35D06D-0FBF-4EE8-8FD7-55A88B428F27}"/>
    <dgm:cxn modelId="{A448770B-2152-4AA3-B4F7-619826828DEA}" type="presOf" srcId="{36E44037-0AF0-49F7-84A9-77F43606B351}" destId="{C828A6AE-1943-4F29-B698-64B52BCA0A52}" srcOrd="0" destOrd="0" presId="urn:microsoft.com/office/officeart/2005/8/layout/radial1"/>
    <dgm:cxn modelId="{72473601-2306-4534-B41E-B622FE444A4A}" srcId="{36E44037-0AF0-49F7-84A9-77F43606B351}" destId="{3DDE30BB-D42D-417B-A76F-E67F1014293E}" srcOrd="3" destOrd="0" parTransId="{576138EB-81A7-4197-B3DE-B894870853BD}" sibTransId="{0C69C0A0-04B7-4B88-BC1B-A115D3DD83D0}"/>
    <dgm:cxn modelId="{D8535DCD-E92D-42FF-AC40-948B9E67E12C}" srcId="{BBA96CA4-2ABD-4D88-A3CC-E29673874CFF}" destId="{36E44037-0AF0-49F7-84A9-77F43606B351}" srcOrd="0" destOrd="0" parTransId="{E648044B-DDA1-41D8-B27B-84610ADD77AD}" sibTransId="{F03C3A20-1D98-41C5-9EEE-3AC67587AC17}"/>
    <dgm:cxn modelId="{DB134683-FA16-42F7-A1FE-234390F948C1}" type="presParOf" srcId="{9C60F464-88E1-4406-8246-AA9A363D170C}" destId="{C828A6AE-1943-4F29-B698-64B52BCA0A52}" srcOrd="0" destOrd="0" presId="urn:microsoft.com/office/officeart/2005/8/layout/radial1"/>
    <dgm:cxn modelId="{FD31BCE5-7562-4680-9FBC-0B793AEF00DD}" type="presParOf" srcId="{9C60F464-88E1-4406-8246-AA9A363D170C}" destId="{9F2D4F20-2B7B-4654-BD85-942F86A13DB4}" srcOrd="1" destOrd="0" presId="urn:microsoft.com/office/officeart/2005/8/layout/radial1"/>
    <dgm:cxn modelId="{5A62278A-678F-4331-86B7-7199F3393D31}" type="presParOf" srcId="{9F2D4F20-2B7B-4654-BD85-942F86A13DB4}" destId="{439397B9-99B4-447A-B8F6-DF4C16D9D29C}" srcOrd="0" destOrd="0" presId="urn:microsoft.com/office/officeart/2005/8/layout/radial1"/>
    <dgm:cxn modelId="{6F4B63C2-2FED-4304-82D7-E7A8911AE6B3}" type="presParOf" srcId="{9C60F464-88E1-4406-8246-AA9A363D170C}" destId="{FE156928-C316-4C9F-8342-83E343B1356C}" srcOrd="2" destOrd="0" presId="urn:microsoft.com/office/officeart/2005/8/layout/radial1"/>
    <dgm:cxn modelId="{A8BC3467-81C2-4CA4-9423-D270225E61A5}" type="presParOf" srcId="{9C60F464-88E1-4406-8246-AA9A363D170C}" destId="{30050B5D-0F20-440F-8259-CA8E5C1CF44E}" srcOrd="3" destOrd="0" presId="urn:microsoft.com/office/officeart/2005/8/layout/radial1"/>
    <dgm:cxn modelId="{E83AAE6A-6D4F-4ACF-A8D0-88A51B219B22}" type="presParOf" srcId="{30050B5D-0F20-440F-8259-CA8E5C1CF44E}" destId="{1725D7E7-AAA0-44B2-A87C-AF8276C40B0A}" srcOrd="0" destOrd="0" presId="urn:microsoft.com/office/officeart/2005/8/layout/radial1"/>
    <dgm:cxn modelId="{5331825A-E5F0-4A31-99C5-568A7958C1C8}" type="presParOf" srcId="{9C60F464-88E1-4406-8246-AA9A363D170C}" destId="{6F8861DF-506A-4C13-A96A-55D5CB62A4A7}" srcOrd="4" destOrd="0" presId="urn:microsoft.com/office/officeart/2005/8/layout/radial1"/>
    <dgm:cxn modelId="{C7B638FC-0780-4A2D-9EFB-2B7B33CA193B}" type="presParOf" srcId="{9C60F464-88E1-4406-8246-AA9A363D170C}" destId="{D13D8606-7E19-45E6-BE49-DC3C9B63E1BD}" srcOrd="5" destOrd="0" presId="urn:microsoft.com/office/officeart/2005/8/layout/radial1"/>
    <dgm:cxn modelId="{0A2EE5C5-127C-4FBC-ADFF-E68DFFAA11FA}" type="presParOf" srcId="{D13D8606-7E19-45E6-BE49-DC3C9B63E1BD}" destId="{06ED6629-1E44-4407-9DFF-8F636C81C5CF}" srcOrd="0" destOrd="0" presId="urn:microsoft.com/office/officeart/2005/8/layout/radial1"/>
    <dgm:cxn modelId="{C27AF162-22F4-4904-871B-E100F5F2567C}" type="presParOf" srcId="{9C60F464-88E1-4406-8246-AA9A363D170C}" destId="{F5C6580E-8A75-40DC-AC17-06958E41C9DD}" srcOrd="6" destOrd="0" presId="urn:microsoft.com/office/officeart/2005/8/layout/radial1"/>
    <dgm:cxn modelId="{DD5794F3-065E-419F-9875-FC36D3F0B53E}" type="presParOf" srcId="{9C60F464-88E1-4406-8246-AA9A363D170C}" destId="{6EA79189-5E13-4026-93FA-BCC4E99D2F34}" srcOrd="7" destOrd="0" presId="urn:microsoft.com/office/officeart/2005/8/layout/radial1"/>
    <dgm:cxn modelId="{23D400AE-AA3B-49FB-95F2-EA172118327D}" type="presParOf" srcId="{6EA79189-5E13-4026-93FA-BCC4E99D2F34}" destId="{2F4A4107-4D92-4E41-836B-4076F60B4D52}" srcOrd="0" destOrd="0" presId="urn:microsoft.com/office/officeart/2005/8/layout/radial1"/>
    <dgm:cxn modelId="{D5577E19-DD0C-4787-9120-CDB37675AC3B}" type="presParOf" srcId="{9C60F464-88E1-4406-8246-AA9A363D170C}" destId="{63E2F112-AACD-4F7E-81E6-2A6FA088EA5F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fld id="{206F389A-8A30-4505-AACF-5CD2D7D4E74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31915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5400" y="2209800"/>
            <a:ext cx="7162800" cy="11430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505200"/>
            <a:ext cx="6400800" cy="10668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CCFF33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096000"/>
            <a:ext cx="1905000" cy="3810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096000"/>
            <a:ext cx="2895600" cy="3810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096000"/>
            <a:ext cx="1905000" cy="3810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6A09F6-C8AC-4575-A9EE-9092BD1C9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8EC6D-BA33-42A3-B7ED-D6FFBD0B7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404813"/>
            <a:ext cx="21209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404813"/>
            <a:ext cx="6215062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270DFD-D6E5-4376-8727-2F00113B70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8406B1-4E4B-4B3C-BC8A-1AB6860941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83949-C474-41DD-880B-F752CAB194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7450" y="1700213"/>
            <a:ext cx="37719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1750" y="1700213"/>
            <a:ext cx="37719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8A34E-552C-4B08-890C-73E966A43B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7D0902-E2C5-4E50-9D7A-A76BD18393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29FC1C-0660-4B6D-BA43-3D5789B801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863DA4-584B-40E3-B87A-BB5DB7BC5E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786A96-CDB7-4EB3-93E5-4EB7ABF108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1B6689-968A-452A-8895-0DDF067334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404813"/>
            <a:ext cx="7696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7450" y="1700213"/>
            <a:ext cx="76962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3246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00400" y="6324600"/>
            <a:ext cx="2895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246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CB9F406-E880-4443-8EBF-7586479A62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2" r:id="rId3"/>
    <p:sldLayoutId id="2147483671" r:id="rId4"/>
    <p:sldLayoutId id="2147483670" r:id="rId5"/>
    <p:sldLayoutId id="2147483669" r:id="rId6"/>
    <p:sldLayoutId id="2147483668" r:id="rId7"/>
    <p:sldLayoutId id="2147483667" r:id="rId8"/>
    <p:sldLayoutId id="2147483666" r:id="rId9"/>
    <p:sldLayoutId id="2147483665" r:id="rId10"/>
    <p:sldLayoutId id="214748366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FF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FF00"/>
          </a:solidFill>
          <a:latin typeface="Arial Black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FF00"/>
          </a:solidFill>
          <a:latin typeface="Arial Black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FF00"/>
          </a:solidFill>
          <a:latin typeface="Arial Black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FF00"/>
          </a:solidFill>
          <a:latin typeface="Arial Black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00FF00"/>
          </a:solidFill>
          <a:latin typeface="Arial Black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00FF00"/>
          </a:solidFill>
          <a:latin typeface="Arial Black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00FF00"/>
          </a:solidFill>
          <a:latin typeface="Arial Black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00FF00"/>
          </a:solidFill>
          <a:latin typeface="Arial Black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Business Ethics, Moral </a:t>
            </a:r>
            <a:br>
              <a:rPr lang="en-GB" smtClean="0"/>
            </a:br>
            <a:r>
              <a:rPr lang="en-GB" smtClean="0"/>
              <a:t>and Environmental Issues</a:t>
            </a:r>
            <a:endParaRPr lang="en-US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0350"/>
            <a:ext cx="7696200" cy="914400"/>
          </a:xfrm>
        </p:spPr>
        <p:txBody>
          <a:bodyPr/>
          <a:lstStyle/>
          <a:p>
            <a:pPr eaLnBrk="1" hangingPunct="1"/>
            <a:r>
              <a:rPr lang="en-GB" sz="2400" smtClean="0">
                <a:solidFill>
                  <a:srgbClr val="CCCC00"/>
                </a:solidFill>
              </a:rPr>
              <a:t>Identify each case examples ethical issue</a:t>
            </a:r>
          </a:p>
        </p:txBody>
      </p:sp>
      <p:graphicFrame>
        <p:nvGraphicFramePr>
          <p:cNvPr id="32802" name="Group 34"/>
          <p:cNvGraphicFramePr>
            <a:graphicFrameLocks noGrp="1"/>
          </p:cNvGraphicFramePr>
          <p:nvPr/>
        </p:nvGraphicFramePr>
        <p:xfrm>
          <a:off x="1116013" y="1125538"/>
          <a:ext cx="6985000" cy="5556254"/>
        </p:xfrm>
        <a:graphic>
          <a:graphicData uri="http://schemas.openxmlformats.org/drawingml/2006/table">
            <a:tbl>
              <a:tblPr/>
              <a:tblGrid>
                <a:gridCol w="3494087"/>
                <a:gridCol w="3490913"/>
              </a:tblGrid>
              <a:tr h="471488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Examples</a:t>
                      </a:r>
                      <a:endParaRPr kumimoji="0" lang="en-US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Production of children's toys</a:t>
                      </a:r>
                      <a:endParaRPr kumimoji="0" lang="en-US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Profits versus higher wages</a:t>
                      </a:r>
                      <a:endParaRPr kumimoji="0" lang="en-US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Coffee industry</a:t>
                      </a:r>
                      <a:endParaRPr kumimoji="0" lang="en-US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Expansion versus development</a:t>
                      </a:r>
                      <a:endParaRPr kumimoji="0" lang="en-US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Music industry</a:t>
                      </a:r>
                      <a:endParaRPr kumimoji="0" lang="en-US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Production versus pollution</a:t>
                      </a:r>
                      <a:endParaRPr kumimoji="0" lang="en-US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0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Multi-national operations</a:t>
                      </a:r>
                      <a:endParaRPr kumimoji="0" lang="en-US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Supplier benefits versus consumer prices/lower costs</a:t>
                      </a:r>
                      <a:endParaRPr kumimoji="0" lang="en-US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McDonalds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food quality, litter</a:t>
                      </a:r>
                      <a:endParaRPr kumimoji="0" lang="en-US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Survival of the business versus needs of stakeholders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Jewellery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diamonds and gold</a:t>
                      </a:r>
                      <a:endParaRPr kumimoji="0" lang="en-US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Or any ethical issues that you can identify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Chemical industry</a:t>
                      </a:r>
                      <a:endParaRPr kumimoji="0" lang="en-US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73238"/>
            <a:ext cx="7772400" cy="4114800"/>
          </a:xfrm>
        </p:spPr>
        <p:txBody>
          <a:bodyPr/>
          <a:lstStyle/>
          <a:p>
            <a:pPr eaLnBrk="1" hangingPunct="1"/>
            <a:r>
              <a:rPr lang="en-GB" smtClean="0"/>
              <a:t>Self Regulation</a:t>
            </a:r>
          </a:p>
          <a:p>
            <a:pPr eaLnBrk="1" hangingPunct="1"/>
            <a:r>
              <a:rPr lang="en-GB" smtClean="0"/>
              <a:t>Subsidies</a:t>
            </a:r>
          </a:p>
          <a:p>
            <a:pPr eaLnBrk="1" hangingPunct="1"/>
            <a:r>
              <a:rPr lang="en-GB" smtClean="0"/>
              <a:t>Government/EU regulation</a:t>
            </a:r>
          </a:p>
          <a:p>
            <a:pPr eaLnBrk="1" hangingPunct="1"/>
            <a:r>
              <a:rPr lang="en-GB" smtClean="0"/>
              <a:t>Legislation </a:t>
            </a:r>
          </a:p>
          <a:p>
            <a:pPr eaLnBrk="1" hangingPunct="1"/>
            <a:r>
              <a:rPr lang="en-GB" smtClean="0"/>
              <a:t>Pressure Groups</a:t>
            </a:r>
          </a:p>
          <a:p>
            <a:pPr eaLnBrk="1" hangingPunct="1"/>
            <a:r>
              <a:rPr lang="en-GB" smtClean="0"/>
              <a:t>Improve competition and contestability </a:t>
            </a:r>
            <a:br>
              <a:rPr lang="en-GB" smtClean="0"/>
            </a:br>
            <a:r>
              <a:rPr lang="en-GB" smtClean="0"/>
              <a:t>of markets</a:t>
            </a:r>
          </a:p>
          <a:p>
            <a:pPr eaLnBrk="1" hangingPunct="1"/>
            <a:r>
              <a:rPr lang="en-GB" smtClean="0"/>
              <a:t>Social and Environmental Audits</a:t>
            </a:r>
          </a:p>
          <a:p>
            <a:pPr eaLnBrk="1" hangingPunct="1"/>
            <a:endParaRPr lang="en-US" smtClean="0"/>
          </a:p>
        </p:txBody>
      </p:sp>
      <p:sp>
        <p:nvSpPr>
          <p:cNvPr id="15364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Solutions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smtClean="0"/>
              <a:t>Which solution could “solve” the ethical issues?</a:t>
            </a:r>
            <a:endParaRPr lang="en-US" sz="32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45013" y="1698625"/>
            <a:ext cx="4635500" cy="39624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sz="2400" u="sng" smtClean="0"/>
              <a:t>Solutions</a:t>
            </a:r>
            <a:endParaRPr lang="en-GB" sz="2400" smtClean="0"/>
          </a:p>
          <a:p>
            <a:pPr lvl="1" eaLnBrk="1" hangingPunct="1">
              <a:lnSpc>
                <a:spcPct val="90000"/>
              </a:lnSpc>
            </a:pPr>
            <a:r>
              <a:rPr lang="en-GB" smtClean="0"/>
              <a:t>Self Regulation</a:t>
            </a:r>
          </a:p>
          <a:p>
            <a:pPr lvl="1" eaLnBrk="1" hangingPunct="1">
              <a:lnSpc>
                <a:spcPct val="90000"/>
              </a:lnSpc>
            </a:pPr>
            <a:r>
              <a:rPr lang="en-GB" smtClean="0"/>
              <a:t>Subsidies</a:t>
            </a:r>
          </a:p>
          <a:p>
            <a:pPr lvl="1" eaLnBrk="1" hangingPunct="1">
              <a:lnSpc>
                <a:spcPct val="90000"/>
              </a:lnSpc>
            </a:pPr>
            <a:r>
              <a:rPr lang="en-GB" smtClean="0"/>
              <a:t>Government/EU regulation</a:t>
            </a:r>
          </a:p>
          <a:p>
            <a:pPr lvl="1" eaLnBrk="1" hangingPunct="1">
              <a:lnSpc>
                <a:spcPct val="90000"/>
              </a:lnSpc>
            </a:pPr>
            <a:r>
              <a:rPr lang="en-GB" smtClean="0"/>
              <a:t>Legislation </a:t>
            </a:r>
          </a:p>
          <a:p>
            <a:pPr lvl="1" eaLnBrk="1" hangingPunct="1">
              <a:lnSpc>
                <a:spcPct val="90000"/>
              </a:lnSpc>
            </a:pPr>
            <a:r>
              <a:rPr lang="en-GB" smtClean="0"/>
              <a:t>Pressure Groups</a:t>
            </a:r>
          </a:p>
          <a:p>
            <a:pPr lvl="1" eaLnBrk="1" hangingPunct="1">
              <a:lnSpc>
                <a:spcPct val="90000"/>
              </a:lnSpc>
            </a:pPr>
            <a:r>
              <a:rPr lang="en-GB" smtClean="0"/>
              <a:t>Improve competition and contestability </a:t>
            </a:r>
            <a:br>
              <a:rPr lang="en-GB" smtClean="0"/>
            </a:br>
            <a:r>
              <a:rPr lang="en-GB" smtClean="0"/>
              <a:t>of markets</a:t>
            </a:r>
          </a:p>
          <a:p>
            <a:pPr lvl="1" eaLnBrk="1" hangingPunct="1">
              <a:lnSpc>
                <a:spcPct val="90000"/>
              </a:lnSpc>
            </a:pPr>
            <a:r>
              <a:rPr lang="en-GB" smtClean="0"/>
              <a:t>Social and Environmental Audits</a:t>
            </a:r>
          </a:p>
          <a:p>
            <a:pPr eaLnBrk="1" hangingPunct="1">
              <a:lnSpc>
                <a:spcPct val="90000"/>
              </a:lnSpc>
              <a:buFontTx/>
              <a:buChar char="–"/>
            </a:pPr>
            <a:endParaRPr lang="en-US" sz="240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395288" y="1628775"/>
            <a:ext cx="4032250" cy="39624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GB" sz="2400" u="sng" smtClean="0"/>
              <a:t>Examples</a:t>
            </a:r>
            <a:endParaRPr lang="en-GB" sz="2400" smtClean="0"/>
          </a:p>
          <a:p>
            <a:pPr eaLnBrk="1" hangingPunct="1"/>
            <a:r>
              <a:rPr lang="en-US" sz="2400" smtClean="0"/>
              <a:t>Production of children's toys</a:t>
            </a:r>
          </a:p>
          <a:p>
            <a:pPr eaLnBrk="1" hangingPunct="1"/>
            <a:r>
              <a:rPr lang="en-US" sz="2400" smtClean="0"/>
              <a:t>Coffee industry</a:t>
            </a:r>
          </a:p>
          <a:p>
            <a:pPr eaLnBrk="1" hangingPunct="1"/>
            <a:r>
              <a:rPr lang="en-US" sz="2400" smtClean="0"/>
              <a:t>Music industry</a:t>
            </a:r>
          </a:p>
          <a:p>
            <a:pPr eaLnBrk="1" hangingPunct="1"/>
            <a:r>
              <a:rPr lang="en-US" sz="2400" smtClean="0"/>
              <a:t>Multi-national operations</a:t>
            </a:r>
          </a:p>
          <a:p>
            <a:pPr eaLnBrk="1" hangingPunct="1"/>
            <a:r>
              <a:rPr lang="en-US" sz="2400" smtClean="0"/>
              <a:t>McDonalds – food quality, litter</a:t>
            </a:r>
          </a:p>
          <a:p>
            <a:pPr eaLnBrk="1" hangingPunct="1"/>
            <a:r>
              <a:rPr lang="en-US" sz="2400" smtClean="0"/>
              <a:t>Jewellery – diamonds and gold </a:t>
            </a:r>
          </a:p>
          <a:p>
            <a:pPr eaLnBrk="1" hangingPunct="1"/>
            <a:r>
              <a:rPr lang="en-US" sz="2400" smtClean="0"/>
              <a:t>Chemical industry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But do they solve the issue?</a:t>
            </a:r>
          </a:p>
          <a:p>
            <a:pPr eaLnBrk="1" hangingPunct="1"/>
            <a:endParaRPr lang="en-GB" smtClean="0"/>
          </a:p>
          <a:p>
            <a:pPr eaLnBrk="1" hangingPunct="1">
              <a:buFontTx/>
              <a:buNone/>
            </a:pPr>
            <a:endParaRPr lang="en-GB" sz="2000" smtClean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Case studies	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smtClean="0"/>
              <a:t>Objectives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Identify stakeholders within group</a:t>
            </a:r>
          </a:p>
          <a:p>
            <a:pPr eaLnBrk="1" hangingPunct="1"/>
            <a:r>
              <a:rPr lang="en-GB" smtClean="0"/>
              <a:t>Identify of ethical issue within case study </a:t>
            </a:r>
          </a:p>
          <a:p>
            <a:pPr eaLnBrk="1" hangingPunct="1"/>
            <a:r>
              <a:rPr lang="en-GB" smtClean="0"/>
              <a:t>Identify </a:t>
            </a:r>
            <a:r>
              <a:rPr lang="en-US" smtClean="0"/>
              <a:t>tensions created between stakeholders</a:t>
            </a:r>
          </a:p>
          <a:p>
            <a:pPr eaLnBrk="1" hangingPunct="1"/>
            <a:r>
              <a:rPr lang="en-US" smtClean="0"/>
              <a:t>Recommend a possible solution</a:t>
            </a:r>
            <a:endParaRPr lang="en-GB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smtClean="0">
                <a:solidFill>
                  <a:srgbClr val="000000"/>
                </a:solidFill>
              </a:rPr>
              <a:t>Quick discussion – extension task</a:t>
            </a:r>
          </a:p>
          <a:p>
            <a:pPr eaLnBrk="1" hangingPunct="1">
              <a:buFontTx/>
              <a:buNone/>
            </a:pPr>
            <a:endParaRPr lang="en-GB" smtClean="0">
              <a:solidFill>
                <a:srgbClr val="000000"/>
              </a:solidFill>
            </a:endParaRPr>
          </a:p>
          <a:p>
            <a:pPr eaLnBrk="1" hangingPunct="1">
              <a:buFontTx/>
              <a:buNone/>
            </a:pPr>
            <a:r>
              <a:rPr lang="en-GB" sz="2000" smtClean="0">
                <a:solidFill>
                  <a:srgbClr val="000000"/>
                </a:solidFill>
              </a:rPr>
              <a:t>In many markets firms are becoming fewer and </a:t>
            </a:r>
          </a:p>
          <a:p>
            <a:pPr eaLnBrk="1" hangingPunct="1">
              <a:buFontTx/>
              <a:buNone/>
            </a:pPr>
            <a:r>
              <a:rPr lang="en-GB" sz="2000" smtClean="0">
                <a:solidFill>
                  <a:srgbClr val="000000"/>
                </a:solidFill>
              </a:rPr>
              <a:t>Larger e.g. car manufacturing.</a:t>
            </a:r>
          </a:p>
          <a:p>
            <a:pPr eaLnBrk="1" hangingPunct="1">
              <a:buFontTx/>
              <a:buNone/>
            </a:pPr>
            <a:r>
              <a:rPr lang="en-GB" sz="2000" smtClean="0">
                <a:solidFill>
                  <a:srgbClr val="000000"/>
                </a:solidFill>
              </a:rPr>
              <a:t>In view of this, discuss whether the consumer is </a:t>
            </a:r>
          </a:p>
          <a:p>
            <a:pPr eaLnBrk="1" hangingPunct="1">
              <a:buFontTx/>
              <a:buNone/>
            </a:pPr>
            <a:r>
              <a:rPr lang="en-GB" sz="2000" smtClean="0">
                <a:solidFill>
                  <a:srgbClr val="000000"/>
                </a:solidFill>
              </a:rPr>
              <a:t>really becoming more powerful?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000" smtClean="0">
                <a:solidFill>
                  <a:schemeClr val="tx1"/>
                </a:solidFill>
              </a:rPr>
              <a:t>At the end of this lesson, students will be able to: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60575"/>
            <a:ext cx="8134350" cy="3827463"/>
          </a:xfrm>
        </p:spPr>
        <p:txBody>
          <a:bodyPr/>
          <a:lstStyle/>
          <a:p>
            <a:pPr eaLnBrk="1" hangingPunct="1"/>
            <a:r>
              <a:rPr lang="en-GB" smtClean="0"/>
              <a:t>Identify how ethics can affect a business </a:t>
            </a:r>
          </a:p>
          <a:p>
            <a:pPr eaLnBrk="1" hangingPunct="1"/>
            <a:r>
              <a:rPr lang="en-GB" smtClean="0"/>
              <a:t>Identify and clarify the role of a stakeholder and their importance in (and to) a business</a:t>
            </a:r>
          </a:p>
          <a:p>
            <a:pPr eaLnBrk="1" hangingPunct="1"/>
            <a:r>
              <a:rPr lang="en-US" smtClean="0"/>
              <a:t>Clarify solutions used by business and government to resolve ethical dilemmas</a:t>
            </a: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Social responsibility</a:t>
            </a:r>
            <a:endParaRPr 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sz="2800" smtClean="0"/>
          </a:p>
          <a:p>
            <a:pPr eaLnBrk="1" hangingPunct="1"/>
            <a:r>
              <a:rPr lang="en-GB" smtClean="0"/>
              <a:t>The business philosophy that emphasises that business should behave as good citizens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They should consider the effects of their activities on society as a whole on the stakeholders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Stakeholders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en-GB" smtClean="0"/>
              <a:t>Recap Quick Fire:</a:t>
            </a:r>
          </a:p>
          <a:p>
            <a:pPr marL="609600" indent="-609600" eaLnBrk="1" hangingPunct="1"/>
            <a:endParaRPr lang="en-GB" smtClean="0"/>
          </a:p>
          <a:p>
            <a:pPr marL="609600" indent="-609600" eaLnBrk="1" hangingPunct="1">
              <a:buFontTx/>
              <a:buAutoNum type="arabicPeriod"/>
            </a:pPr>
            <a:r>
              <a:rPr lang="en-GB" smtClean="0"/>
              <a:t>Who and what are stakeholders?</a:t>
            </a:r>
            <a:br>
              <a:rPr lang="en-GB" smtClean="0"/>
            </a:br>
            <a:endParaRPr lang="en-GB" smtClean="0"/>
          </a:p>
          <a:p>
            <a:pPr marL="609600" indent="-609600" eaLnBrk="1" hangingPunct="1">
              <a:buFontTx/>
              <a:buAutoNum type="arabicPeriod"/>
            </a:pPr>
            <a:r>
              <a:rPr lang="en-GB" smtClean="0"/>
              <a:t>Identify 5 stakeholders of a business?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0" name="Line 96"/>
          <p:cNvSpPr>
            <a:spLocks noChangeShapeType="1"/>
          </p:cNvSpPr>
          <p:nvPr/>
        </p:nvSpPr>
        <p:spPr bwMode="auto">
          <a:xfrm flipH="1">
            <a:off x="3348038" y="2924175"/>
            <a:ext cx="2160587" cy="20177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Diagram 11"/>
          <p:cNvGrpSpPr>
            <a:grpSpLocks/>
          </p:cNvGrpSpPr>
          <p:nvPr/>
        </p:nvGrpSpPr>
        <p:grpSpPr bwMode="auto">
          <a:xfrm>
            <a:off x="0" y="836613"/>
            <a:ext cx="9144000" cy="6021387"/>
            <a:chOff x="0" y="527"/>
            <a:chExt cx="5760" cy="3793"/>
          </a:xfrm>
        </p:grpSpPr>
        <p:graphicFrame>
          <p:nvGraphicFramePr>
            <p:cNvPr id="15" name="Diagram 14"/>
            <p:cNvGraphicFramePr/>
            <p:nvPr/>
          </p:nvGraphicFramePr>
          <p:xfrm>
            <a:off x="0" y="527"/>
            <a:ext cx="5760" cy="379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3" name="Line 100"/>
            <p:cNvSpPr>
              <a:spLocks noChangeShapeType="1"/>
            </p:cNvSpPr>
            <p:nvPr/>
          </p:nvSpPr>
          <p:spPr bwMode="auto">
            <a:xfrm>
              <a:off x="2200" y="1842"/>
              <a:ext cx="1406" cy="127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" name="Line 99"/>
            <p:cNvSpPr>
              <a:spLocks noChangeShapeType="1"/>
            </p:cNvSpPr>
            <p:nvPr/>
          </p:nvSpPr>
          <p:spPr bwMode="auto">
            <a:xfrm flipH="1">
              <a:off x="2835" y="1752"/>
              <a:ext cx="1" cy="145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_s1043"/>
            <p:cNvSpPr>
              <a:spLocks noChangeArrowheads="1"/>
            </p:cNvSpPr>
            <p:nvPr/>
          </p:nvSpPr>
          <p:spPr bwMode="auto">
            <a:xfrm>
              <a:off x="1202" y="2074"/>
              <a:ext cx="863" cy="81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none" lIns="115214" tIns="57607" rIns="115214" bIns="57607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cs typeface="Times New Roman" pitchFamily="18" charset="0"/>
                </a:rPr>
                <a:t>Employees </a:t>
              </a:r>
            </a:p>
          </p:txBody>
        </p:sp>
        <p:sp>
          <p:nvSpPr>
            <p:cNvPr id="6" name="_s1043"/>
            <p:cNvSpPr>
              <a:spLocks noChangeArrowheads="1"/>
            </p:cNvSpPr>
            <p:nvPr/>
          </p:nvSpPr>
          <p:spPr bwMode="auto">
            <a:xfrm>
              <a:off x="2426" y="3158"/>
              <a:ext cx="864" cy="814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none" lIns="115214" tIns="57607" rIns="115214" bIns="57607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cs typeface="Times New Roman" pitchFamily="18" charset="0"/>
                </a:rPr>
                <a:t>Suppliers </a:t>
              </a:r>
            </a:p>
          </p:txBody>
        </p:sp>
        <p:sp>
          <p:nvSpPr>
            <p:cNvPr id="7" name="_s1043"/>
            <p:cNvSpPr>
              <a:spLocks noChangeArrowheads="1"/>
            </p:cNvSpPr>
            <p:nvPr/>
          </p:nvSpPr>
          <p:spPr bwMode="auto">
            <a:xfrm>
              <a:off x="2426" y="935"/>
              <a:ext cx="864" cy="814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none" lIns="115214" tIns="57607" rIns="115214" bIns="57607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cs typeface="Times New Roman" pitchFamily="18" charset="0"/>
                </a:rPr>
                <a:t>Share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cs typeface="Times New Roman" pitchFamily="18" charset="0"/>
                </a:rPr>
                <a:t>holders</a:t>
              </a:r>
              <a:endParaRPr kumimoji="0" lang="en-GB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Times New Roman" pitchFamily="18" charset="0"/>
              </a:endParaRPr>
            </a:p>
          </p:txBody>
        </p:sp>
        <p:sp>
          <p:nvSpPr>
            <p:cNvPr id="8" name="_s1043"/>
            <p:cNvSpPr>
              <a:spLocks noChangeArrowheads="1"/>
            </p:cNvSpPr>
            <p:nvPr/>
          </p:nvSpPr>
          <p:spPr bwMode="auto">
            <a:xfrm>
              <a:off x="3379" y="2931"/>
              <a:ext cx="864" cy="815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none" lIns="115214" tIns="57607" rIns="115214" bIns="57607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cs typeface="Times New Roman" pitchFamily="18" charset="0"/>
                </a:rPr>
                <a:t>Environment</a:t>
              </a:r>
            </a:p>
          </p:txBody>
        </p:sp>
        <p:sp>
          <p:nvSpPr>
            <p:cNvPr id="9" name="_s1043"/>
            <p:cNvSpPr>
              <a:spLocks noChangeArrowheads="1"/>
            </p:cNvSpPr>
            <p:nvPr/>
          </p:nvSpPr>
          <p:spPr bwMode="auto">
            <a:xfrm>
              <a:off x="1519" y="1253"/>
              <a:ext cx="865" cy="811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none" lIns="115214" tIns="57607" rIns="115214" bIns="57607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cs typeface="Times New Roman" pitchFamily="18" charset="0"/>
                </a:rPr>
                <a:t>Management</a:t>
              </a:r>
            </a:p>
          </p:txBody>
        </p:sp>
        <p:sp>
          <p:nvSpPr>
            <p:cNvPr id="10" name="_s1043"/>
            <p:cNvSpPr>
              <a:spLocks noChangeArrowheads="1"/>
            </p:cNvSpPr>
            <p:nvPr/>
          </p:nvSpPr>
          <p:spPr bwMode="auto">
            <a:xfrm>
              <a:off x="1519" y="2886"/>
              <a:ext cx="864" cy="813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none" lIns="115214" tIns="57607" rIns="115214" bIns="57607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cs typeface="Times New Roman" pitchFamily="18" charset="0"/>
                </a:rPr>
                <a:t>Government </a:t>
              </a:r>
            </a:p>
          </p:txBody>
        </p:sp>
        <p:sp>
          <p:nvSpPr>
            <p:cNvPr id="11" name="_s1043"/>
            <p:cNvSpPr>
              <a:spLocks noChangeArrowheads="1"/>
            </p:cNvSpPr>
            <p:nvPr/>
          </p:nvSpPr>
          <p:spPr bwMode="auto">
            <a:xfrm>
              <a:off x="3648" y="2069"/>
              <a:ext cx="865" cy="815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none" lIns="115214" tIns="57607" rIns="115214" bIns="57607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cs typeface="Times New Roman" pitchFamily="18" charset="0"/>
                </a:rPr>
                <a:t>Local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cs typeface="Times New Roman" pitchFamily="18" charset="0"/>
                </a:rPr>
                <a:t>Community </a:t>
              </a:r>
            </a:p>
          </p:txBody>
        </p:sp>
        <p:sp>
          <p:nvSpPr>
            <p:cNvPr id="12" name="_s1043"/>
            <p:cNvSpPr>
              <a:spLocks noChangeArrowheads="1"/>
            </p:cNvSpPr>
            <p:nvPr/>
          </p:nvSpPr>
          <p:spPr bwMode="auto">
            <a:xfrm>
              <a:off x="3288" y="1253"/>
              <a:ext cx="863" cy="814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none" lIns="115214" tIns="57607" rIns="115214" bIns="57607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cs typeface="Times New Roman" pitchFamily="18" charset="0"/>
                </a:rPr>
                <a:t>Customers </a:t>
              </a:r>
            </a:p>
          </p:txBody>
        </p:sp>
        <p:sp>
          <p:nvSpPr>
            <p:cNvPr id="13" name="Line 97"/>
            <p:cNvSpPr>
              <a:spLocks noChangeShapeType="1"/>
            </p:cNvSpPr>
            <p:nvPr/>
          </p:nvSpPr>
          <p:spPr bwMode="auto">
            <a:xfrm flipH="1">
              <a:off x="2064" y="2478"/>
              <a:ext cx="1587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_s1043"/>
            <p:cNvSpPr>
              <a:spLocks noChangeArrowheads="1"/>
            </p:cNvSpPr>
            <p:nvPr/>
          </p:nvSpPr>
          <p:spPr bwMode="auto">
            <a:xfrm>
              <a:off x="2426" y="2069"/>
              <a:ext cx="865" cy="814"/>
            </a:xfrm>
            <a:prstGeom prst="ellipse">
              <a:avLst/>
            </a:prstGeom>
            <a:solidFill>
              <a:srgbClr val="377FD7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none" lIns="115214" tIns="57607" rIns="115214" bIns="57607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6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Times New Roman" pitchFamily="18" charset="0"/>
                </a:rPr>
                <a:t>The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Times New Roman" pitchFamily="18" charset="0"/>
                </a:rPr>
                <a:t>Business</a:t>
              </a:r>
            </a:p>
          </p:txBody>
        </p:sp>
      </p:grpSp>
      <p:sp>
        <p:nvSpPr>
          <p:cNvPr id="1041" name="Rectangle 8"/>
          <p:cNvSpPr>
            <a:spLocks noGrp="1" noChangeArrowheads="1"/>
          </p:cNvSpPr>
          <p:nvPr>
            <p:ph type="title"/>
          </p:nvPr>
        </p:nvSpPr>
        <p:spPr>
          <a:xfrm>
            <a:off x="684213" y="765175"/>
            <a:ext cx="7772400" cy="762000"/>
          </a:xfrm>
        </p:spPr>
        <p:txBody>
          <a:bodyPr/>
          <a:lstStyle/>
          <a:p>
            <a:pPr eaLnBrk="1" hangingPunct="1"/>
            <a:r>
              <a:rPr lang="en-GB" smtClean="0"/>
              <a:t>Who are stakeholders?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Stakeholders</a:t>
            </a:r>
            <a:endParaRPr 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1912938"/>
            <a:ext cx="8386763" cy="43957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mtClean="0">
                <a:solidFill>
                  <a:srgbClr val="CCFF33"/>
                </a:solidFill>
              </a:rPr>
              <a:t>Shareholders</a:t>
            </a:r>
            <a:r>
              <a:rPr lang="en-GB" sz="1800" smtClean="0"/>
              <a:t> </a:t>
            </a:r>
            <a:r>
              <a:rPr lang="en-GB" sz="1800" smtClean="0">
                <a:solidFill>
                  <a:srgbClr val="4D4D4D"/>
                </a:solidFill>
              </a:rPr>
              <a:t/>
            </a:r>
            <a:br>
              <a:rPr lang="en-GB" sz="1800" smtClean="0">
                <a:solidFill>
                  <a:srgbClr val="4D4D4D"/>
                </a:solidFill>
              </a:rPr>
            </a:br>
            <a:r>
              <a:rPr lang="en-GB" sz="2000" smtClean="0"/>
              <a:t> Generate profits and pay dividends</a:t>
            </a:r>
          </a:p>
          <a:p>
            <a:pPr eaLnBrk="1" hangingPunct="1">
              <a:lnSpc>
                <a:spcPct val="90000"/>
              </a:lnSpc>
            </a:pPr>
            <a:endParaRPr lang="en-GB" sz="2000" smtClean="0"/>
          </a:p>
          <a:p>
            <a:pPr eaLnBrk="1" hangingPunct="1">
              <a:lnSpc>
                <a:spcPct val="90000"/>
              </a:lnSpc>
            </a:pPr>
            <a:r>
              <a:rPr lang="en-GB" smtClean="0">
                <a:solidFill>
                  <a:srgbClr val="CCFF33"/>
                </a:solidFill>
              </a:rPr>
              <a:t>Customers</a:t>
            </a:r>
            <a:r>
              <a:rPr lang="en-GB" sz="1800" smtClean="0"/>
              <a:t> </a:t>
            </a:r>
            <a:r>
              <a:rPr lang="en-GB" sz="1800" smtClean="0">
                <a:solidFill>
                  <a:srgbClr val="4D4D4D"/>
                </a:solidFill>
              </a:rPr>
              <a:t/>
            </a:r>
            <a:br>
              <a:rPr lang="en-GB" sz="1800" smtClean="0">
                <a:solidFill>
                  <a:srgbClr val="4D4D4D"/>
                </a:solidFill>
              </a:rPr>
            </a:br>
            <a:r>
              <a:rPr lang="en-GB" sz="2000" smtClean="0"/>
              <a:t>provide good quality products at reasonable prices.</a:t>
            </a:r>
            <a:br>
              <a:rPr lang="en-GB" sz="2000" smtClean="0"/>
            </a:br>
            <a:r>
              <a:rPr lang="en-GB" sz="2000" smtClean="0"/>
              <a:t>Safety, honesty, decency and truthfulness</a:t>
            </a:r>
          </a:p>
          <a:p>
            <a:pPr eaLnBrk="1" hangingPunct="1">
              <a:lnSpc>
                <a:spcPct val="90000"/>
              </a:lnSpc>
            </a:pPr>
            <a:endParaRPr lang="en-GB" sz="2000" smtClean="0"/>
          </a:p>
          <a:p>
            <a:pPr eaLnBrk="1" hangingPunct="1">
              <a:lnSpc>
                <a:spcPct val="90000"/>
              </a:lnSpc>
            </a:pPr>
            <a:r>
              <a:rPr lang="en-GB" smtClean="0">
                <a:solidFill>
                  <a:srgbClr val="CCFF33"/>
                </a:solidFill>
              </a:rPr>
              <a:t>Employees</a:t>
            </a:r>
            <a:r>
              <a:rPr lang="en-GB" sz="2000" smtClean="0"/>
              <a:t> </a:t>
            </a:r>
            <a:br>
              <a:rPr lang="en-GB" sz="2000" smtClean="0"/>
            </a:br>
            <a:r>
              <a:rPr lang="en-GB" sz="2000" smtClean="0"/>
              <a:t>health and safety at work, security, fair pay</a:t>
            </a:r>
          </a:p>
          <a:p>
            <a:pPr eaLnBrk="1" hangingPunct="1">
              <a:lnSpc>
                <a:spcPct val="90000"/>
              </a:lnSpc>
            </a:pPr>
            <a:endParaRPr lang="en-GB" sz="2000" smtClean="0"/>
          </a:p>
          <a:p>
            <a:pPr eaLnBrk="1" hangingPunct="1">
              <a:lnSpc>
                <a:spcPct val="90000"/>
              </a:lnSpc>
            </a:pPr>
            <a:r>
              <a:rPr lang="en-GB" smtClean="0">
                <a:solidFill>
                  <a:srgbClr val="CCFF33"/>
                </a:solidFill>
              </a:rPr>
              <a:t>Suppliers</a:t>
            </a:r>
            <a:r>
              <a:rPr lang="en-GB" sz="2000" smtClean="0"/>
              <a:t> </a:t>
            </a:r>
            <a:br>
              <a:rPr lang="en-GB" sz="2000" smtClean="0"/>
            </a:br>
            <a:r>
              <a:rPr lang="en-GB" sz="2000" smtClean="0"/>
              <a:t>pay on time, pay fair rates </a:t>
            </a:r>
            <a:br>
              <a:rPr lang="en-GB" sz="2000" smtClean="0"/>
            </a:br>
            <a:r>
              <a:rPr lang="en-GB" sz="2000" smtClean="0"/>
              <a:t>for the work done, provide element of security</a:t>
            </a:r>
            <a:endParaRPr lang="en-US" sz="2000" smtClean="0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827088" y="1196975"/>
            <a:ext cx="7850187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GB">
                <a:solidFill>
                  <a:srgbClr val="CCFF33"/>
                </a:solidFill>
                <a:latin typeface="Arial" charset="0"/>
                <a:cs typeface="Arial" charset="0"/>
              </a:rPr>
              <a:t>A business social Responsibilities to stakeholder groups: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Stakeholders</a:t>
            </a:r>
            <a:endParaRPr 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mtClean="0">
                <a:solidFill>
                  <a:srgbClr val="CCFF33"/>
                </a:solidFill>
              </a:rPr>
              <a:t>Local Community</a:t>
            </a:r>
            <a:r>
              <a:rPr lang="en-GB" sz="2000" smtClean="0"/>
              <a:t> </a:t>
            </a:r>
            <a:r>
              <a:rPr lang="en-GB" sz="2000" smtClean="0">
                <a:solidFill>
                  <a:srgbClr val="4D4D4D"/>
                </a:solidFill>
              </a:rPr>
              <a:t/>
            </a:r>
            <a:br>
              <a:rPr lang="en-GB" sz="2000" smtClean="0">
                <a:solidFill>
                  <a:srgbClr val="4D4D4D"/>
                </a:solidFill>
              </a:rPr>
            </a:br>
            <a:r>
              <a:rPr lang="en-GB" sz="2000" smtClean="0"/>
              <a:t>provide employment, safe working environment, minimise pollution and negative externalities – provide external benefits?</a:t>
            </a:r>
          </a:p>
          <a:p>
            <a:pPr eaLnBrk="1" hangingPunct="1">
              <a:lnSpc>
                <a:spcPct val="80000"/>
              </a:lnSpc>
            </a:pPr>
            <a:endParaRPr lang="en-GB" sz="2000" smtClean="0"/>
          </a:p>
          <a:p>
            <a:pPr eaLnBrk="1" hangingPunct="1">
              <a:lnSpc>
                <a:spcPct val="80000"/>
              </a:lnSpc>
            </a:pPr>
            <a:r>
              <a:rPr lang="en-GB" smtClean="0">
                <a:solidFill>
                  <a:srgbClr val="CCFF33"/>
                </a:solidFill>
              </a:rPr>
              <a:t>Government</a:t>
            </a:r>
            <a:r>
              <a:rPr lang="en-GB" sz="200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smtClean="0"/>
              <a:t>	abide by the law, pay taxes, abide by regulations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2000" smtClean="0"/>
          </a:p>
          <a:p>
            <a:pPr eaLnBrk="1" hangingPunct="1">
              <a:lnSpc>
                <a:spcPct val="80000"/>
              </a:lnSpc>
            </a:pPr>
            <a:r>
              <a:rPr lang="en-GB" smtClean="0">
                <a:solidFill>
                  <a:srgbClr val="CCFF33"/>
                </a:solidFill>
              </a:rPr>
              <a:t>Management</a:t>
            </a:r>
            <a:r>
              <a:rPr lang="en-GB" sz="2000" smtClean="0"/>
              <a:t> </a:t>
            </a:r>
            <a:br>
              <a:rPr lang="en-GB" sz="2000" smtClean="0"/>
            </a:br>
            <a:r>
              <a:rPr lang="en-GB" sz="2000" smtClean="0"/>
              <a:t>their aims versus those of the organisation as a whole</a:t>
            </a:r>
            <a:br>
              <a:rPr lang="en-GB" sz="2000" smtClean="0"/>
            </a:br>
            <a:endParaRPr lang="en-GB" sz="2000" smtClean="0"/>
          </a:p>
          <a:p>
            <a:pPr eaLnBrk="1" hangingPunct="1">
              <a:lnSpc>
                <a:spcPct val="80000"/>
              </a:lnSpc>
            </a:pPr>
            <a:r>
              <a:rPr lang="en-GB" smtClean="0">
                <a:solidFill>
                  <a:srgbClr val="CCFF33"/>
                </a:solidFill>
              </a:rPr>
              <a:t>Environment</a:t>
            </a:r>
            <a:br>
              <a:rPr lang="en-GB" smtClean="0">
                <a:solidFill>
                  <a:srgbClr val="CCFF33"/>
                </a:solidFill>
              </a:rPr>
            </a:br>
            <a:r>
              <a:rPr lang="en-GB" sz="2000" smtClean="0"/>
              <a:t>limit pollution, congestion, environmental degradation, development, etc.</a:t>
            </a: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Business Ethics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The moral guidelines for decision making by organisations. 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Adopting a moral code – identifying what is ‘right’ and what is ‘wrong’ and act accordingly</a:t>
            </a:r>
          </a:p>
          <a:p>
            <a:pPr eaLnBrk="1" hangingPunct="1"/>
            <a:r>
              <a:rPr lang="en-GB" smtClean="0"/>
              <a:t>Highly subjective nature </a:t>
            </a:r>
          </a:p>
          <a:p>
            <a:pPr eaLnBrk="1" hangingPunct="1"/>
            <a:r>
              <a:rPr lang="en-GB" smtClean="0"/>
              <a:t>Tension between different stakeholders</a:t>
            </a:r>
            <a:endParaRPr lang="en-US" smtClean="0"/>
          </a:p>
          <a:p>
            <a:pPr eaLnBrk="1" hangingPunct="1"/>
            <a:endParaRPr lang="en-GB" sz="280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Business Ethics</a:t>
            </a:r>
            <a:endParaRPr 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b="1" smtClean="0">
                <a:solidFill>
                  <a:srgbClr val="CCCC00"/>
                </a:solidFill>
              </a:rPr>
              <a:t>Tensions</a:t>
            </a:r>
            <a:r>
              <a:rPr lang="en-GB" b="1" smtClean="0">
                <a:solidFill>
                  <a:srgbClr val="003366"/>
                </a:solidFill>
              </a:rPr>
              <a:t>: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Profits versus higher wages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Expansion versus development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Production versus pollution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Supplier benefits versus consumer prices/lower costs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Survival of the business versus needs of stakeholders</a:t>
            </a:r>
            <a:endParaRPr 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01072119">
  <a:themeElements>
    <a:clrScheme name="01072119 11">
      <a:dk1>
        <a:srgbClr val="005A58"/>
      </a:dk1>
      <a:lt1>
        <a:srgbClr val="FFFFFF"/>
      </a:lt1>
      <a:dk2>
        <a:srgbClr val="0099CC"/>
      </a:dk2>
      <a:lt2>
        <a:srgbClr val="CCECFF"/>
      </a:lt2>
      <a:accent1>
        <a:srgbClr val="005EAC"/>
      </a:accent1>
      <a:accent2>
        <a:srgbClr val="6D6FC7"/>
      </a:accent2>
      <a:accent3>
        <a:srgbClr val="AACAE2"/>
      </a:accent3>
      <a:accent4>
        <a:srgbClr val="DADADA"/>
      </a:accent4>
      <a:accent5>
        <a:srgbClr val="AAB6D2"/>
      </a:accent5>
      <a:accent6>
        <a:srgbClr val="6264B4"/>
      </a:accent6>
      <a:hlink>
        <a:srgbClr val="99CCFF"/>
      </a:hlink>
      <a:folHlink>
        <a:srgbClr val="CCCCFF"/>
      </a:folHlink>
    </a:clrScheme>
    <a:fontScheme name="01072119">
      <a:majorFont>
        <a:latin typeface="Arial Black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1072119 1">
        <a:dk1>
          <a:srgbClr val="003366"/>
        </a:dk1>
        <a:lt1>
          <a:srgbClr val="FFFFFF"/>
        </a:lt1>
        <a:dk2>
          <a:srgbClr val="0099FF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CAFF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072119 2">
        <a:dk1>
          <a:srgbClr val="777777"/>
        </a:dk1>
        <a:lt1>
          <a:srgbClr val="FFFFFF"/>
        </a:lt1>
        <a:dk2>
          <a:srgbClr val="999C8E"/>
        </a:dk2>
        <a:lt2>
          <a:srgbClr val="D1D1CB"/>
        </a:lt2>
        <a:accent1>
          <a:srgbClr val="658DA9"/>
        </a:accent1>
        <a:accent2>
          <a:srgbClr val="809EA8"/>
        </a:accent2>
        <a:accent3>
          <a:srgbClr val="CACBC6"/>
        </a:accent3>
        <a:accent4>
          <a:srgbClr val="DADADA"/>
        </a:accent4>
        <a:accent5>
          <a:srgbClr val="B8C5D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072119 3">
        <a:dk1>
          <a:srgbClr val="E6EAD8"/>
        </a:dk1>
        <a:lt1>
          <a:srgbClr val="F4F4E8"/>
        </a:lt1>
        <a:dk2>
          <a:srgbClr val="EAE9DE"/>
        </a:dk2>
        <a:lt2>
          <a:srgbClr val="969696"/>
        </a:lt2>
        <a:accent1>
          <a:srgbClr val="E68B2C"/>
        </a:accent1>
        <a:accent2>
          <a:srgbClr val="F2C977"/>
        </a:accent2>
        <a:accent3>
          <a:srgbClr val="F8F8F2"/>
        </a:accent3>
        <a:accent4>
          <a:srgbClr val="C4C8B8"/>
        </a:accent4>
        <a:accent5>
          <a:srgbClr val="F0C4AC"/>
        </a:accent5>
        <a:accent6>
          <a:srgbClr val="DBB66B"/>
        </a:accent6>
        <a:hlink>
          <a:srgbClr val="980000"/>
        </a:hlink>
        <a:folHlink>
          <a:srgbClr val="66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072119 4">
        <a:dk1>
          <a:srgbClr val="6289D8"/>
        </a:dk1>
        <a:lt1>
          <a:srgbClr val="FFFFFF"/>
        </a:lt1>
        <a:dk2>
          <a:srgbClr val="99CCFF"/>
        </a:dk2>
        <a:lt2>
          <a:srgbClr val="969696"/>
        </a:lt2>
        <a:accent1>
          <a:srgbClr val="C7DABE"/>
        </a:accent1>
        <a:accent2>
          <a:srgbClr val="FF9966"/>
        </a:accent2>
        <a:accent3>
          <a:srgbClr val="FFFFFF"/>
        </a:accent3>
        <a:accent4>
          <a:srgbClr val="5374B8"/>
        </a:accent4>
        <a:accent5>
          <a:srgbClr val="E0EADB"/>
        </a:accent5>
        <a:accent6>
          <a:srgbClr val="E78A5C"/>
        </a:accent6>
        <a:hlink>
          <a:srgbClr val="A8451A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072119 5">
        <a:dk1>
          <a:srgbClr val="3E3E5C"/>
        </a:dk1>
        <a:lt1>
          <a:srgbClr val="FFFFFF"/>
        </a:lt1>
        <a:dk2>
          <a:srgbClr val="CCCCFF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E2E2FF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072119 6">
        <a:dk1>
          <a:srgbClr val="81DEFF"/>
        </a:dk1>
        <a:lt1>
          <a:srgbClr val="FFFFFF"/>
        </a:lt1>
        <a:dk2>
          <a:srgbClr val="CCECFF"/>
        </a:dk2>
        <a:lt2>
          <a:srgbClr val="808080"/>
        </a:lt2>
        <a:accent1>
          <a:srgbClr val="0099CC"/>
        </a:accent1>
        <a:accent2>
          <a:srgbClr val="CCCCFF"/>
        </a:accent2>
        <a:accent3>
          <a:srgbClr val="FFFFFF"/>
        </a:accent3>
        <a:accent4>
          <a:srgbClr val="6DBDDA"/>
        </a:accent4>
        <a:accent5>
          <a:srgbClr val="AACAE2"/>
        </a:accent5>
        <a:accent6>
          <a:srgbClr val="B9B9E7"/>
        </a:accent6>
        <a:hlink>
          <a:srgbClr val="3333CC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072119 7">
        <a:dk1>
          <a:srgbClr val="777777"/>
        </a:dk1>
        <a:lt1>
          <a:srgbClr val="FFFFFF"/>
        </a:lt1>
        <a:dk2>
          <a:srgbClr val="FFFFD9"/>
        </a:dk2>
        <a:lt2>
          <a:srgbClr val="EAEAEA"/>
        </a:lt2>
        <a:accent1>
          <a:srgbClr val="0099CC"/>
        </a:accent1>
        <a:accent2>
          <a:srgbClr val="33CCCC"/>
        </a:accent2>
        <a:accent3>
          <a:srgbClr val="FFFFE9"/>
        </a:accent3>
        <a:accent4>
          <a:srgbClr val="DADADA"/>
        </a:accent4>
        <a:accent5>
          <a:srgbClr val="AACAE2"/>
        </a:accent5>
        <a:accent6>
          <a:srgbClr val="2DB9B9"/>
        </a:accent6>
        <a:hlink>
          <a:srgbClr val="FFCC66"/>
        </a:hlink>
        <a:folHlink>
          <a:srgbClr val="CC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072119 8">
        <a:dk1>
          <a:srgbClr val="969696"/>
        </a:dk1>
        <a:lt1>
          <a:srgbClr val="FFFFFF"/>
        </a:lt1>
        <a:dk2>
          <a:srgbClr val="DDDDDD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7F7F7F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072119 9">
        <a:dk1>
          <a:srgbClr val="5886B4"/>
        </a:dk1>
        <a:lt1>
          <a:srgbClr val="FFFFFF"/>
        </a:lt1>
        <a:dk2>
          <a:srgbClr val="CDF1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4A7299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0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072119 10">
        <a:dk1>
          <a:srgbClr val="5886B4"/>
        </a:dk1>
        <a:lt1>
          <a:srgbClr val="F4F4E8"/>
        </a:lt1>
        <a:dk2>
          <a:srgbClr val="00AAE6"/>
        </a:dk2>
        <a:lt2>
          <a:srgbClr val="808080"/>
        </a:lt2>
        <a:accent1>
          <a:srgbClr val="D0E2F5"/>
        </a:accent1>
        <a:accent2>
          <a:srgbClr val="6699CC"/>
        </a:accent2>
        <a:accent3>
          <a:srgbClr val="F8F8F2"/>
        </a:accent3>
        <a:accent4>
          <a:srgbClr val="4A7299"/>
        </a:accent4>
        <a:accent5>
          <a:srgbClr val="E4EEF9"/>
        </a:accent5>
        <a:accent6>
          <a:srgbClr val="5C8AB9"/>
        </a:accent6>
        <a:hlink>
          <a:srgbClr val="FF6600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072119 11">
        <a:dk1>
          <a:srgbClr val="005A58"/>
        </a:dk1>
        <a:lt1>
          <a:srgbClr val="FFFFFF"/>
        </a:lt1>
        <a:dk2>
          <a:srgbClr val="0099CC"/>
        </a:dk2>
        <a:lt2>
          <a:srgbClr val="CCECFF"/>
        </a:lt2>
        <a:accent1>
          <a:srgbClr val="005EAC"/>
        </a:accent1>
        <a:accent2>
          <a:srgbClr val="6D6FC7"/>
        </a:accent2>
        <a:accent3>
          <a:srgbClr val="AACAE2"/>
        </a:accent3>
        <a:accent4>
          <a:srgbClr val="DADADA"/>
        </a:accent4>
        <a:accent5>
          <a:srgbClr val="AAB6D2"/>
        </a:accent5>
        <a:accent6>
          <a:srgbClr val="6264B4"/>
        </a:accent6>
        <a:hlink>
          <a:srgbClr val="99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072119 12">
        <a:dk1>
          <a:srgbClr val="336699"/>
        </a:dk1>
        <a:lt1>
          <a:srgbClr val="FFFFFF"/>
        </a:lt1>
        <a:dk2>
          <a:srgbClr val="99CCFF"/>
        </a:dk2>
        <a:lt2>
          <a:srgbClr val="E3EBF1"/>
        </a:lt2>
        <a:accent1>
          <a:srgbClr val="003399"/>
        </a:accent1>
        <a:accent2>
          <a:srgbClr val="457A8B"/>
        </a:accent2>
        <a:accent3>
          <a:srgbClr val="CAE2FF"/>
        </a:accent3>
        <a:accent4>
          <a:srgbClr val="DADADA"/>
        </a:accent4>
        <a:accent5>
          <a:srgbClr val="AAADCA"/>
        </a:accent5>
        <a:accent6>
          <a:srgbClr val="3E6E7D"/>
        </a:accent6>
        <a:hlink>
          <a:srgbClr val="66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072119 13">
        <a:dk1>
          <a:srgbClr val="003366"/>
        </a:dk1>
        <a:lt1>
          <a:srgbClr val="CCFFFF"/>
        </a:lt1>
        <a:dk2>
          <a:srgbClr val="6699FF"/>
        </a:dk2>
        <a:lt2>
          <a:srgbClr val="0785DB"/>
        </a:lt2>
        <a:accent1>
          <a:srgbClr val="4B78D3"/>
        </a:accent1>
        <a:accent2>
          <a:srgbClr val="00B000"/>
        </a:accent2>
        <a:accent3>
          <a:srgbClr val="B8CAFF"/>
        </a:accent3>
        <a:accent4>
          <a:srgbClr val="AEDADA"/>
        </a:accent4>
        <a:accent5>
          <a:srgbClr val="B1BEE6"/>
        </a:accent5>
        <a:accent6>
          <a:srgbClr val="009F00"/>
        </a:accent6>
        <a:hlink>
          <a:srgbClr val="66CCFF"/>
        </a:hlink>
        <a:folHlink>
          <a:srgbClr val="CC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072119 14">
        <a:dk1>
          <a:srgbClr val="81DEFF"/>
        </a:dk1>
        <a:lt1>
          <a:srgbClr val="FFFFFF"/>
        </a:lt1>
        <a:dk2>
          <a:srgbClr val="CCECFF"/>
        </a:dk2>
        <a:lt2>
          <a:srgbClr val="808080"/>
        </a:lt2>
        <a:accent1>
          <a:srgbClr val="0B6FC1"/>
        </a:accent1>
        <a:accent2>
          <a:srgbClr val="CCCCFF"/>
        </a:accent2>
        <a:accent3>
          <a:srgbClr val="FFFFFF"/>
        </a:accent3>
        <a:accent4>
          <a:srgbClr val="6DBDDA"/>
        </a:accent4>
        <a:accent5>
          <a:srgbClr val="AABBDD"/>
        </a:accent5>
        <a:accent6>
          <a:srgbClr val="B9B9E7"/>
        </a:accent6>
        <a:hlink>
          <a:srgbClr val="3333CC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B46998E15F4C4B98A11260F6CCAD99" ma:contentTypeVersion="0" ma:contentTypeDescription="Create a new document." ma:contentTypeScope="" ma:versionID="61ba6f8f459f57b27a2920779db0cfc8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018475CE-FE46-40A2-9DD7-1310B85B4453}">
  <ds:schemaRefs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31D53497-98E3-4593-8041-BA089B8B45C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1A2918-5A01-4F7B-8ED8-895D1D64F6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376</TotalTime>
  <Words>375</Words>
  <Application>Microsoft Office PowerPoint</Application>
  <PresentationFormat>On-screen Show (4:3)</PresentationFormat>
  <Paragraphs>112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Times New Roman</vt:lpstr>
      <vt:lpstr>Arial</vt:lpstr>
      <vt:lpstr>Arial Black</vt:lpstr>
      <vt:lpstr>Calibri</vt:lpstr>
      <vt:lpstr>01072119</vt:lpstr>
      <vt:lpstr>Business Ethics, Moral  and Environmental Issues</vt:lpstr>
      <vt:lpstr>At the end of this lesson, students will be able to:</vt:lpstr>
      <vt:lpstr>Social responsibility</vt:lpstr>
      <vt:lpstr>Stakeholders</vt:lpstr>
      <vt:lpstr>Who are stakeholders?</vt:lpstr>
      <vt:lpstr>Stakeholders</vt:lpstr>
      <vt:lpstr>Stakeholders</vt:lpstr>
      <vt:lpstr>Business Ethics</vt:lpstr>
      <vt:lpstr>Business Ethics</vt:lpstr>
      <vt:lpstr>Identify each case examples ethical issue</vt:lpstr>
      <vt:lpstr>Solutions</vt:lpstr>
      <vt:lpstr>Which solution could “solve” the ethical issues?</vt:lpstr>
      <vt:lpstr>PowerPoint Presentation</vt:lpstr>
      <vt:lpstr>Case studies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###External Influences 4: Business Ethics, Moral and Environmental Issues - PowerPoint Presentation - Full version###</dc:title>
  <dc:creator>Andrew Ashwin</dc:creator>
  <cp:lastModifiedBy>mconrad</cp:lastModifiedBy>
  <cp:revision>37</cp:revision>
  <dcterms:created xsi:type="dcterms:W3CDTF">2003-11-14T10:08:49Z</dcterms:created>
  <dcterms:modified xsi:type="dcterms:W3CDTF">2012-07-06T12:30:36Z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0x01010025B46998E15F4C4B98A11260F6CCAD99</vt:lpwstr>
  </property>
</Properties>
</file>