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7E3D02-6472-450E-B19F-C7141A6BB1ED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67E47943-7BD8-4773-9508-BEB1B366BB8E}" type="pres">
      <dgm:prSet presAssocID="{457E3D02-6472-450E-B19F-C7141A6BB1ED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</dgm:ptLst>
  <dgm:cxnLst>
    <dgm:cxn modelId="{2C04A6E6-A667-4505-8055-1BF1DB6A031F}" type="presOf" srcId="{457E3D02-6472-450E-B19F-C7141A6BB1ED}" destId="{67E47943-7BD8-4773-9508-BEB1B366BB8E}" srcOrd="0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89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BDF00599-E8D2-4CAE-8F31-83FECA5EE9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832119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CB47521D-1E4D-4A3F-81D8-33050951D1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6418884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59267E-D3DA-49EE-B481-4B8250888168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3C0C501-678E-431C-8E61-3E2C4B6B06A7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A2BC14-6040-4609-9B8D-719FBAC9D1CE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B3DEFC-06A1-42A9-972F-D121DFEB0BDC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3CF066-5097-4A3B-9188-CF0F6DBB8C21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D16305-44BD-49B1-B2DE-CDB19AB1DF21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DB1F2E-C2E0-4BC8-A33A-133FCFC5FF9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1B708-8D65-40FD-BAA2-AEF19DEFA6C3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2237A8-D4C2-48A5-83F0-03DC2849998F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223404B-0D97-47F8-93AD-B673A4C9513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6C3543-3786-492C-8950-76F6E4D42D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04192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4FC386-4F79-4414-A9F2-37245C18D6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678524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E7CD305-B5C4-4A1B-8FF0-6A17550FC1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55005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4D50F-E32D-4888-90EE-409BAD5EE8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102956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3BD35-DEB3-4B46-B9C4-C2785CE474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916147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4E0E1-8700-44E5-B84B-C39C154F658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172763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D0A4C-0B16-4361-9B55-3FC317CF5D9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09832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7CC1D-FA77-4D9B-91EB-7E071B2CA9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843308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45D99-DDF7-4F02-B615-CC196683A1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730348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E46DF-BBE7-4BCB-9335-C53FB21F94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2891348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C5BED-236C-4F6F-8FB7-F1ED2858207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140286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FEFA05F-93C2-4A2E-A92A-D2DBD33F696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"/>
            <a:ext cx="7772400" cy="3276600"/>
          </a:xfrm>
        </p:spPr>
        <p:txBody>
          <a:bodyPr/>
          <a:lstStyle/>
          <a:p>
            <a:r>
              <a:rPr lang="en-US" altLang="en-US" sz="1400" dirty="0" smtClean="0"/>
              <a:t>Child Development I</a:t>
            </a:r>
            <a:br>
              <a:rPr lang="en-US" altLang="en-US" sz="1400" dirty="0" smtClean="0"/>
            </a:br>
            <a:r>
              <a:rPr lang="en-US" altLang="en-US" sz="1400" dirty="0" smtClean="0"/>
              <a:t>Unit 6 – Identifying Child Abuse and Neglect</a:t>
            </a:r>
            <a:br>
              <a:rPr lang="en-US" altLang="en-US" sz="1400" dirty="0" smtClean="0"/>
            </a:br>
            <a:r>
              <a:rPr lang="en-US" altLang="en-US" sz="1400" dirty="0" smtClean="0"/>
              <a:t>Instructional </a:t>
            </a:r>
            <a:r>
              <a:rPr lang="en-US" altLang="en-US" sz="1400" smtClean="0"/>
              <a:t>Strategy </a:t>
            </a:r>
            <a:r>
              <a:rPr lang="en-US" altLang="en-US" sz="1400" smtClean="0"/>
              <a:t>1-Power </a:t>
            </a:r>
            <a:r>
              <a:rPr lang="en-US" altLang="en-US" sz="1400" dirty="0" smtClean="0"/>
              <a:t>point on </a:t>
            </a:r>
            <a:r>
              <a:rPr lang="en-US" altLang="en-US" sz="1400" smtClean="0"/>
              <a:t>Child Abuse</a:t>
            </a:r>
            <a:r>
              <a:rPr lang="en-US" altLang="en-US" sz="1100" dirty="0" smtClean="0"/>
              <a:t/>
            </a:r>
            <a:br>
              <a:rPr lang="en-US" altLang="en-US" sz="1100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sz="5400" dirty="0" smtClean="0"/>
              <a:t>Child Abuse</a:t>
            </a:r>
            <a:endParaRPr lang="en-US" altLang="en-US" sz="5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sz="2000" dirty="0" smtClean="0"/>
              <a:t>OBJECTIVES:</a:t>
            </a:r>
          </a:p>
          <a:p>
            <a:pPr marL="457200" lvl="1" indent="0">
              <a:buNone/>
            </a:pPr>
            <a:r>
              <a:rPr lang="en-US" altLang="en-US" sz="2000" dirty="0" smtClean="0"/>
              <a:t>1. Define the types of child abuse and neglect.</a:t>
            </a:r>
          </a:p>
          <a:p>
            <a:pPr marL="457200" lvl="1" indent="0">
              <a:buNone/>
            </a:pPr>
            <a:r>
              <a:rPr lang="en-US" altLang="en-US" sz="2000" dirty="0" smtClean="0"/>
              <a:t>2. Describe signs of abuse and neglect.</a:t>
            </a:r>
            <a:endParaRPr lang="en-US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So…..what counts as abuse</a:t>
            </a:r>
            <a:r>
              <a:rPr lang="en-US" altLang="en-US" b="1" dirty="0" smtClean="0"/>
              <a:t>?</a:t>
            </a:r>
            <a:br>
              <a:rPr lang="en-US" altLang="en-US" b="1" dirty="0" smtClean="0"/>
            </a:br>
            <a:r>
              <a:rPr lang="en-US" altLang="en-US" sz="1800" b="1" dirty="0" smtClean="0"/>
              <a:t>Discuss as class if each scenario is abuse and neglect</a:t>
            </a:r>
            <a:endParaRPr lang="en-US" altLang="en-US" sz="1800" b="1" dirty="0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905000"/>
            <a:ext cx="6934200" cy="4191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/>
              <a:t>A girl is slapped for screaming at her mother; the slap stings, but leaves no lasting mark or pain.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A boy is punished in a way that requires stitches.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A boy’s arm is broken after wrestling with his father for sport.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A mother is careless and spills scalding coffee on her daughter, who is seriously burned.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A father burns his daughter’s palms with a lighted cigarette when he finds her smoking.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A father takes away his son’s driver’s license for getting a parking ticket.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849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2" dur="1" fill="hold"/>
                                        <p:tgtEl>
                                          <p:spTgt spid="849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Discussion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76400"/>
            <a:ext cx="7467600" cy="4495800"/>
          </a:xfrm>
        </p:spPr>
        <p:txBody>
          <a:bodyPr/>
          <a:lstStyle/>
          <a:p>
            <a:r>
              <a:rPr lang="en-US" altLang="en-US" dirty="0"/>
              <a:t>Is there a difference between child abuse and discipline?</a:t>
            </a:r>
          </a:p>
          <a:p>
            <a:endParaRPr lang="en-US" altLang="en-US" dirty="0"/>
          </a:p>
          <a:p>
            <a:r>
              <a:rPr lang="en-US" altLang="en-US" dirty="0"/>
              <a:t>Where do we draw the line?</a:t>
            </a:r>
          </a:p>
          <a:p>
            <a:endParaRPr lang="en-US" altLang="en-US" dirty="0"/>
          </a:p>
          <a:p>
            <a:r>
              <a:rPr lang="en-US" altLang="en-US" dirty="0"/>
              <a:t>What do you consider child abuse?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52600"/>
          </a:xfrm>
        </p:spPr>
        <p:txBody>
          <a:bodyPr/>
          <a:lstStyle/>
          <a:p>
            <a:r>
              <a:rPr lang="en-US" sz="2400" dirty="0" smtClean="0"/>
              <a:t>GROUP WORK: 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Divide class into groups of 3-4 students.</a:t>
            </a:r>
            <a:br>
              <a:rPr lang="en-US" sz="1800" dirty="0"/>
            </a:br>
            <a:r>
              <a:rPr lang="en-US" sz="1800" dirty="0" smtClean="0"/>
              <a:t>Fold </a:t>
            </a:r>
            <a:r>
              <a:rPr lang="en-US" sz="1800" dirty="0"/>
              <a:t>a sheet of </a:t>
            </a:r>
            <a:r>
              <a:rPr lang="en-US" sz="1800" dirty="0" smtClean="0"/>
              <a:t>paper </a:t>
            </a:r>
            <a:r>
              <a:rPr lang="en-US" sz="1800" dirty="0"/>
              <a:t>into </a:t>
            </a:r>
            <a:r>
              <a:rPr lang="en-US" sz="1800" dirty="0" smtClean="0"/>
              <a:t>fourths like below.</a:t>
            </a:r>
            <a:br>
              <a:rPr lang="en-US" sz="1800" dirty="0" smtClean="0"/>
            </a:br>
            <a:r>
              <a:rPr lang="en-US" sz="1800" dirty="0" smtClean="0"/>
              <a:t>Brainstorm and fill in your group’s ideas for each square.  Share &amp; discuss.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183016"/>
              </p:ext>
            </p:extLst>
          </p:nvPr>
        </p:nvGraphicFramePr>
        <p:xfrm>
          <a:off x="304800" y="1676400"/>
          <a:ext cx="8610600" cy="4946444"/>
        </p:xfrm>
        <a:graphic>
          <a:graphicData uri="http://schemas.openxmlformats.org/drawingml/2006/table">
            <a:tbl>
              <a:tblPr/>
              <a:tblGrid>
                <a:gridCol w="4340208"/>
                <a:gridCol w="4270392"/>
              </a:tblGrid>
              <a:tr h="243840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Write 3 words which describe a child who is abused.  Be specific.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Times New Roman"/>
                        </a:rPr>
                        <a:t>(clothing, appearance, behavior, etc.)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 W3"/>
                        <a:cs typeface="Times New Roman"/>
                      </a:endParaRPr>
                    </a:p>
                  </a:txBody>
                  <a:tcPr marL="57007" marR="57007" marT="57007" marB="57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Write 3 things which would make you suspect a child was abused or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neglected.  Be specific.</a:t>
                      </a:r>
                      <a:endParaRPr lang="en-US" sz="12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 W3"/>
                        <a:cs typeface="Times New Roman"/>
                      </a:endParaRPr>
                    </a:p>
                  </a:txBody>
                  <a:tcPr marL="57007" marR="57007" marT="57007" marB="57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50804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 W3"/>
                          <a:cs typeface="Times New Roman"/>
                        </a:rPr>
                        <a:t> 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+mn-cs"/>
                        </a:rPr>
                        <a:t>D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escribe how a child might come to school who is neglected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 W3"/>
                        <a:cs typeface="Times New Roman"/>
                      </a:endParaRPr>
                    </a:p>
                  </a:txBody>
                  <a:tcPr marL="57007" marR="57007" marT="57007" marB="57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Give 3 ways you </a:t>
                      </a:r>
                      <a:r>
                        <a:rPr lang="en-US" sz="1100" baseline="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would aide or help this child (resources available)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Helvetica"/>
                          <a:ea typeface="ヒラギノ角ゴ Pro W3"/>
                          <a:cs typeface="Times New Roman"/>
                        </a:rPr>
                        <a:t>     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Helvetica"/>
                        <a:ea typeface="ヒラギノ角ゴ Pro W3"/>
                        <a:cs typeface="Times New Roman"/>
                      </a:endParaRPr>
                    </a:p>
                  </a:txBody>
                  <a:tcPr marL="57007" marR="57007" marT="57007" marB="5700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037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029200"/>
          </a:xfrm>
        </p:spPr>
        <p:txBody>
          <a:bodyPr/>
          <a:lstStyle/>
          <a:p>
            <a:r>
              <a:rPr lang="en-US" dirty="0" smtClean="0"/>
              <a:t>Fill in Student Note Sheet from following Power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0504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Definition:	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514600"/>
            <a:ext cx="7315200" cy="2362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altLang="en-US" dirty="0"/>
              <a:t>	</a:t>
            </a:r>
            <a:r>
              <a:rPr lang="en-US" altLang="en-US" b="1" u="sng" dirty="0"/>
              <a:t>Child abuse </a:t>
            </a:r>
            <a:r>
              <a:rPr lang="en-US" altLang="en-US" dirty="0"/>
              <a:t>is harm to, or neglect of, a child by another person, whether adult or child.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xmlns="" val="2437961787"/>
              </p:ext>
            </p:extLst>
          </p:nvPr>
        </p:nvGraphicFramePr>
        <p:xfrm>
          <a:off x="304800" y="304800"/>
          <a:ext cx="8534400" cy="5715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3745" name="Picture 1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85800" y="838200"/>
            <a:ext cx="10351671" cy="4630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2000" y="6324600"/>
            <a:ext cx="7696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 Dept. of Social Services, Annual Report 2012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Physical Abuse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76400"/>
            <a:ext cx="8229600" cy="4114800"/>
          </a:xfrm>
        </p:spPr>
        <p:txBody>
          <a:bodyPr/>
          <a:lstStyle/>
          <a:p>
            <a:r>
              <a:rPr lang="en-US" altLang="en-US" sz="2800" b="1" dirty="0" smtClean="0"/>
              <a:t>Definition:  </a:t>
            </a:r>
            <a:r>
              <a:rPr lang="en-US" altLang="en-US" sz="2800" dirty="0" smtClean="0"/>
              <a:t>Non-accidental </a:t>
            </a:r>
            <a:r>
              <a:rPr lang="en-US" altLang="en-US" sz="2800" dirty="0"/>
              <a:t>injury of a child that leaves marks, </a:t>
            </a:r>
            <a:r>
              <a:rPr lang="en-US" altLang="en-US" sz="2800" dirty="0" smtClean="0"/>
              <a:t>scars</a:t>
            </a:r>
            <a:r>
              <a:rPr lang="en-US" altLang="en-US" sz="2800" dirty="0"/>
              <a:t>, bruises, or broken bones</a:t>
            </a:r>
            <a:r>
              <a:rPr lang="en-US" altLang="en-US" sz="2800" dirty="0" smtClean="0"/>
              <a:t>.</a:t>
            </a:r>
          </a:p>
          <a:p>
            <a:pPr marL="0" indent="0" algn="ctr">
              <a:buNone/>
            </a:pPr>
            <a:endParaRPr lang="en-US" altLang="en-US" sz="2800" b="1" dirty="0" smtClean="0"/>
          </a:p>
          <a:p>
            <a:pPr marL="0" indent="0" algn="ctr">
              <a:buNone/>
            </a:pPr>
            <a:r>
              <a:rPr lang="en-US" altLang="en-US" sz="2800" b="1" dirty="0" smtClean="0"/>
              <a:t>SIGNS:</a:t>
            </a:r>
            <a:endParaRPr lang="en-US" altLang="en-US" sz="2800" b="1" dirty="0"/>
          </a:p>
          <a:p>
            <a:r>
              <a:rPr lang="en-US" altLang="en-US" sz="2800" dirty="0" smtClean="0"/>
              <a:t>Child </a:t>
            </a:r>
            <a:r>
              <a:rPr lang="en-US" altLang="en-US" sz="2800" dirty="0"/>
              <a:t>has unexplained bruises, burns, broken bones, missing hair, etc.</a:t>
            </a:r>
          </a:p>
          <a:p>
            <a:endParaRPr lang="en-US" altLang="en-US" sz="2800" dirty="0"/>
          </a:p>
          <a:p>
            <a:r>
              <a:rPr lang="en-US" altLang="en-US" sz="2800" dirty="0" smtClean="0"/>
              <a:t>Child </a:t>
            </a:r>
            <a:r>
              <a:rPr lang="en-US" altLang="en-US" sz="2800" dirty="0"/>
              <a:t>is wary of physical contact with adults, afraid to go home, withdrawn.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6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altLang="en-US" b="1" dirty="0"/>
              <a:t>Emotional </a:t>
            </a:r>
            <a:r>
              <a:rPr lang="en-US" altLang="en-US" b="1" dirty="0" smtClean="0"/>
              <a:t>Abuse</a:t>
            </a:r>
            <a:br>
              <a:rPr lang="en-US" altLang="en-US" b="1" dirty="0" smtClean="0"/>
            </a:br>
            <a:endParaRPr lang="en-US" altLang="en-US" b="1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7620000" cy="464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800" b="1" dirty="0" smtClean="0"/>
              <a:t>Definition:  </a:t>
            </a:r>
            <a:r>
              <a:rPr lang="en-US" altLang="en-US" sz="2800" dirty="0" smtClean="0"/>
              <a:t>Parenting </a:t>
            </a:r>
            <a:r>
              <a:rPr lang="en-US" altLang="en-US" sz="2800" dirty="0"/>
              <a:t>behavior, such as rejecting, berating, ignoring, etc. that causes serious impairment of the child</a:t>
            </a:r>
            <a:r>
              <a:rPr lang="en-US" altLang="en-US" sz="2800" dirty="0" smtClean="0"/>
              <a:t>. It </a:t>
            </a:r>
            <a:r>
              <a:rPr lang="en-US" sz="2800" dirty="0" smtClean="0"/>
              <a:t>can severely damage a child’s mental health or social development, leaving lifelong psychological scars.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altLang="en-US" sz="2800" b="1" dirty="0" smtClean="0"/>
              <a:t>SIGNS:</a:t>
            </a:r>
            <a:endParaRPr lang="en-US" altLang="en-US" sz="2800" b="1" dirty="0"/>
          </a:p>
          <a:p>
            <a:pPr>
              <a:lnSpc>
                <a:spcPct val="80000"/>
              </a:lnSpc>
            </a:pPr>
            <a:r>
              <a:rPr lang="en-US" altLang="en-US" sz="2800" dirty="0" smtClean="0"/>
              <a:t>Child </a:t>
            </a:r>
            <a:r>
              <a:rPr lang="en-US" altLang="en-US" sz="2800" dirty="0"/>
              <a:t>has habit disorders (biting, rocking), conduct disorders (withdrawn, cruelty), sleep disorders, or behavior extremes (aggressive or passive)</a:t>
            </a:r>
          </a:p>
          <a:p>
            <a:pPr>
              <a:lnSpc>
                <a:spcPct val="80000"/>
              </a:lnSpc>
            </a:pPr>
            <a:endParaRPr lang="en-US" altLang="en-US" sz="2800" dirty="0"/>
          </a:p>
          <a:p>
            <a:pPr>
              <a:lnSpc>
                <a:spcPct val="80000"/>
              </a:lnSpc>
            </a:pPr>
            <a:r>
              <a:rPr lang="en-US" altLang="en-US" sz="2800" dirty="0"/>
              <a:t>S</a:t>
            </a:r>
            <a:r>
              <a:rPr lang="en-US" altLang="en-US" sz="2800" dirty="0" smtClean="0"/>
              <a:t>peech </a:t>
            </a:r>
            <a:r>
              <a:rPr lang="en-US" altLang="en-US" sz="2800" dirty="0"/>
              <a:t>disorders, lags in physical development, failure to thrive.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/>
              <a:t>Neglect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600200"/>
            <a:ext cx="7772400" cy="4419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800" b="1" dirty="0" smtClean="0"/>
              <a:t>Definition:  </a:t>
            </a:r>
            <a:r>
              <a:rPr lang="en-US" altLang="en-US" sz="2800" dirty="0" smtClean="0"/>
              <a:t>Failure </a:t>
            </a:r>
            <a:r>
              <a:rPr lang="en-US" altLang="en-US" sz="2800" dirty="0"/>
              <a:t>of parents to provide needed, age appropriate care (food, clothing, shelter, supervision) 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2800" b="1" dirty="0" smtClean="0"/>
          </a:p>
          <a:p>
            <a:pPr marL="0" indent="0" algn="ctr">
              <a:lnSpc>
                <a:spcPct val="90000"/>
              </a:lnSpc>
              <a:buNone/>
            </a:pPr>
            <a:r>
              <a:rPr lang="en-US" altLang="en-US" sz="2800" b="1" dirty="0" smtClean="0"/>
              <a:t>SIGNS:</a:t>
            </a:r>
            <a:endParaRPr lang="en-US" altLang="en-US" sz="2800" b="1" dirty="0"/>
          </a:p>
          <a:p>
            <a:pPr>
              <a:lnSpc>
                <a:spcPct val="90000"/>
              </a:lnSpc>
            </a:pPr>
            <a:r>
              <a:rPr lang="en-US" altLang="en-US" sz="2800" dirty="0"/>
              <a:t>C</a:t>
            </a:r>
            <a:r>
              <a:rPr lang="en-US" altLang="en-US" sz="2800" dirty="0" smtClean="0"/>
              <a:t>onstant </a:t>
            </a:r>
            <a:r>
              <a:rPr lang="en-US" altLang="en-US" sz="2800" dirty="0"/>
              <a:t>hunger</a:t>
            </a:r>
            <a:r>
              <a:rPr lang="en-US" altLang="en-US" sz="2800" dirty="0" smtClean="0"/>
              <a:t>, (begging/stealing food) poor </a:t>
            </a:r>
            <a:r>
              <a:rPr lang="en-US" altLang="en-US" sz="2800" dirty="0"/>
              <a:t>hygiene, abandonment, inappropriate clothing from weather conditions</a:t>
            </a:r>
            <a:r>
              <a:rPr lang="en-US" altLang="en-US" sz="2800" dirty="0" smtClean="0"/>
              <a:t>. frequent </a:t>
            </a:r>
            <a:r>
              <a:rPr lang="en-US" altLang="en-US" sz="2800" dirty="0"/>
              <a:t>sleepiness, lack of appropriate supervision.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0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/>
          <a:lstStyle/>
          <a:p>
            <a:r>
              <a:rPr lang="en-US" altLang="en-US" b="1" dirty="0"/>
              <a:t>Sexual Abuse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9200" y="1524000"/>
            <a:ext cx="6781800" cy="4648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400" b="1" dirty="0" smtClean="0"/>
              <a:t>Definition:  </a:t>
            </a:r>
            <a:r>
              <a:rPr lang="en-US" altLang="en-US" sz="2400" dirty="0" smtClean="0"/>
              <a:t>ANY </a:t>
            </a:r>
            <a:r>
              <a:rPr lang="en-US" altLang="en-US" sz="2400" dirty="0"/>
              <a:t>inappropriate sexual exposure or touch by an adult to a child or an older child to a younger child</a:t>
            </a:r>
            <a:r>
              <a:rPr lang="en-US" altLang="en-US" sz="2400" dirty="0" smtClean="0"/>
              <a:t>.</a:t>
            </a:r>
          </a:p>
          <a:p>
            <a:pPr>
              <a:lnSpc>
                <a:spcPct val="90000"/>
              </a:lnSpc>
            </a:pPr>
            <a:endParaRPr lang="en-US" altLang="en-US" sz="2400" dirty="0"/>
          </a:p>
          <a:p>
            <a:pPr marL="0" indent="0" algn="ctr">
              <a:lnSpc>
                <a:spcPct val="90000"/>
              </a:lnSpc>
              <a:buNone/>
            </a:pPr>
            <a:r>
              <a:rPr lang="en-US" altLang="en-US" sz="2400" b="1" dirty="0" smtClean="0"/>
              <a:t>SIGNS: </a:t>
            </a:r>
            <a:endParaRPr lang="en-US" altLang="en-US" sz="2400" b="1" dirty="0"/>
          </a:p>
          <a:p>
            <a:pPr>
              <a:lnSpc>
                <a:spcPct val="90000"/>
              </a:lnSpc>
            </a:pPr>
            <a:r>
              <a:rPr lang="en-US" altLang="en-US" sz="2400" dirty="0" smtClean="0"/>
              <a:t>Difficulty </a:t>
            </a:r>
            <a:r>
              <a:rPr lang="en-US" altLang="en-US" sz="2400" dirty="0"/>
              <a:t>in walking or sitting, bruises/bleeding in genital/rectal area, venereal disease.</a:t>
            </a:r>
          </a:p>
          <a:p>
            <a:pPr>
              <a:lnSpc>
                <a:spcPct val="90000"/>
              </a:lnSpc>
            </a:pPr>
            <a:endParaRPr lang="en-US" altLang="en-US" sz="2400" dirty="0"/>
          </a:p>
          <a:p>
            <a:pPr>
              <a:lnSpc>
                <a:spcPct val="90000"/>
              </a:lnSpc>
            </a:pPr>
            <a:r>
              <a:rPr lang="en-US" altLang="en-US" sz="2400" dirty="0"/>
              <a:t>Child has age inappropriate sexual knowledge, abrupt change in personality, withdrawn, regressive behavior (bed wetting), seductive behavior.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82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133</TotalTime>
  <Words>474</Words>
  <Application>Microsoft Office PowerPoint</Application>
  <PresentationFormat>On-screen Show (4:3)</PresentationFormat>
  <Paragraphs>66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Textured</vt:lpstr>
      <vt:lpstr>Child Development I Unit 6 – Identifying Child Abuse and Neglect Instructional Strategy 1-Power point on Child Abuse  Child Abuse</vt:lpstr>
      <vt:lpstr>GROUP WORK:   Divide class into groups of 3-4 students. Fold a sheet of paper into fourths like below. Brainstorm and fill in your group’s ideas for each square.  Share &amp; discuss.</vt:lpstr>
      <vt:lpstr>Fill in Student Note Sheet from following Power Point</vt:lpstr>
      <vt:lpstr>Definition: </vt:lpstr>
      <vt:lpstr>Slide 5</vt:lpstr>
      <vt:lpstr>Physical Abuse</vt:lpstr>
      <vt:lpstr>Emotional Abuse </vt:lpstr>
      <vt:lpstr>Neglect</vt:lpstr>
      <vt:lpstr>Sexual Abuse</vt:lpstr>
      <vt:lpstr>So…..what counts as abuse? Discuss as class if each scenario is abuse and neglect</vt:lpstr>
      <vt:lpstr>Discussion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Child Abuse</dc:title>
  <dc:creator>Kevin J. Picard</dc:creator>
  <cp:lastModifiedBy>lherring</cp:lastModifiedBy>
  <cp:revision>15</cp:revision>
  <dcterms:created xsi:type="dcterms:W3CDTF">2008-04-29T23:43:26Z</dcterms:created>
  <dcterms:modified xsi:type="dcterms:W3CDTF">2013-10-23T18:57:27Z</dcterms:modified>
</cp:coreProperties>
</file>