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0"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8" d="100"/>
          <a:sy n="78" d="100"/>
        </p:scale>
        <p:origin x="-15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B1115196-1C6F-4784-83AC-30756D8F10B3}" type="datetimeFigureOut">
              <a:rPr lang="en-US" smtClean="0"/>
              <a:pPr/>
              <a:t>12/23/2013</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spcBef>
                <a:spcPts val="60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B1115196-1C6F-4784-83AC-30756D8F10B3}" type="datetimeFigureOut">
              <a:rPr lang="en-US" smtClean="0"/>
              <a:pPr/>
              <a:t>12/23/2013</a:t>
            </a:fld>
            <a:endParaRPr lang="en-US"/>
          </a:p>
        </p:txBody>
      </p:sp>
      <p:sp>
        <p:nvSpPr>
          <p:cNvPr id="6" name="Footer Placeholder 5"/>
          <p:cNvSpPr>
            <a:spLocks noGrp="1"/>
          </p:cNvSpPr>
          <p:nvPr>
            <p:ph type="ftr" sz="quarter" idx="11"/>
          </p:nvPr>
        </p:nvSpPr>
        <p:spPr>
          <a:xfrm>
            <a:off x="2057400" y="6300216"/>
            <a:ext cx="2340864" cy="365125"/>
          </a:xfrm>
        </p:spPr>
        <p:txBody>
          <a:bodyPr/>
          <a:lstStyle/>
          <a:p>
            <a:endParaRPr lang="en-US"/>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19371D3E-5A18-49EB-AD2A-429AF165759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B1115196-1C6F-4784-83AC-30756D8F10B3}" type="datetimeFigureOut">
              <a:rPr lang="en-US" smtClean="0"/>
              <a:pPr/>
              <a:t>12/23/2013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371D3E-5A18-49EB-AD2A-429AF165759F}" type="slidenum">
              <a:rPr lang="en-US" smtClean="0"/>
              <a:pPr/>
              <a:t>‹#›</a:t>
            </a:fld>
            <a:endParaRPr lang="en-US"/>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1115196-1C6F-4784-83AC-30756D8F10B3}" type="datetimeFigureOut">
              <a:rPr lang="en-US" smtClean="0"/>
              <a:pPr/>
              <a:t>12/23/2013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371D3E-5A18-49EB-AD2A-429AF165759F}"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115196-1C6F-4784-83AC-30756D8F10B3}" type="datetimeFigureOut">
              <a:rPr lang="en-US" smtClean="0"/>
              <a:pPr/>
              <a:t>12/23/2013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71D3E-5A18-49EB-AD2A-429AF165759F}"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115196-1C6F-4784-83AC-30756D8F10B3}" type="datetimeFigureOut">
              <a:rPr lang="en-US" smtClean="0"/>
              <a:pPr/>
              <a:t>12/23/2013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71D3E-5A18-49EB-AD2A-429AF165759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115196-1C6F-4784-83AC-30756D8F10B3}" type="datetimeFigureOut">
              <a:rPr lang="en-US" smtClean="0"/>
              <a:pPr/>
              <a:t>12/23/2013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371D3E-5A18-49EB-AD2A-429AF165759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9"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B1115196-1C6F-4784-83AC-30756D8F10B3}" type="datetimeFigureOut">
              <a:rPr lang="en-US" smtClean="0"/>
              <a:pPr/>
              <a:t>12/23/2013</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en-US"/>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B1115196-1C6F-4784-83AC-30756D8F10B3}" type="datetimeFigureOut">
              <a:rPr lang="en-US" smtClean="0"/>
              <a:pPr/>
              <a:t>12/23/2013</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marL="1946275" indent="-344488">
              <a:defRPr sz="1800"/>
            </a:lvl6pPr>
            <a:lvl7pPr marL="1946275" indent="-344488">
              <a:defRPr sz="1800"/>
            </a:lvl7pPr>
            <a:lvl8pPr marL="1946275" indent="-344488">
              <a:defRPr sz="1800"/>
            </a:lvl8pPr>
            <a:lvl9pPr marL="1946275"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115196-1C6F-4784-83AC-30756D8F10B3}" type="datetimeFigureOut">
              <a:rPr lang="en-US" smtClean="0"/>
              <a:pPr/>
              <a:t>12/23/2013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371D3E-5A18-49EB-AD2A-429AF165759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1115196-1C6F-4784-83AC-30756D8F10B3}" type="datetimeFigureOut">
              <a:rPr lang="en-US" smtClean="0"/>
              <a:pPr/>
              <a:t>12/23/2013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371D3E-5A18-49EB-AD2A-429AF165759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1115196-1C6F-4784-83AC-30756D8F10B3}" type="datetimeFigureOut">
              <a:rPr lang="en-US" smtClean="0"/>
              <a:pPr/>
              <a:t>12/23/2013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371D3E-5A18-49EB-AD2A-429AF165759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1115196-1C6F-4784-83AC-30756D8F10B3}" type="datetimeFigureOut">
              <a:rPr lang="en-US" smtClean="0"/>
              <a:pPr/>
              <a:t>12/23/2013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371D3E-5A18-49EB-AD2A-429AF165759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US"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B1115196-1C6F-4784-83AC-30756D8F10B3}" type="datetimeFigureOut">
              <a:rPr lang="en-US" smtClean="0"/>
              <a:pPr/>
              <a:t>12/23/2013</a:t>
            </a:fld>
            <a:endParaRPr lang="en-US"/>
          </a:p>
        </p:txBody>
      </p:sp>
      <p:sp>
        <p:nvSpPr>
          <p:cNvPr id="6" name="Footer Placeholder 5"/>
          <p:cNvSpPr>
            <a:spLocks noGrp="1"/>
          </p:cNvSpPr>
          <p:nvPr>
            <p:ph type="ftr" sz="quarter" idx="11"/>
          </p:nvPr>
        </p:nvSpPr>
        <p:spPr>
          <a:xfrm>
            <a:off x="2057400" y="6297706"/>
            <a:ext cx="2339788" cy="365125"/>
          </a:xfrm>
        </p:spPr>
        <p:txBody>
          <a:bodyPr/>
          <a:lstStyle/>
          <a:p>
            <a:endParaRPr lang="en-US"/>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19371D3E-5A18-49EB-AD2A-429AF165759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B1115196-1C6F-4784-83AC-30756D8F10B3}" type="datetimeFigureOut">
              <a:rPr lang="en-US" smtClean="0"/>
              <a:pPr/>
              <a:t>12/23/2013</a:t>
            </a:fld>
            <a:endParaRPr lang="en-US"/>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19371D3E-5A18-49EB-AD2A-429AF165759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0558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7pPr>
      <a:lvl8pPr marL="2743200" indent="-344488" algn="l" defTabSz="914400" rtl="0" eaLnBrk="1" latinLnBrk="0" hangingPunct="1">
        <a:spcBef>
          <a:spcPct val="20000"/>
        </a:spcBef>
        <a:buClr>
          <a:schemeClr val="accent1"/>
        </a:buClr>
        <a:buSzPct val="90000"/>
        <a:buFont typeface="Wingdings 2" pitchFamily="18" charset="2"/>
        <a:buChar char=""/>
        <a:defRPr lang="en-US" sz="1800" kern="1200" dirty="0" smtClean="0">
          <a:solidFill>
            <a:schemeClr val="tx1">
              <a:lumMod val="90000"/>
              <a:lumOff val="10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2" pitchFamily="18" charset="2"/>
        <a:buChar char=""/>
        <a:defRPr lang="en-US" sz="1800" kern="1200" dirty="0">
          <a:solidFill>
            <a:schemeClr val="tx1">
              <a:lumMod val="90000"/>
              <a:lumOff val="10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parents.com/pregnancy/giving-birth/"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parents.com/getting-pregnant/infertility/treatments/guide-to"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parents.com/pregnancy/my-baby/twins-multiples/" TargetMode="External"/><Relationship Id="rId2" Type="http://schemas.openxmlformats.org/officeDocument/2006/relationships/hyperlink" Target="http://www.parents.com/pregnancy/getting-pregnant/ovulati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parents.com/pregnancy/stages/fetal-developmen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deals.parents.com/" TargetMode="External"/><Relationship Id="rId2" Type="http://schemas.openxmlformats.org/officeDocument/2006/relationships/hyperlink" Target="http://www.parents.com/pregnancy/giving-birth/video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pPr algn="ctr"/>
            <a:r>
              <a:rPr lang="en-US" sz="9600" dirty="0" smtClean="0"/>
              <a:t>Infertility</a:t>
            </a:r>
            <a:endParaRPr lang="en-US" sz="9600" dirty="0"/>
          </a:p>
        </p:txBody>
      </p:sp>
      <p:sp>
        <p:nvSpPr>
          <p:cNvPr id="3" name="TextBox 2"/>
          <p:cNvSpPr txBox="1"/>
          <p:nvPr/>
        </p:nvSpPr>
        <p:spPr>
          <a:xfrm>
            <a:off x="1682496" y="670560"/>
            <a:ext cx="5632704" cy="923330"/>
          </a:xfrm>
          <a:prstGeom prst="rect">
            <a:avLst/>
          </a:prstGeom>
          <a:noFill/>
        </p:spPr>
        <p:txBody>
          <a:bodyPr wrap="square" rtlCol="0">
            <a:spAutoFit/>
          </a:bodyPr>
          <a:lstStyle/>
          <a:p>
            <a:pPr algn="ctr"/>
            <a:r>
              <a:rPr lang="en-US" dirty="0" smtClean="0"/>
              <a:t>Child Development I</a:t>
            </a:r>
          </a:p>
          <a:p>
            <a:pPr algn="ctr"/>
            <a:r>
              <a:rPr lang="en-US" dirty="0" smtClean="0"/>
              <a:t>Unit 1 – Examining Parenthood</a:t>
            </a:r>
          </a:p>
          <a:p>
            <a:pPr algn="ctr"/>
            <a:r>
              <a:rPr lang="en-US" dirty="0" smtClean="0"/>
              <a:t>Instructional Strategy 6 - Infertility</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Donor Embryos</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How </a:t>
            </a:r>
            <a:r>
              <a:rPr lang="en-US" b="1" dirty="0"/>
              <a:t>it works:</a:t>
            </a:r>
            <a:r>
              <a:rPr lang="en-US" dirty="0"/>
              <a:t> Embryos are donated by couples undergoing IVF who become pregnant and no longer need unused fertilized eggs. The donated embryo is then transferred into the recipient.</a:t>
            </a:r>
          </a:p>
          <a:p>
            <a:r>
              <a:rPr lang="en-US" b="1" dirty="0"/>
              <a:t>Best for:</a:t>
            </a:r>
            <a:r>
              <a:rPr lang="en-US" dirty="0"/>
              <a:t> Couples in which both woman and man are infertile but want to experience a pregnancy.</a:t>
            </a:r>
          </a:p>
          <a:p>
            <a:r>
              <a:rPr lang="en-US" b="1" dirty="0"/>
              <a:t>Success Rates:</a:t>
            </a:r>
            <a:r>
              <a:rPr lang="en-US" dirty="0"/>
              <a:t> The live </a:t>
            </a:r>
            <a:r>
              <a:rPr lang="en-US" dirty="0">
                <a:hlinkClick r:id="rId2"/>
              </a:rPr>
              <a:t>birth rate is about 30 to 50 percent, depending on how many embryos are implanted and whether they are fresh or frozen.</a:t>
            </a:r>
          </a:p>
          <a:p>
            <a:r>
              <a:rPr lang="en-US" b="1" dirty="0"/>
              <a:t>Pros:</a:t>
            </a:r>
            <a:r>
              <a:rPr lang="en-US" dirty="0"/>
              <a:t> Enables infertile couples to have a childbearing experience.</a:t>
            </a:r>
          </a:p>
          <a:p>
            <a:r>
              <a:rPr lang="en-US" b="1" dirty="0"/>
              <a:t>Cons:</a:t>
            </a:r>
            <a:r>
              <a:rPr lang="en-US" dirty="0"/>
              <a:t> Medical screening, a rigorous fertility drug regimen, and lots of legalities; it may also be hard to find donated embryos, as couples may be reluctant to give them up.</a:t>
            </a:r>
          </a:p>
          <a:p>
            <a:endParaRPr lang="en-US" dirty="0"/>
          </a:p>
        </p:txBody>
      </p:sp>
    </p:spTree>
    <p:extLst>
      <p:ext uri="{BB962C8B-B14F-4D97-AF65-F5344CB8AC3E}">
        <p14:creationId xmlns="" xmlns:p14="http://schemas.microsoft.com/office/powerpoint/2010/main" val="22566631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Reproductive Surgery</a:t>
            </a:r>
            <a:endParaRPr lang="en-US" dirty="0"/>
          </a:p>
        </p:txBody>
      </p:sp>
      <p:sp>
        <p:nvSpPr>
          <p:cNvPr id="3" name="Content Placeholder 2"/>
          <p:cNvSpPr>
            <a:spLocks noGrp="1"/>
          </p:cNvSpPr>
          <p:nvPr>
            <p:ph idx="1"/>
          </p:nvPr>
        </p:nvSpPr>
        <p:spPr/>
        <p:txBody>
          <a:bodyPr>
            <a:normAutofit fontScale="70000" lnSpcReduction="20000"/>
          </a:bodyPr>
          <a:lstStyle/>
          <a:p>
            <a:r>
              <a:rPr lang="en-US" b="1" dirty="0"/>
              <a:t>How it works: </a:t>
            </a:r>
            <a:r>
              <a:rPr lang="en-US" dirty="0"/>
              <a:t>Surgery--sometimes requiring a hospital stay, sometimes done on an outpatient basis--is used to correct anatomical abnormalities, remove scarring and clear blockages in either the man or the woman.</a:t>
            </a:r>
          </a:p>
          <a:p>
            <a:r>
              <a:rPr lang="en-US" b="1" dirty="0"/>
              <a:t>Best for: </a:t>
            </a:r>
            <a:r>
              <a:rPr lang="en-US" dirty="0"/>
              <a:t>Couples with diagnosed diseases or abnormalities (such as endometriosis, wherein uterine tissue grows outside the uterus, causing scarring and blockages).</a:t>
            </a:r>
          </a:p>
          <a:p>
            <a:r>
              <a:rPr lang="en-US" b="1" dirty="0"/>
              <a:t>Success Rates: </a:t>
            </a:r>
            <a:r>
              <a:rPr lang="en-US" dirty="0"/>
              <a:t>Depends largely on the condition and its severity, and on one's age. In one study, women who were treated </a:t>
            </a:r>
            <a:r>
              <a:rPr lang="en-US" dirty="0" err="1"/>
              <a:t>laparoscopically</a:t>
            </a:r>
            <a:r>
              <a:rPr lang="en-US" dirty="0"/>
              <a:t> for endometriosis, for example, had about double the pregnancy rate of those who were not treated with laparoscopic surgery.</a:t>
            </a:r>
          </a:p>
          <a:p>
            <a:r>
              <a:rPr lang="en-US" b="1" dirty="0"/>
              <a:t>Pros: </a:t>
            </a:r>
            <a:r>
              <a:rPr lang="en-US" dirty="0"/>
              <a:t>Besides reducing any pain or discomfort associated with the disease, it may increase the likelihood of pregnancy.</a:t>
            </a:r>
          </a:p>
          <a:p>
            <a:r>
              <a:rPr lang="en-US" b="1" dirty="0"/>
              <a:t>Cons: </a:t>
            </a:r>
            <a:r>
              <a:rPr lang="en-US" dirty="0"/>
              <a:t>Some surgeries are more invasive than others, which can increase the risk, cost, and recovery time.</a:t>
            </a:r>
          </a:p>
        </p:txBody>
      </p:sp>
    </p:spTree>
    <p:extLst>
      <p:ext uri="{BB962C8B-B14F-4D97-AF65-F5344CB8AC3E}">
        <p14:creationId xmlns="" xmlns:p14="http://schemas.microsoft.com/office/powerpoint/2010/main" val="11377337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Gamete </a:t>
            </a:r>
            <a:r>
              <a:rPr lang="en-US" dirty="0" err="1" smtClean="0"/>
              <a:t>Intrafallopian</a:t>
            </a:r>
            <a:r>
              <a:rPr lang="en-US" dirty="0" smtClean="0"/>
              <a:t> Transfer (GIFT)</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How </a:t>
            </a:r>
            <a:r>
              <a:rPr lang="en-US" b="1" dirty="0"/>
              <a:t>it works: </a:t>
            </a:r>
            <a:r>
              <a:rPr lang="en-US" dirty="0"/>
              <a:t>Eggs from the woman are collected, mixed with sperm from the man in a petri dish, and then placed directly inside the fallopian tubes, where fertilization can occur.</a:t>
            </a:r>
          </a:p>
          <a:p>
            <a:r>
              <a:rPr lang="en-US" b="1" dirty="0"/>
              <a:t>Best for: </a:t>
            </a:r>
            <a:r>
              <a:rPr lang="en-US" dirty="0"/>
              <a:t>Couples in which the woman has at least one functioning fallopian tube and/or the man has a low sperm count or sperm with poor motility; and couples who have a moral or religious objection to IVF or who have unexplained infertility.</a:t>
            </a:r>
          </a:p>
          <a:p>
            <a:r>
              <a:rPr lang="en-US" b="1" dirty="0"/>
              <a:t>Success rate: </a:t>
            </a:r>
            <a:r>
              <a:rPr lang="en-US" dirty="0"/>
              <a:t>About 25 to 30 percent of GIFT cycles will result in pregnancy; younger, healthier women have a higher success rate.</a:t>
            </a:r>
          </a:p>
          <a:p>
            <a:r>
              <a:rPr lang="en-US" b="1" dirty="0"/>
              <a:t>Pros: </a:t>
            </a:r>
            <a:r>
              <a:rPr lang="en-US" dirty="0"/>
              <a:t>Allows fertilization to occur in a natural environment.</a:t>
            </a:r>
          </a:p>
          <a:p>
            <a:r>
              <a:rPr lang="en-US" b="1" dirty="0"/>
              <a:t>Cons: </a:t>
            </a:r>
            <a:r>
              <a:rPr lang="en-US" dirty="0"/>
              <a:t>No immediate verification that fertilization has occurred. Also a more complicated procedure than IVF because a laparoscope is used to insert the egg/sperm mix into the tubes. If more than one egg is used, and it typically is, there is a higher-than-normal risk of a multiple birth.</a:t>
            </a:r>
          </a:p>
        </p:txBody>
      </p:sp>
    </p:spTree>
    <p:extLst>
      <p:ext uri="{BB962C8B-B14F-4D97-AF65-F5344CB8AC3E}">
        <p14:creationId xmlns="" xmlns:p14="http://schemas.microsoft.com/office/powerpoint/2010/main" val="20548442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Zygote </a:t>
            </a:r>
            <a:r>
              <a:rPr lang="en-US" dirty="0" err="1" smtClean="0"/>
              <a:t>Intrafallopian</a:t>
            </a:r>
            <a:r>
              <a:rPr lang="en-US" dirty="0" smtClean="0"/>
              <a:t> Transfer (ZIFT)</a:t>
            </a:r>
            <a:endParaRPr lang="en-US" dirty="0"/>
          </a:p>
        </p:txBody>
      </p:sp>
      <p:sp>
        <p:nvSpPr>
          <p:cNvPr id="3" name="Content Placeholder 2"/>
          <p:cNvSpPr>
            <a:spLocks noGrp="1"/>
          </p:cNvSpPr>
          <p:nvPr>
            <p:ph idx="1"/>
          </p:nvPr>
        </p:nvSpPr>
        <p:spPr/>
        <p:txBody>
          <a:bodyPr>
            <a:normAutofit fontScale="70000" lnSpcReduction="20000"/>
          </a:bodyPr>
          <a:lstStyle/>
          <a:p>
            <a:r>
              <a:rPr lang="en-US" b="1" dirty="0"/>
              <a:t>Zygote </a:t>
            </a:r>
            <a:r>
              <a:rPr lang="en-US" b="1" dirty="0" err="1"/>
              <a:t>Intrafallopian</a:t>
            </a:r>
            <a:r>
              <a:rPr lang="en-US" b="1" dirty="0"/>
              <a:t> Transfer (ZIFT)</a:t>
            </a:r>
            <a:endParaRPr lang="en-US" dirty="0"/>
          </a:p>
          <a:p>
            <a:r>
              <a:rPr lang="en-US" b="1" dirty="0"/>
              <a:t>How it works: </a:t>
            </a:r>
            <a:r>
              <a:rPr lang="en-US" dirty="0"/>
              <a:t>Like IVF, but in this case the embryo is inserted into the fallopian tube, not the uterus.</a:t>
            </a:r>
          </a:p>
          <a:p>
            <a:r>
              <a:rPr lang="en-US" b="1" dirty="0"/>
              <a:t>Best for: </a:t>
            </a:r>
            <a:r>
              <a:rPr lang="en-US" dirty="0"/>
              <a:t>Couples who have unexplained infertility or those in which the man has a low sperm count, the woman has at least one tube open, and/or there are ovulation problems.</a:t>
            </a:r>
          </a:p>
          <a:p>
            <a:r>
              <a:rPr lang="en-US" b="1" dirty="0"/>
              <a:t>Success rate: </a:t>
            </a:r>
            <a:r>
              <a:rPr lang="en-US" dirty="0"/>
              <a:t>As with most assisted reproductive techniques, much depends on age and health. In general, 36 percent of couples using ZIFT become pregnant during a cycle, with 29 percent going on to deliver.</a:t>
            </a:r>
          </a:p>
          <a:p>
            <a:r>
              <a:rPr lang="en-US" b="1" dirty="0"/>
              <a:t>Pros:</a:t>
            </a:r>
            <a:r>
              <a:rPr lang="en-US" dirty="0"/>
              <a:t> Fertilization of the egg/sperm mixture, now called a zygote, can be confirmed before it's placed into the fallopian tube (as is not the case with GIFT). Therefore, fewer eggs may be used, which lowers the risk of a multiple birth.</a:t>
            </a:r>
          </a:p>
          <a:p>
            <a:r>
              <a:rPr lang="en-US" b="1" dirty="0"/>
              <a:t>Cons: </a:t>
            </a:r>
            <a:r>
              <a:rPr lang="en-US" dirty="0"/>
              <a:t>Because a laparoscope is used, it is considered invasive surgery, which increases risks and costs, compared to IVF. GIFT and ZIFT are rarely used.</a:t>
            </a:r>
          </a:p>
        </p:txBody>
      </p:sp>
    </p:spTree>
    <p:extLst>
      <p:ext uri="{BB962C8B-B14F-4D97-AF65-F5344CB8AC3E}">
        <p14:creationId xmlns="" xmlns:p14="http://schemas.microsoft.com/office/powerpoint/2010/main" val="14626429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a:t>
            </a:r>
            <a:endParaRPr lang="en-US" dirty="0"/>
          </a:p>
        </p:txBody>
      </p:sp>
      <p:sp>
        <p:nvSpPr>
          <p:cNvPr id="3" name="Content Placeholder 2"/>
          <p:cNvSpPr>
            <a:spLocks noGrp="1"/>
          </p:cNvSpPr>
          <p:nvPr>
            <p:ph idx="1"/>
          </p:nvPr>
        </p:nvSpPr>
        <p:spPr/>
        <p:txBody>
          <a:bodyPr/>
          <a:lstStyle/>
          <a:p>
            <a:r>
              <a:rPr lang="en-US" dirty="0" smtClean="0">
                <a:hlinkClick r:id="rId2"/>
              </a:rPr>
              <a:t>www.parents.com/getting-pregnant/infertility/treatments/guide-to</a:t>
            </a:r>
            <a:endParaRPr lang="en-US" dirty="0" smtClean="0"/>
          </a:p>
          <a:p>
            <a:r>
              <a:rPr lang="en-US" dirty="0" smtClean="0"/>
              <a:t>January 21, 2013 </a:t>
            </a:r>
            <a:endParaRPr lang="en-US" dirty="0"/>
          </a:p>
        </p:txBody>
      </p:sp>
    </p:spTree>
    <p:extLst>
      <p:ext uri="{BB962C8B-B14F-4D97-AF65-F5344CB8AC3E}">
        <p14:creationId xmlns="" xmlns:p14="http://schemas.microsoft.com/office/powerpoint/2010/main" val="2444957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dirty="0"/>
              <a:t>Some 7.3 million Americans, or 12 percent of the population in their reproductive years, are infertile, according to the Centers for Disease Control and Prevention (CDC). Although these statistics are staggering, and infertility can take a huge toll on your emotional health, there are lots of reasons to be hopeful if you're infertile and you hope to have a baby.  </a:t>
            </a:r>
            <a:r>
              <a:rPr lang="en-US" dirty="0" smtClean="0"/>
              <a:t>(Jan.2013)</a:t>
            </a:r>
          </a:p>
          <a:p>
            <a:r>
              <a:rPr lang="en-US" dirty="0"/>
              <a:t>Which technique you may need will depend largely on the cause of your infertility. How much it will cost varies widely too, by where you </a:t>
            </a:r>
            <a:r>
              <a:rPr lang="en-US" dirty="0" smtClean="0"/>
              <a:t>live.</a:t>
            </a:r>
            <a:endParaRPr lang="en-US" dirty="0"/>
          </a:p>
        </p:txBody>
      </p:sp>
    </p:spTree>
    <p:extLst>
      <p:ext uri="{BB962C8B-B14F-4D97-AF65-F5344CB8AC3E}">
        <p14:creationId xmlns="" xmlns:p14="http://schemas.microsoft.com/office/powerpoint/2010/main" val="15662188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Fertility Drugs</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How </a:t>
            </a:r>
            <a:r>
              <a:rPr lang="en-US" b="1" dirty="0"/>
              <a:t>they work:</a:t>
            </a:r>
            <a:r>
              <a:rPr lang="en-US" dirty="0"/>
              <a:t> Injected or taken in pill form, the drugs release hormones that induce </a:t>
            </a:r>
            <a:r>
              <a:rPr lang="en-US" dirty="0">
                <a:hlinkClick r:id="rId2"/>
              </a:rPr>
              <a:t>ovulation to boost egg production and make the uterus more receptive to embryo implantation.</a:t>
            </a:r>
          </a:p>
          <a:p>
            <a:r>
              <a:rPr lang="en-US" b="1" dirty="0"/>
              <a:t>Best for:</a:t>
            </a:r>
            <a:r>
              <a:rPr lang="en-US" dirty="0"/>
              <a:t> Women who don't ovulate regularly or who have partners with very poor sperm quality. Avoid if you have damaged or blocked fallopian tubes or scarring from endometriosis (they require IVF).</a:t>
            </a:r>
          </a:p>
          <a:p>
            <a:r>
              <a:rPr lang="en-US" b="1" dirty="0"/>
              <a:t>Success Rates:</a:t>
            </a:r>
            <a:r>
              <a:rPr lang="en-US" dirty="0"/>
              <a:t> 40 to 45 percent of women who take the pills and ovulate get pregnant; as many as 50 percent of women who ovulate as a result of the shots get pregnant.</a:t>
            </a:r>
          </a:p>
          <a:p>
            <a:r>
              <a:rPr lang="en-US" b="1" dirty="0"/>
              <a:t>Pros:</a:t>
            </a:r>
            <a:r>
              <a:rPr lang="en-US" dirty="0"/>
              <a:t> The drugs are typically the first choice in fertility treatment because of their low cost and relative convenience.</a:t>
            </a:r>
          </a:p>
          <a:p>
            <a:r>
              <a:rPr lang="en-US" b="1" dirty="0"/>
              <a:t>Cons:</a:t>
            </a:r>
            <a:r>
              <a:rPr lang="en-US" dirty="0"/>
              <a:t> Possible bloating, headaches, hot flashes, and nausea. Side effects are worse with the shots, and include risk of </a:t>
            </a:r>
            <a:r>
              <a:rPr lang="en-US" dirty="0">
                <a:hlinkClick r:id="rId3"/>
              </a:rPr>
              <a:t>multiple births, premature delivery, and formation of large ovarian cysts.</a:t>
            </a:r>
            <a:endParaRPr lang="en-US" dirty="0"/>
          </a:p>
        </p:txBody>
      </p:sp>
    </p:spTree>
    <p:extLst>
      <p:ext uri="{BB962C8B-B14F-4D97-AF65-F5344CB8AC3E}">
        <p14:creationId xmlns="" xmlns:p14="http://schemas.microsoft.com/office/powerpoint/2010/main" val="35201446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Artificial Insemination (IUI)</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t>How </a:t>
            </a:r>
            <a:r>
              <a:rPr lang="en-US" b="1" dirty="0"/>
              <a:t>it works:</a:t>
            </a:r>
            <a:r>
              <a:rPr lang="en-US" dirty="0"/>
              <a:t> Specially prepared ("washed") sperm is inserted directly into the uterus through a thin, flexible catheter during IUI, the most commonly fertility method. If you choose this method, your doctor might recommend that you take fertility drugs as well, to increase the chances of fertilization.</a:t>
            </a:r>
          </a:p>
          <a:p>
            <a:r>
              <a:rPr lang="en-US" b="1" dirty="0"/>
              <a:t>Best for:</a:t>
            </a:r>
            <a:r>
              <a:rPr lang="en-US" dirty="0"/>
              <a:t> Cases in which men have slow-moving or lower quality sperm or a low-sperm count. </a:t>
            </a:r>
            <a:r>
              <a:rPr lang="en-US" dirty="0" smtClean="0"/>
              <a:t>Also for </a:t>
            </a:r>
            <a:r>
              <a:rPr lang="en-US" dirty="0"/>
              <a:t>women who have produced antibodies to their partners' sperm or whose cervical mucus is too scant, acidic, or thick to transport the sperm to the egg.</a:t>
            </a:r>
          </a:p>
          <a:p>
            <a:r>
              <a:rPr lang="en-US" b="1" dirty="0"/>
              <a:t>Success Rates:</a:t>
            </a:r>
            <a:r>
              <a:rPr lang="en-US" dirty="0"/>
              <a:t> Depends on a woman's age and the quality of the man's sperm; in general there's a 15 to 20 percent chance of conception per cycle, with a 60 to 70 percent chance of pregnancy after 6 cycles.</a:t>
            </a:r>
          </a:p>
          <a:p>
            <a:r>
              <a:rPr lang="en-US" b="1" dirty="0"/>
              <a:t>Pros:</a:t>
            </a:r>
            <a:r>
              <a:rPr lang="en-US" dirty="0"/>
              <a:t> A simple procedure that can be performed in a doctor's office.</a:t>
            </a:r>
          </a:p>
          <a:p>
            <a:r>
              <a:rPr lang="en-US" b="1" dirty="0"/>
              <a:t>Cons:</a:t>
            </a:r>
            <a:r>
              <a:rPr lang="en-US" dirty="0"/>
              <a:t> Can result in multiple births; possible side effects of fertility drugs.</a:t>
            </a:r>
          </a:p>
        </p:txBody>
      </p:sp>
    </p:spTree>
    <p:extLst>
      <p:ext uri="{BB962C8B-B14F-4D97-AF65-F5344CB8AC3E}">
        <p14:creationId xmlns="" xmlns:p14="http://schemas.microsoft.com/office/powerpoint/2010/main" val="2071963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Donor Sperm</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How </a:t>
            </a:r>
            <a:r>
              <a:rPr lang="en-US" b="1" dirty="0"/>
              <a:t>it works: </a:t>
            </a:r>
            <a:r>
              <a:rPr lang="en-US" dirty="0"/>
              <a:t>Sperm from a man other than the intended father is used during IUI or IVF.</a:t>
            </a:r>
          </a:p>
          <a:p>
            <a:r>
              <a:rPr lang="en-US" b="1" dirty="0"/>
              <a:t>Best for: </a:t>
            </a:r>
            <a:r>
              <a:rPr lang="en-US" dirty="0"/>
              <a:t>Couples experiencing male-factor infertility, men carrying genetic disorders they don't want to pass on to their children, single women, or lesbian couples.</a:t>
            </a:r>
          </a:p>
          <a:p>
            <a:r>
              <a:rPr lang="en-US" b="1" dirty="0"/>
              <a:t>Success rates: </a:t>
            </a:r>
            <a:r>
              <a:rPr lang="en-US" dirty="0"/>
              <a:t>An estimated 15 percent of women who try this method get pregnant after one cycle, with up to 80 percent achieving pregnancy after 6 cycles.</a:t>
            </a:r>
          </a:p>
          <a:p>
            <a:r>
              <a:rPr lang="en-US" b="1" dirty="0"/>
              <a:t>Pros: </a:t>
            </a:r>
            <a:r>
              <a:rPr lang="en-US" dirty="0"/>
              <a:t>Enables infertile men, carriers of genetic disorders, and single or lesbian women to have a child.</a:t>
            </a:r>
          </a:p>
          <a:p>
            <a:r>
              <a:rPr lang="en-US" b="1" dirty="0"/>
              <a:t>Cons:</a:t>
            </a:r>
            <a:r>
              <a:rPr lang="en-US" dirty="0"/>
              <a:t> Some men may be uncomfortable with a donor who has no genetic relationship to them.</a:t>
            </a:r>
          </a:p>
          <a:p>
            <a:endParaRPr lang="en-US" dirty="0"/>
          </a:p>
        </p:txBody>
      </p:sp>
    </p:spTree>
    <p:extLst>
      <p:ext uri="{BB962C8B-B14F-4D97-AF65-F5344CB8AC3E}">
        <p14:creationId xmlns="" xmlns:p14="http://schemas.microsoft.com/office/powerpoint/2010/main" val="14869603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InVitro</a:t>
            </a:r>
            <a:r>
              <a:rPr lang="en-US" dirty="0" smtClean="0"/>
              <a:t> </a:t>
            </a:r>
            <a:r>
              <a:rPr lang="en-US" dirty="0" err="1" smtClean="0"/>
              <a:t>Fertililzation</a:t>
            </a:r>
            <a:r>
              <a:rPr lang="en-US" dirty="0" smtClean="0"/>
              <a:t> (IVF)</a:t>
            </a:r>
            <a:endParaRPr lang="en-US" dirty="0"/>
          </a:p>
        </p:txBody>
      </p:sp>
      <p:sp>
        <p:nvSpPr>
          <p:cNvPr id="3" name="Content Placeholder 2"/>
          <p:cNvSpPr>
            <a:spLocks noGrp="1"/>
          </p:cNvSpPr>
          <p:nvPr>
            <p:ph idx="1"/>
          </p:nvPr>
        </p:nvSpPr>
        <p:spPr/>
        <p:txBody>
          <a:bodyPr>
            <a:normAutofit fontScale="77500" lnSpcReduction="20000"/>
          </a:bodyPr>
          <a:lstStyle/>
          <a:p>
            <a:r>
              <a:rPr lang="en-US" b="1" dirty="0"/>
              <a:t>In Vitro Fertilization (IVF)</a:t>
            </a:r>
            <a:endParaRPr lang="en-US" dirty="0"/>
          </a:p>
          <a:p>
            <a:r>
              <a:rPr lang="en-US" b="1" dirty="0"/>
              <a:t>How it works:</a:t>
            </a:r>
            <a:r>
              <a:rPr lang="en-US" dirty="0"/>
              <a:t> Multistep process (called a cycle) in which your eggs are extracted and fertilized with sperm in a lab. Once embryos develop, one or two are implanted in your uterus and the rest are stored.</a:t>
            </a:r>
          </a:p>
          <a:p>
            <a:r>
              <a:rPr lang="en-US" b="1" dirty="0"/>
              <a:t>Best for:</a:t>
            </a:r>
            <a:r>
              <a:rPr lang="en-US" dirty="0"/>
              <a:t> Older women or women with blocked or severely damaged fallopian tubes or scarring from endometriosis; men with very poor sperm quality; couples with unexplained infertility.</a:t>
            </a:r>
          </a:p>
          <a:p>
            <a:r>
              <a:rPr lang="en-US" b="1" dirty="0"/>
              <a:t>Success Rates:</a:t>
            </a:r>
            <a:r>
              <a:rPr lang="en-US" dirty="0"/>
              <a:t> Varies by age. Forty-one percent of women (under age 35); 32 percent (ages 35 to 37), and 23 percent (ages 38 to 40) become pregnant.</a:t>
            </a:r>
          </a:p>
          <a:p>
            <a:r>
              <a:rPr lang="en-US" b="1" dirty="0"/>
              <a:t>Pros:</a:t>
            </a:r>
            <a:r>
              <a:rPr lang="en-US" dirty="0"/>
              <a:t> Couples with serious fertility problems can become parents.</a:t>
            </a:r>
          </a:p>
          <a:p>
            <a:r>
              <a:rPr lang="en-US" b="1" dirty="0"/>
              <a:t>Cons:</a:t>
            </a:r>
            <a:r>
              <a:rPr lang="en-US" dirty="0"/>
              <a:t> Treatments are costly and physically demanding, and require a rigorous regimen of fertility drugs before the start of each cycle.</a:t>
            </a:r>
          </a:p>
        </p:txBody>
      </p:sp>
    </p:spTree>
    <p:extLst>
      <p:ext uri="{BB962C8B-B14F-4D97-AF65-F5344CB8AC3E}">
        <p14:creationId xmlns="" xmlns:p14="http://schemas.microsoft.com/office/powerpoint/2010/main" val="3595604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Intracytoplasmic</a:t>
            </a:r>
            <a:r>
              <a:rPr lang="en-US" dirty="0" smtClean="0"/>
              <a:t> Sperm Injection(ICSI)</a:t>
            </a:r>
            <a:endParaRPr lang="en-US" dirty="0"/>
          </a:p>
        </p:txBody>
      </p:sp>
      <p:sp>
        <p:nvSpPr>
          <p:cNvPr id="3" name="Content Placeholder 2"/>
          <p:cNvSpPr>
            <a:spLocks noGrp="1"/>
          </p:cNvSpPr>
          <p:nvPr>
            <p:ph idx="1"/>
          </p:nvPr>
        </p:nvSpPr>
        <p:spPr/>
        <p:txBody>
          <a:bodyPr>
            <a:normAutofit fontScale="77500" lnSpcReduction="20000"/>
          </a:bodyPr>
          <a:lstStyle/>
          <a:p>
            <a:r>
              <a:rPr lang="en-US" b="1" dirty="0" err="1"/>
              <a:t>Intracytoplasmic</a:t>
            </a:r>
            <a:r>
              <a:rPr lang="en-US" b="1" dirty="0"/>
              <a:t> Sperm Injection (ICSI)</a:t>
            </a:r>
            <a:endParaRPr lang="en-US" dirty="0"/>
          </a:p>
          <a:p>
            <a:r>
              <a:rPr lang="en-US" b="1" dirty="0"/>
              <a:t>How it works: </a:t>
            </a:r>
            <a:r>
              <a:rPr lang="en-US" dirty="0"/>
              <a:t>An embryologist selects a healthy-looking, single sperm from the male's semen and injects it directly into the egg with a microscopic needle. Once an </a:t>
            </a:r>
            <a:r>
              <a:rPr lang="en-US" dirty="0">
                <a:hlinkClick r:id="rId2"/>
              </a:rPr>
              <a:t>embryo develops it's transferred into the uterus through IVF.</a:t>
            </a:r>
          </a:p>
          <a:p>
            <a:r>
              <a:rPr lang="en-US" b="1" dirty="0"/>
              <a:t>Best for:</a:t>
            </a:r>
            <a:r>
              <a:rPr lang="en-US" dirty="0"/>
              <a:t> Couples in which the man has a very low sperm count or poor sperm quality.</a:t>
            </a:r>
          </a:p>
          <a:p>
            <a:r>
              <a:rPr lang="en-US" b="1" dirty="0"/>
              <a:t>Success Rates:</a:t>
            </a:r>
            <a:r>
              <a:rPr lang="en-US" dirty="0"/>
              <a:t> About 35 percent of those undergoing ICIS with IVF will become pregnant.</a:t>
            </a:r>
          </a:p>
          <a:p>
            <a:r>
              <a:rPr lang="en-US" b="1" dirty="0"/>
              <a:t>Pros:</a:t>
            </a:r>
            <a:r>
              <a:rPr lang="en-US" dirty="0"/>
              <a:t> Men who have a very low sperm count can become biological fathers.</a:t>
            </a:r>
          </a:p>
          <a:p>
            <a:r>
              <a:rPr lang="en-US" b="1" dirty="0"/>
              <a:t>Cons:</a:t>
            </a:r>
            <a:r>
              <a:rPr lang="en-US" dirty="0"/>
              <a:t> Costly and involved procedure; the drugs required for IVF have many side effects.</a:t>
            </a:r>
          </a:p>
          <a:p>
            <a:endParaRPr lang="en-US" dirty="0"/>
          </a:p>
        </p:txBody>
      </p:sp>
    </p:spTree>
    <p:extLst>
      <p:ext uri="{BB962C8B-B14F-4D97-AF65-F5344CB8AC3E}">
        <p14:creationId xmlns="" xmlns:p14="http://schemas.microsoft.com/office/powerpoint/2010/main" val="2337715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Donor Eggs</a:t>
            </a:r>
            <a:br>
              <a:rPr lang="en-US" dirty="0" smtClean="0"/>
            </a:br>
            <a:endParaRPr lang="en-US" dirty="0"/>
          </a:p>
        </p:txBody>
      </p:sp>
      <p:sp>
        <p:nvSpPr>
          <p:cNvPr id="3" name="Content Placeholder 2"/>
          <p:cNvSpPr>
            <a:spLocks noGrp="1"/>
          </p:cNvSpPr>
          <p:nvPr>
            <p:ph idx="1"/>
          </p:nvPr>
        </p:nvSpPr>
        <p:spPr/>
        <p:txBody>
          <a:bodyPr>
            <a:normAutofit fontScale="70000" lnSpcReduction="20000"/>
          </a:bodyPr>
          <a:lstStyle/>
          <a:p>
            <a:r>
              <a:rPr lang="en-US" b="1" dirty="0"/>
              <a:t>Donor Eggs</a:t>
            </a:r>
            <a:endParaRPr lang="en-US" dirty="0"/>
          </a:p>
          <a:p>
            <a:r>
              <a:rPr lang="en-US" b="1" dirty="0"/>
              <a:t>How it works:</a:t>
            </a:r>
            <a:r>
              <a:rPr lang="en-US" dirty="0"/>
              <a:t> Eggs are obtained from the ovaries of another woman (usually younger) and fertilized by sperm from the recipient's partner. Resulting embryos are then transferred into the recipient's uterus.</a:t>
            </a:r>
          </a:p>
          <a:p>
            <a:r>
              <a:rPr lang="en-US" b="1" dirty="0"/>
              <a:t>Best for:</a:t>
            </a:r>
            <a:r>
              <a:rPr lang="en-US" dirty="0"/>
              <a:t> Women whose ovaries are damaged or prematurely failing, or who have undergone chemotherapy and/or radiation; older women with poor egg quality; and women who carry genetic disorders that they don't want to pass along.</a:t>
            </a:r>
          </a:p>
          <a:p>
            <a:r>
              <a:rPr lang="en-US" b="1" dirty="0"/>
              <a:t>Success Rates:</a:t>
            </a:r>
            <a:r>
              <a:rPr lang="en-US" dirty="0"/>
              <a:t> 55 percent of women using fresh donor eggs will give birth; the number drops to 34 percent for frozen eggs.</a:t>
            </a:r>
          </a:p>
          <a:p>
            <a:r>
              <a:rPr lang="en-US" b="1" dirty="0"/>
              <a:t>Pros:</a:t>
            </a:r>
            <a:r>
              <a:rPr lang="en-US" dirty="0"/>
              <a:t> Enables older women and those with ovarian problems to become mothers.</a:t>
            </a:r>
          </a:p>
          <a:p>
            <a:r>
              <a:rPr lang="en-US" b="1" dirty="0"/>
              <a:t>Cons:</a:t>
            </a:r>
            <a:r>
              <a:rPr lang="en-US" dirty="0"/>
              <a:t> The procedure is expensive; the recipient must take a rigorous drug regimen with many potential side effects; and some women with no genetic link to the donor eggs may be uncomfortable using them.</a:t>
            </a:r>
          </a:p>
        </p:txBody>
      </p:sp>
    </p:spTree>
    <p:extLst>
      <p:ext uri="{BB962C8B-B14F-4D97-AF65-F5344CB8AC3E}">
        <p14:creationId xmlns="" xmlns:p14="http://schemas.microsoft.com/office/powerpoint/2010/main" val="1557232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Surrogacy</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endParaRPr lang="en-US" dirty="0"/>
          </a:p>
          <a:p>
            <a:r>
              <a:rPr lang="en-US" b="1" dirty="0"/>
              <a:t>How it works:</a:t>
            </a:r>
            <a:r>
              <a:rPr lang="en-US" dirty="0"/>
              <a:t> The surrogate carries a baby for another woman. The surrogate becomes pregnant by artificial insemination, using the father's sperm or through IVF with the couple's embryo. Donor eggs and sperm may also be used.</a:t>
            </a:r>
          </a:p>
          <a:p>
            <a:r>
              <a:rPr lang="en-US" b="1" dirty="0"/>
              <a:t>Best for:</a:t>
            </a:r>
            <a:r>
              <a:rPr lang="en-US" dirty="0"/>
              <a:t> Women who can't carry a baby because of disease, hysterectomy, or infertility. In rare instances, both partners are infertile.</a:t>
            </a:r>
          </a:p>
          <a:p>
            <a:r>
              <a:rPr lang="en-US" b="1" dirty="0"/>
              <a:t>Success Rates:</a:t>
            </a:r>
            <a:r>
              <a:rPr lang="en-US" dirty="0"/>
              <a:t> Depends on the quality of the eggs and sperm being used. On average, though, </a:t>
            </a:r>
            <a:r>
              <a:rPr lang="en-US" dirty="0">
                <a:hlinkClick r:id="rId2"/>
              </a:rPr>
              <a:t>live birth rates range from 5 to 30 percent per cycle.</a:t>
            </a:r>
          </a:p>
          <a:p>
            <a:r>
              <a:rPr lang="en-US" b="1" dirty="0"/>
              <a:t>Pros:</a:t>
            </a:r>
            <a:r>
              <a:rPr lang="en-US" dirty="0"/>
              <a:t> Couples with fertility issues (for example, the woman may not have a uterus or have a disease that makes it risky to carry a pregnancy to term) can become parents.</a:t>
            </a:r>
          </a:p>
          <a:p>
            <a:r>
              <a:rPr lang="en-US" b="1" dirty="0"/>
              <a:t>Cons:</a:t>
            </a:r>
            <a:r>
              <a:rPr lang="en-US" dirty="0"/>
              <a:t> Costs are prohibitive. Couples may feel removed from the pregnancy and have to </a:t>
            </a:r>
            <a:r>
              <a:rPr lang="en-US" dirty="0">
                <a:hlinkClick r:id="rId3"/>
              </a:rPr>
              <a:t>deal with an array of state surrogacy laws and legal contracts.</a:t>
            </a:r>
          </a:p>
          <a:p>
            <a:endParaRPr lang="en-US" dirty="0"/>
          </a:p>
        </p:txBody>
      </p:sp>
    </p:spTree>
    <p:extLst>
      <p:ext uri="{BB962C8B-B14F-4D97-AF65-F5344CB8AC3E}">
        <p14:creationId xmlns="" xmlns:p14="http://schemas.microsoft.com/office/powerpoint/2010/main" val="408752811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a:dk1>
        <a:srgbClr val="103154"/>
      </a:dk1>
      <a:lt1>
        <a:srgbClr val="FFFFFF"/>
      </a:lt1>
      <a:dk2>
        <a:srgbClr val="00BFC3"/>
      </a:dk2>
      <a:lt2>
        <a:srgbClr val="0096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font script="Hans" typeface="宋体"/>
        <a:font script="Hant" typeface="新細明體"/>
      </a:majorFont>
      <a:minorFont>
        <a:latin typeface="Corbel"/>
        <a:ea typeface=""/>
        <a:cs typeface=""/>
        <a:font script="Jpan" typeface="メイリオ"/>
        <a:font script="Hans" typeface="宋体"/>
        <a:font script="Hant" typeface="新細明體"/>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Pixel.thmx</Template>
  <TotalTime>64</TotalTime>
  <Words>1844</Words>
  <Application>Microsoft Office PowerPoint</Application>
  <PresentationFormat>On-screen Show (4:3)</PresentationFormat>
  <Paragraphs>81</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Pixel</vt:lpstr>
      <vt:lpstr>Infertility</vt:lpstr>
      <vt:lpstr>Introduction</vt:lpstr>
      <vt:lpstr>Fertility Drugs</vt:lpstr>
      <vt:lpstr>Artificial Insemination (IUI)</vt:lpstr>
      <vt:lpstr>Donor Sperm</vt:lpstr>
      <vt:lpstr>InVitro Fertililzation (IVF)</vt:lpstr>
      <vt:lpstr>Intracytoplasmic Sperm Injection(ICSI)</vt:lpstr>
      <vt:lpstr>Donor Eggs </vt:lpstr>
      <vt:lpstr>Surrogacy</vt:lpstr>
      <vt:lpstr>Donor Embryos</vt:lpstr>
      <vt:lpstr>Reproductive Surgery</vt:lpstr>
      <vt:lpstr>Gamete Intrafallopian Transfer (GIFT)</vt:lpstr>
      <vt:lpstr>Zygote Intrafallopian Transfer (ZIFT)</vt:lpstr>
      <vt:lpstr>Source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Infertitility Issues</dc:title>
  <dc:creator>Guest</dc:creator>
  <cp:lastModifiedBy>lherring</cp:lastModifiedBy>
  <cp:revision>7</cp:revision>
  <dcterms:created xsi:type="dcterms:W3CDTF">2013-01-22T14:36:32Z</dcterms:created>
  <dcterms:modified xsi:type="dcterms:W3CDTF">2013-12-23T17:53:46Z</dcterms:modified>
</cp:coreProperties>
</file>