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7315200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06" y="-90"/>
      </p:cViewPr>
      <p:guideLst>
        <p:guide orient="horz" pos="23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A57E232-875A-4994-B58E-5414291B3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1426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1713"/>
            <a:ext cx="7772400" cy="1568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44963"/>
            <a:ext cx="6400800" cy="18700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C1CCB-4E2A-4F70-8158-EBB882C79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7998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1DDB3-F102-4AAE-A226-0558F2756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073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0988" y="293688"/>
            <a:ext cx="2057400" cy="6240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3688"/>
            <a:ext cx="6021388" cy="6240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5ACFD-D784-4F17-841F-A270C77FA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8984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3688"/>
            <a:ext cx="8231188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06563"/>
            <a:ext cx="4038600" cy="4827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6563"/>
            <a:ext cx="4040188" cy="4827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A82A0-3658-4A2D-AADF-46805D15F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6471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3688"/>
            <a:ext cx="8231188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06563"/>
            <a:ext cx="4038600" cy="48275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06563"/>
            <a:ext cx="4040188" cy="233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95763"/>
            <a:ext cx="4040188" cy="2338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51925-7070-4F6A-94D9-3C74408CF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636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3688"/>
            <a:ext cx="8231188" cy="6240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23C6E-8E31-4E5B-AEA2-2B3FC3685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0237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DD553-57F4-4BAF-A871-EA5738D56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422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700588"/>
            <a:ext cx="7772400" cy="14525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00388"/>
            <a:ext cx="7772400" cy="16002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9A528-4575-4306-91CF-015F34E40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462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6563"/>
            <a:ext cx="4038600" cy="4827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6563"/>
            <a:ext cx="4040188" cy="4827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C7588-2C76-46C8-A5A9-22A6782A7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636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3688"/>
            <a:ext cx="822960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36713"/>
            <a:ext cx="4040188" cy="682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19338"/>
            <a:ext cx="4040188" cy="4214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36713"/>
            <a:ext cx="4041775" cy="682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19338"/>
            <a:ext cx="4041775" cy="42148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7CA38-F18C-4643-8567-E5DCE1841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2104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D70A6-D27D-442A-8C65-148CC4066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502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EADCB-8B3A-497D-AA82-E3C656E4C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2125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0513"/>
            <a:ext cx="3008313" cy="12398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90513"/>
            <a:ext cx="5111750" cy="6243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30350"/>
            <a:ext cx="3008313" cy="5003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70953-6A75-4B03-8474-178ABEB98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6183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21275"/>
            <a:ext cx="5486400" cy="603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54050"/>
            <a:ext cx="5486400" cy="4389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24525"/>
            <a:ext cx="5486400" cy="858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E9907-33C3-459A-BFF3-8A2846194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6424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3688"/>
            <a:ext cx="8231188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06563"/>
            <a:ext cx="8231188" cy="482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61150"/>
            <a:ext cx="21351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61150"/>
            <a:ext cx="28971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61150"/>
            <a:ext cx="21351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AE556C6-C1EE-4BED-AB27-B679304334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shingtonpost.com/wp-srv/photo/postphotos/orb/asection/2005-05-10/8.htm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057275"/>
            <a:ext cx="7773988" cy="1568450"/>
          </a:xfrm>
        </p:spPr>
        <p:txBody>
          <a:bodyPr/>
          <a:lstStyle/>
          <a:p>
            <a:pPr lvl="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dirty="0" smtClean="0">
                <a:latin typeface="Arial Black" pitchFamily="34" charset="0"/>
              </a:rPr>
              <a:t>“Immunizations”</a:t>
            </a:r>
            <a:br>
              <a:rPr lang="en-US" dirty="0" smtClean="0">
                <a:latin typeface="Arial Black" pitchFamily="34" charset="0"/>
              </a:rPr>
            </a:br>
            <a:r>
              <a:rPr lang="en-US" sz="2800" dirty="0">
                <a:solidFill>
                  <a:srgbClr val="000000"/>
                </a:solidFill>
                <a:ea typeface="+mn-ea"/>
                <a:cs typeface="+mn-cs"/>
              </a:rPr>
              <a:t>What Parents Should Know</a:t>
            </a:r>
            <a:br>
              <a:rPr lang="en-US" sz="2800" dirty="0">
                <a:solidFill>
                  <a:srgbClr val="000000"/>
                </a:solidFill>
                <a:ea typeface="+mn-ea"/>
                <a:cs typeface="+mn-cs"/>
              </a:rPr>
            </a:br>
            <a:endParaRPr lang="en-US" dirty="0" smtClean="0">
              <a:latin typeface="Arial Black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38725"/>
            <a:ext cx="6400800" cy="1708150"/>
          </a:xfrm>
        </p:spPr>
        <p:txBody>
          <a:bodyPr/>
          <a:lstStyle/>
          <a:p>
            <a:endParaRPr lang="en-US" sz="2800" dirty="0" smtClean="0"/>
          </a:p>
          <a:p>
            <a:r>
              <a:rPr lang="en-US" sz="2000" dirty="0" smtClean="0"/>
              <a:t>Child </a:t>
            </a:r>
            <a:r>
              <a:rPr lang="en-US" sz="2000" dirty="0"/>
              <a:t>Development </a:t>
            </a:r>
            <a:r>
              <a:rPr lang="en-US" sz="2000" dirty="0" smtClean="0"/>
              <a:t>I</a:t>
            </a:r>
          </a:p>
          <a:p>
            <a:r>
              <a:rPr lang="en-US" sz="2000" dirty="0" smtClean="0"/>
              <a:t>Unit 5 – Distinguishing Health and Safety Concerns</a:t>
            </a:r>
          </a:p>
          <a:p>
            <a:r>
              <a:rPr lang="en-US" sz="2000" dirty="0" smtClean="0"/>
              <a:t>Instructional </a:t>
            </a:r>
            <a:r>
              <a:rPr lang="en-US" sz="2000" dirty="0" smtClean="0"/>
              <a:t>Strategy 9 </a:t>
            </a:r>
            <a:r>
              <a:rPr lang="en-US" sz="2000" dirty="0" smtClean="0"/>
              <a:t>– </a:t>
            </a:r>
            <a:r>
              <a:rPr lang="en-US" sz="2000" dirty="0" smtClean="0"/>
              <a:t>Immunization PowerPoint</a:t>
            </a:r>
            <a:endParaRPr lang="en-US" sz="2000" dirty="0" smtClean="0"/>
          </a:p>
          <a:p>
            <a:endParaRPr lang="en-US" sz="2800" dirty="0"/>
          </a:p>
        </p:txBody>
      </p:sp>
      <p:pic>
        <p:nvPicPr>
          <p:cNvPr id="2052" name="Picture 6" descr="MPj018517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2388" y="2438400"/>
            <a:ext cx="3656012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Immune System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6563"/>
            <a:ext cx="8231188" cy="2438400"/>
          </a:xfrm>
        </p:spPr>
        <p:txBody>
          <a:bodyPr/>
          <a:lstStyle/>
          <a:p>
            <a:pPr marL="990600" lvl="1" indent="-533400" eaLnBrk="1" hangingPunct="1">
              <a:buFontTx/>
              <a:buNone/>
            </a:pPr>
            <a:r>
              <a:rPr lang="en-US" sz="2400" smtClean="0"/>
              <a:t>   DEFINITION:  Body’s method of protecting itself 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      from foreign substances that invade the body.</a:t>
            </a:r>
          </a:p>
          <a:p>
            <a:pPr marL="990600" lvl="1" indent="-533400" eaLnBrk="1" hangingPunct="1">
              <a:buFontTx/>
              <a:buNone/>
            </a:pPr>
            <a:endParaRPr lang="en-US" sz="2400" smtClean="0"/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         Vaccines work with our immune system to 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               protect us against diseases.</a:t>
            </a:r>
          </a:p>
          <a:p>
            <a:pPr marL="990600" lvl="1" indent="-533400" eaLnBrk="1" hangingPunct="1">
              <a:buFontTx/>
              <a:buNone/>
            </a:pPr>
            <a:endParaRPr lang="en-US" sz="2400" smtClean="0"/>
          </a:p>
          <a:p>
            <a:pPr marL="990600" lvl="1" indent="-533400" eaLnBrk="1" hangingPunct="1">
              <a:buFontTx/>
              <a:buNone/>
            </a:pPr>
            <a:endParaRPr lang="en-US" sz="2400" smtClean="0"/>
          </a:p>
        </p:txBody>
      </p:sp>
      <p:pic>
        <p:nvPicPr>
          <p:cNvPr id="3076" name="Picture 5" descr="MCj028075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83038"/>
            <a:ext cx="2967038" cy="31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vaccine?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1706563"/>
            <a:ext cx="7161212" cy="4827587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800" smtClean="0"/>
              <a:t>DEFINITION:  Helps your body create antibodies, or cells that fight off antigens.</a:t>
            </a:r>
          </a:p>
          <a:p>
            <a:pPr marL="609600" indent="-609600" eaLnBrk="1" hangingPunct="1">
              <a:buFontTx/>
              <a:buNone/>
            </a:pPr>
            <a:endParaRPr lang="en-US" sz="2800" smtClean="0"/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	---Antigens: either bacteria or virus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				 that causes the disease</a:t>
            </a:r>
          </a:p>
          <a:p>
            <a:pPr marL="609600" indent="-609600" eaLnBrk="1" hangingPunct="1">
              <a:buFontTx/>
              <a:buNone/>
            </a:pPr>
            <a:endParaRPr lang="en-US" sz="2800" smtClean="0"/>
          </a:p>
          <a:p>
            <a:pPr marL="609600" indent="-609600" algn="ctr" eaLnBrk="1" hangingPunct="1">
              <a:buFontTx/>
              <a:buNone/>
            </a:pPr>
            <a:r>
              <a:rPr lang="en-US" sz="2800" smtClean="0"/>
              <a:t>	Vaccines can be made from “killed” antigens or from live but weakened versions of the antigen</a:t>
            </a:r>
          </a:p>
          <a:p>
            <a:pPr marL="609600" indent="-609600" eaLnBrk="1" hangingPunct="1">
              <a:buFontTx/>
              <a:buNone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Immunity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381125"/>
            <a:ext cx="3506788" cy="48275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In most cases, these antibodies remain active and protective against the disease for a person’s lifetime.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 some cases, a vaccine requires booster shots or doses given at regular intervals.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2" name="Picture 10" descr="FadeChild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76475"/>
            <a:ext cx="42672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Children Vaccines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706563"/>
            <a:ext cx="7162800" cy="4827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Children receive several vaccinations during the first 10 years of their lives and most of them before the age of one.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These are the 7 most common children vaccines: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b="1" smtClean="0"/>
              <a:t>Polio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b="1" smtClean="0"/>
              <a:t>MMR (Measles, mumps, rubella)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b="1" smtClean="0"/>
              <a:t>DTP (Diphtheria, tetanus, pertussis)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b="1" smtClean="0"/>
              <a:t>Hepatitis B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b="1" smtClean="0"/>
              <a:t>Chicken Pox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b="1" smtClean="0"/>
              <a:t>Tetanus-Diphtheria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b="1" smtClean="0"/>
              <a:t>HIB (Haemophilus Influenza B)</a:t>
            </a:r>
          </a:p>
          <a:p>
            <a:pPr eaLnBrk="1" hangingPunct="1">
              <a:lnSpc>
                <a:spcPct val="80000"/>
              </a:lnSpc>
            </a:pPr>
            <a:endParaRPr lang="en-US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1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are vaccines given?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1706563"/>
            <a:ext cx="3201988" cy="4827587"/>
          </a:xfrm>
        </p:spPr>
        <p:txBody>
          <a:bodyPr/>
          <a:lstStyle/>
          <a:p>
            <a:pPr lvl="4" eaLnBrk="1" hangingPunct="1">
              <a:lnSpc>
                <a:spcPct val="90000"/>
              </a:lnSpc>
              <a:buFontTx/>
              <a:buNone/>
            </a:pPr>
            <a:endParaRPr lang="en-US" sz="4000" smtClean="0"/>
          </a:p>
          <a:p>
            <a:pPr eaLnBrk="1" hangingPunct="1">
              <a:lnSpc>
                <a:spcPct val="90000"/>
              </a:lnSpc>
            </a:pPr>
            <a:r>
              <a:rPr lang="en-US" sz="5400" smtClean="0"/>
              <a:t>Orally</a:t>
            </a:r>
          </a:p>
          <a:p>
            <a:pPr eaLnBrk="1" hangingPunct="1">
              <a:lnSpc>
                <a:spcPct val="90000"/>
              </a:lnSpc>
            </a:pPr>
            <a:r>
              <a:rPr lang="en-US" sz="5400" smtClean="0"/>
              <a:t>Shots</a:t>
            </a:r>
          </a:p>
          <a:p>
            <a:pPr eaLnBrk="1" hangingPunct="1">
              <a:lnSpc>
                <a:spcPct val="90000"/>
              </a:lnSpc>
            </a:pPr>
            <a:r>
              <a:rPr lang="en-US" sz="5400" smtClean="0"/>
              <a:t>Nasal Mist</a:t>
            </a:r>
          </a:p>
        </p:txBody>
      </p:sp>
      <p:sp>
        <p:nvSpPr>
          <p:cNvPr id="7172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648200" y="1706563"/>
            <a:ext cx="4040188" cy="2332037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  <p:sp>
        <p:nvSpPr>
          <p:cNvPr id="7173" name="Rectangle 6"/>
          <p:cNvSpPr>
            <a:spLocks noGrp="1" noChangeArrowheads="1"/>
          </p:cNvSpPr>
          <p:nvPr>
            <p:ph sz="quarter" idx="3"/>
          </p:nvPr>
        </p:nvSpPr>
        <p:spPr>
          <a:xfrm>
            <a:off x="4648200" y="4200525"/>
            <a:ext cx="4040188" cy="2333625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  <p:pic>
        <p:nvPicPr>
          <p:cNvPr id="7174" name="Picture 8" descr="183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44963"/>
            <a:ext cx="2209800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0" descr="An Indonesian health official gives a mouth drop to a boy during a polio vaccination program in Cipanengah village, near the town of Sukabumi, West Java, Friday, May 6, 2005. Indonesia's first outbreak of polio in a decade has infected at least four toddlers, the World Health Organization said Friday, but authorities called on citizens not to panic. (AP Photo/Imam Sewoko)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63675"/>
            <a:ext cx="3806825" cy="255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Any side effects?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06563"/>
            <a:ext cx="7316788" cy="482758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Some children have reactions to vaccines, so discuss this with your pediatrician.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Common side effects: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	---Redness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	---Soreness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	---Mild Fever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	---Swelling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	---Irritation or cranky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1800" b="1" smtClean="0"/>
              <a:t>THE RISKS OF NOT VACCINATING YOUR CHILD IS FAR GREATER!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Immunize?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983038"/>
            <a:ext cx="7088188" cy="3087687"/>
          </a:xfrm>
        </p:spPr>
        <p:txBody>
          <a:bodyPr/>
          <a:lstStyle/>
          <a:p>
            <a:pPr eaLnBrk="1" hangingPunct="1"/>
            <a:r>
              <a:rPr lang="en-US" smtClean="0"/>
              <a:t>Immunizing children on schedule is the best protection against dangerous childhood diseases.</a:t>
            </a:r>
          </a:p>
          <a:p>
            <a:pPr eaLnBrk="1" hangingPunct="1">
              <a:buFontTx/>
              <a:buNone/>
            </a:pPr>
            <a:endParaRPr lang="en-US" sz="1600" smtClean="0"/>
          </a:p>
          <a:p>
            <a:pPr eaLnBrk="1" hangingPunct="1"/>
            <a:r>
              <a:rPr lang="en-US" smtClean="0"/>
              <a:t>It helps keep EVERYONE healthy.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9220" name="Picture 5" descr="photo_babi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3388" y="1544638"/>
            <a:ext cx="2970212" cy="227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Resources for help: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1706563"/>
            <a:ext cx="6858000" cy="48275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Pediatrication Office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Health Department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Immunization Hotline: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                  1-800-232-2522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   Keep an up-to-date shot record for each child:  used to register for kindergarten, military,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258</Words>
  <Application>Microsoft Office PowerPoint</Application>
  <PresentationFormat>Custom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“Immunizations” What Parents Should Know </vt:lpstr>
      <vt:lpstr>The Immune System</vt:lpstr>
      <vt:lpstr>What is a vaccine?</vt:lpstr>
      <vt:lpstr>Immunity</vt:lpstr>
      <vt:lpstr>Types of Children Vaccines</vt:lpstr>
      <vt:lpstr>How are vaccines given?</vt:lpstr>
      <vt:lpstr>Any side effects?</vt:lpstr>
      <vt:lpstr>Why Immunize?</vt:lpstr>
      <vt:lpstr>Resources for help: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“Immunizations”</dc:title>
  <dc:creator>Kevin J. Picard</dc:creator>
  <cp:lastModifiedBy>lherring</cp:lastModifiedBy>
  <cp:revision>13</cp:revision>
  <dcterms:created xsi:type="dcterms:W3CDTF">2005-10-06T01:04:32Z</dcterms:created>
  <dcterms:modified xsi:type="dcterms:W3CDTF">2013-12-23T20:06:37Z</dcterms:modified>
</cp:coreProperties>
</file>