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8" r:id="rId3"/>
    <p:sldId id="269" r:id="rId4"/>
    <p:sldId id="257" r:id="rId5"/>
    <p:sldId id="258" r:id="rId6"/>
    <p:sldId id="260" r:id="rId7"/>
    <p:sldId id="270" r:id="rId8"/>
    <p:sldId id="263" r:id="rId9"/>
    <p:sldId id="271" r:id="rId10"/>
    <p:sldId id="272" r:id="rId11"/>
    <p:sldId id="273" r:id="rId12"/>
    <p:sldId id="278" r:id="rId13"/>
    <p:sldId id="274" r:id="rId14"/>
    <p:sldId id="264" r:id="rId15"/>
    <p:sldId id="265" r:id="rId16"/>
    <p:sldId id="275" r:id="rId17"/>
    <p:sldId id="276" r:id="rId18"/>
    <p:sldId id="277"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6"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F1124018-F77C-4B4C-A300-34171A425101}" type="datetimeFigureOut">
              <a:rPr lang="en-US" smtClean="0"/>
              <a:pPr/>
              <a:t>12/23/2013</a:t>
            </a:fld>
            <a:endParaRPr lang="en-US"/>
          </a:p>
        </p:txBody>
      </p:sp>
      <p:sp>
        <p:nvSpPr>
          <p:cNvPr id="8" name="Slide Number Placeholder 7"/>
          <p:cNvSpPr>
            <a:spLocks noGrp="1"/>
          </p:cNvSpPr>
          <p:nvPr>
            <p:ph type="sldNum" sz="quarter" idx="11"/>
          </p:nvPr>
        </p:nvSpPr>
        <p:spPr/>
        <p:txBody>
          <a:bodyPr/>
          <a:lstStyle/>
          <a:p>
            <a:fld id="{BF15503C-A404-47EB-8192-17C13E5FB601}"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124018-F77C-4B4C-A300-34171A425101}" type="datetimeFigureOut">
              <a:rPr lang="en-US" smtClean="0"/>
              <a:pPr/>
              <a:t>12/23/2013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15503C-A404-47EB-8192-17C13E5FB60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124018-F77C-4B4C-A300-34171A425101}" type="datetimeFigureOut">
              <a:rPr lang="en-US" smtClean="0"/>
              <a:pPr/>
              <a:t>12/23/2013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15503C-A404-47EB-8192-17C13E5FB60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F1124018-F77C-4B4C-A300-34171A425101}" type="datetimeFigureOut">
              <a:rPr lang="en-US" smtClean="0"/>
              <a:pPr/>
              <a:t>12/23/2013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15503C-A404-47EB-8192-17C13E5FB60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124018-F77C-4B4C-A300-34171A425101}" type="datetimeFigureOut">
              <a:rPr lang="en-US" smtClean="0"/>
              <a:pPr/>
              <a:t>12/23/2013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15503C-A404-47EB-8192-17C13E5FB601}" type="slidenum">
              <a:rPr lang="en-US" smtClean="0"/>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F1124018-F77C-4B4C-A300-34171A425101}" type="datetimeFigureOut">
              <a:rPr lang="en-US" smtClean="0"/>
              <a:pPr/>
              <a:t>12/23/2013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15503C-A404-47EB-8192-17C13E5FB601}"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F1124018-F77C-4B4C-A300-34171A425101}" type="datetimeFigureOut">
              <a:rPr lang="en-US" smtClean="0"/>
              <a:pPr/>
              <a:t>12/23/2013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15503C-A404-47EB-8192-17C13E5FB601}"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1124018-F77C-4B4C-A300-34171A425101}" type="datetimeFigureOut">
              <a:rPr lang="en-US" smtClean="0"/>
              <a:pPr/>
              <a:t>12/23/2013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15503C-A404-47EB-8192-17C13E5FB60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124018-F77C-4B4C-A300-34171A425101}" type="datetimeFigureOut">
              <a:rPr lang="en-US" smtClean="0"/>
              <a:pPr/>
              <a:t>12/23/2013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F15503C-A404-47EB-8192-17C13E5FB60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124018-F77C-4B4C-A300-34171A425101}" type="datetimeFigureOut">
              <a:rPr lang="en-US" smtClean="0"/>
              <a:pPr/>
              <a:t>12/23/2013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15503C-A404-47EB-8192-17C13E5FB60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124018-F77C-4B4C-A300-34171A425101}" type="datetimeFigureOut">
              <a:rPr lang="en-US" smtClean="0"/>
              <a:pPr/>
              <a:t>12/23/2013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15503C-A404-47EB-8192-17C13E5FB60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F1124018-F77C-4B4C-A300-34171A425101}" type="datetimeFigureOut">
              <a:rPr lang="en-US" smtClean="0"/>
              <a:pPr/>
              <a:t>12/23/2013</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F15503C-A404-47EB-8192-17C13E5FB601}" type="slidenum">
              <a:rPr lang="en-US" smtClean="0"/>
              <a:pPr/>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What Does a Safe Environment Look Like?</a:t>
            </a:r>
            <a:endParaRPr lang="en-US" dirty="0"/>
          </a:p>
        </p:txBody>
      </p:sp>
      <p:sp>
        <p:nvSpPr>
          <p:cNvPr id="3" name="Subtitle 2"/>
          <p:cNvSpPr>
            <a:spLocks noGrp="1"/>
          </p:cNvSpPr>
          <p:nvPr>
            <p:ph type="subTitle" idx="1"/>
          </p:nvPr>
        </p:nvSpPr>
        <p:spPr>
          <a:xfrm>
            <a:off x="1371600" y="5181600"/>
            <a:ext cx="6705600" cy="1295400"/>
          </a:xfrm>
        </p:spPr>
        <p:txBody>
          <a:bodyPr>
            <a:normAutofit fontScale="85000" lnSpcReduction="20000"/>
          </a:bodyPr>
          <a:lstStyle/>
          <a:p>
            <a:pPr>
              <a:spcBef>
                <a:spcPts val="0"/>
              </a:spcBef>
              <a:tabLst>
                <a:tab pos="2743200" algn="ctr"/>
                <a:tab pos="4438015" algn="l"/>
              </a:tabLst>
            </a:pPr>
            <a:endParaRPr lang="en-US" dirty="0" smtClean="0">
              <a:latin typeface="Tahoma"/>
              <a:ea typeface="Times New Roman"/>
            </a:endParaRPr>
          </a:p>
          <a:p>
            <a:pPr>
              <a:spcBef>
                <a:spcPts val="0"/>
              </a:spcBef>
              <a:tabLst>
                <a:tab pos="2743200" algn="ctr"/>
                <a:tab pos="4438015" algn="l"/>
              </a:tabLst>
            </a:pPr>
            <a:r>
              <a:rPr lang="en-US" dirty="0" smtClean="0">
                <a:latin typeface="Tahoma"/>
                <a:ea typeface="Times New Roman"/>
              </a:rPr>
              <a:t>Child </a:t>
            </a:r>
            <a:r>
              <a:rPr lang="en-US" dirty="0">
                <a:latin typeface="Tahoma"/>
                <a:ea typeface="Times New Roman"/>
              </a:rPr>
              <a:t>Development </a:t>
            </a:r>
            <a:r>
              <a:rPr lang="en-US" dirty="0" smtClean="0">
                <a:latin typeface="Tahoma"/>
                <a:ea typeface="Times New Roman"/>
              </a:rPr>
              <a:t>I</a:t>
            </a:r>
          </a:p>
          <a:p>
            <a:r>
              <a:rPr lang="en-US" dirty="0" smtClean="0"/>
              <a:t>Unit 5 – Distinguishing Health and Safety Concerns</a:t>
            </a:r>
          </a:p>
          <a:p>
            <a:r>
              <a:rPr lang="en-US" dirty="0" smtClean="0"/>
              <a:t>Instructional </a:t>
            </a:r>
            <a:r>
              <a:rPr lang="en-US" dirty="0" smtClean="0"/>
              <a:t>Strategy 2 – Safe Environment Lesson</a:t>
            </a:r>
            <a:endParaRPr lang="en-US" dirty="0" smtClean="0"/>
          </a:p>
          <a:p>
            <a:pPr>
              <a:spcBef>
                <a:spcPts val="0"/>
              </a:spcBef>
              <a:tabLst>
                <a:tab pos="2743200" algn="ctr"/>
                <a:tab pos="4438015" algn="l"/>
              </a:tabLst>
            </a:pPr>
            <a:endParaRPr lang="en-US" dirty="0">
              <a:latin typeface="Times New Roman"/>
              <a:ea typeface="Times New Roman"/>
            </a:endParaRPr>
          </a:p>
        </p:txBody>
      </p:sp>
    </p:spTree>
    <p:extLst>
      <p:ext uri="{BB962C8B-B14F-4D97-AF65-F5344CB8AC3E}">
        <p14:creationId xmlns:p14="http://schemas.microsoft.com/office/powerpoint/2010/main" xmlns="" val="9770472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600200"/>
          </a:xfrm>
        </p:spPr>
        <p:txBody>
          <a:bodyPr/>
          <a:lstStyle/>
          <a:p>
            <a:r>
              <a:rPr lang="en-US" dirty="0" smtClean="0"/>
              <a:t>Crib Safety</a:t>
            </a:r>
            <a:endParaRPr lang="en-US" dirty="0"/>
          </a:p>
        </p:txBody>
      </p:sp>
      <p:sp>
        <p:nvSpPr>
          <p:cNvPr id="3" name="Content Placeholder 2"/>
          <p:cNvSpPr>
            <a:spLocks noGrp="1"/>
          </p:cNvSpPr>
          <p:nvPr>
            <p:ph idx="1"/>
          </p:nvPr>
        </p:nvSpPr>
        <p:spPr>
          <a:xfrm>
            <a:off x="471054" y="1971448"/>
            <a:ext cx="8444346" cy="4657952"/>
          </a:xfrm>
        </p:spPr>
        <p:txBody>
          <a:bodyPr>
            <a:normAutofit fontScale="32500" lnSpcReduction="20000"/>
          </a:bodyPr>
          <a:lstStyle/>
          <a:p>
            <a:endParaRPr lang="en-US" dirty="0" smtClean="0"/>
          </a:p>
          <a:p>
            <a:r>
              <a:rPr lang="en-US" sz="5500" dirty="0" smtClean="0"/>
              <a:t>For </a:t>
            </a:r>
            <a:r>
              <a:rPr lang="en-US" sz="5500" dirty="0"/>
              <a:t>infants under 12 months of age, follow these practices to reduce the risk of SIDS (sudden infant death syndrome) and prevent suffocation:</a:t>
            </a:r>
            <a:br>
              <a:rPr lang="en-US" sz="5500" dirty="0"/>
            </a:br>
            <a:r>
              <a:rPr lang="en-US" sz="5500" dirty="0"/>
              <a:t/>
            </a:r>
            <a:br>
              <a:rPr lang="en-US" sz="5500" dirty="0"/>
            </a:br>
            <a:r>
              <a:rPr lang="en-US" sz="5500" dirty="0"/>
              <a:t/>
            </a:r>
            <a:br>
              <a:rPr lang="en-US" sz="5500" dirty="0"/>
            </a:br>
            <a:r>
              <a:rPr lang="en-US" sz="5500" dirty="0"/>
              <a:t>Place baby on his/her back in a crib with a firm, tight-fitting mattress. </a:t>
            </a:r>
            <a:br>
              <a:rPr lang="en-US" sz="5500" dirty="0"/>
            </a:br>
            <a:r>
              <a:rPr lang="en-US" sz="5500" dirty="0"/>
              <a:t/>
            </a:r>
            <a:br>
              <a:rPr lang="en-US" sz="5500" dirty="0"/>
            </a:br>
            <a:r>
              <a:rPr lang="en-US" sz="5500" dirty="0"/>
              <a:t>Do not put pillows, quilts, comforters, sheepskins, pillow-like bumper pads or pillow-like stuffed toys in the crib.</a:t>
            </a:r>
            <a:br>
              <a:rPr lang="en-US" sz="5500" dirty="0"/>
            </a:br>
            <a:r>
              <a:rPr lang="en-US" sz="5500" dirty="0"/>
              <a:t/>
            </a:r>
            <a:br>
              <a:rPr lang="en-US" sz="5500" dirty="0"/>
            </a:br>
            <a:r>
              <a:rPr lang="en-US" sz="5500" dirty="0"/>
              <a:t>Consider using a sleeper instead of a blanket.</a:t>
            </a:r>
            <a:br>
              <a:rPr lang="en-US" sz="5500" dirty="0"/>
            </a:br>
            <a:r>
              <a:rPr lang="en-US" sz="5500" dirty="0"/>
              <a:t/>
            </a:r>
            <a:br>
              <a:rPr lang="en-US" sz="5500" dirty="0"/>
            </a:br>
            <a:r>
              <a:rPr lang="en-US" sz="5500" dirty="0"/>
              <a:t>If you do use a blanket, place baby with feet to foot of the crib. Tuck a thin blanket around the crib mattress, covering baby only as high as his/her chest. </a:t>
            </a:r>
            <a:br>
              <a:rPr lang="en-US" sz="5500" dirty="0"/>
            </a:br>
            <a:r>
              <a:rPr lang="en-US" sz="5500" dirty="0"/>
              <a:t/>
            </a:r>
            <a:br>
              <a:rPr lang="en-US" sz="5500" dirty="0"/>
            </a:br>
            <a:r>
              <a:rPr lang="en-US" sz="5500" dirty="0"/>
              <a:t>Use only a fitted bottom sheet specifically made for crib use.</a:t>
            </a:r>
            <a:r>
              <a:rPr lang="en-US" sz="4200" dirty="0"/>
              <a:t/>
            </a:r>
            <a:br>
              <a:rPr lang="en-US" sz="4200" dirty="0"/>
            </a:br>
            <a:r>
              <a:rPr lang="en-US" dirty="0"/>
              <a:t/>
            </a:r>
            <a:br>
              <a:rPr lang="en-US" dirty="0"/>
            </a:br>
            <a:r>
              <a:rPr lang="en-US" dirty="0"/>
              <a:t/>
            </a:r>
            <a:br>
              <a:rPr lang="en-US" dirty="0"/>
            </a:br>
            <a:r>
              <a:rPr lang="en-US" dirty="0"/>
              <a:t/>
            </a:r>
            <a:br>
              <a:rPr lang="en-US" dirty="0"/>
            </a:br>
            <a:r>
              <a:rPr lang="en-US" dirty="0"/>
              <a:t/>
            </a:r>
            <a:br>
              <a:rPr lang="en-US" dirty="0"/>
            </a:br>
            <a:r>
              <a:rPr lang="en-US" dirty="0"/>
              <a:t/>
            </a:r>
            <a:br>
              <a:rPr lang="en-US" dirty="0"/>
            </a:b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28600" y="152400"/>
            <a:ext cx="2514286" cy="1819048"/>
          </a:xfrm>
          <a:prstGeom prst="rect">
            <a:avLst/>
          </a:prstGeom>
        </p:spPr>
      </p:pic>
    </p:spTree>
    <p:extLst>
      <p:ext uri="{BB962C8B-B14F-4D97-AF65-F5344CB8AC3E}">
        <p14:creationId xmlns:p14="http://schemas.microsoft.com/office/powerpoint/2010/main" xmlns="" val="12117053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on Crib Safety</a:t>
            </a:r>
            <a:endParaRPr lang="en-US" dirty="0"/>
          </a:p>
        </p:txBody>
      </p:sp>
      <p:sp>
        <p:nvSpPr>
          <p:cNvPr id="3" name="Content Placeholder 2"/>
          <p:cNvSpPr>
            <a:spLocks noGrp="1"/>
          </p:cNvSpPr>
          <p:nvPr>
            <p:ph idx="1"/>
          </p:nvPr>
        </p:nvSpPr>
        <p:spPr/>
        <p:txBody>
          <a:bodyPr>
            <a:normAutofit fontScale="62500" lnSpcReduction="20000"/>
          </a:bodyPr>
          <a:lstStyle/>
          <a:p>
            <a:r>
              <a:rPr lang="en-US" b="1" dirty="0"/>
              <a:t>Check Your Crib for Safety</a:t>
            </a:r>
          </a:p>
          <a:p>
            <a:r>
              <a:rPr lang="en-US" dirty="0"/>
              <a:t>There should be:</a:t>
            </a:r>
            <a:br>
              <a:rPr lang="en-US" dirty="0"/>
            </a:br>
            <a:r>
              <a:rPr lang="en-US" dirty="0"/>
              <a:t/>
            </a:r>
            <a:br>
              <a:rPr lang="en-US" dirty="0"/>
            </a:br>
            <a:r>
              <a:rPr lang="en-US" dirty="0"/>
              <a:t>A firm, tight-fitting mattress so a baby cannot get trapped between the mattress and the crib.</a:t>
            </a:r>
            <a:br>
              <a:rPr lang="en-US" dirty="0"/>
            </a:br>
            <a:r>
              <a:rPr lang="en-US" dirty="0"/>
              <a:t/>
            </a:r>
            <a:br>
              <a:rPr lang="en-US" dirty="0"/>
            </a:br>
            <a:r>
              <a:rPr lang="en-US" dirty="0"/>
              <a:t>No missing, loose, broken or improperly installed screws, brackets or other hardware on the crib or mattress support.</a:t>
            </a:r>
            <a:br>
              <a:rPr lang="en-US" dirty="0"/>
            </a:br>
            <a:r>
              <a:rPr lang="en-US" dirty="0"/>
              <a:t/>
            </a:r>
            <a:br>
              <a:rPr lang="en-US" dirty="0"/>
            </a:br>
            <a:r>
              <a:rPr lang="en-US" dirty="0"/>
              <a:t>No more than 2 3/8 inches (about the width of a soda can) between crib slats so a baby's body cannot fit through the slats; no missing or cracked slats.</a:t>
            </a:r>
            <a:br>
              <a:rPr lang="en-US" dirty="0"/>
            </a:br>
            <a:r>
              <a:rPr lang="en-US" dirty="0"/>
              <a:t/>
            </a:r>
            <a:br>
              <a:rPr lang="en-US" dirty="0"/>
            </a:br>
            <a:r>
              <a:rPr lang="en-US" dirty="0"/>
              <a:t>No corner posts over 1/16th inch high so a baby's clothing cannot catch.</a:t>
            </a:r>
            <a:br>
              <a:rPr lang="en-US" dirty="0"/>
            </a:br>
            <a:r>
              <a:rPr lang="en-US" dirty="0"/>
              <a:t/>
            </a:r>
            <a:br>
              <a:rPr lang="en-US" dirty="0"/>
            </a:br>
            <a:r>
              <a:rPr lang="en-US" dirty="0"/>
              <a:t>No cutouts in the headboard or foot board so a baby's head cannot get trapped.</a:t>
            </a:r>
            <a:br>
              <a:rPr lang="en-US" dirty="0"/>
            </a:br>
            <a:r>
              <a:rPr lang="en-US" dirty="0"/>
              <a:t/>
            </a:r>
            <a:br>
              <a:rPr lang="en-US" dirty="0"/>
            </a:br>
            <a:r>
              <a:rPr lang="en-US" i="1" dirty="0"/>
              <a:t>Cribs that are incorrectly assembled, have missing, loose or broken hardware or broken slats can result in entrapment or suffocation deaths. Infants can become </a:t>
            </a:r>
            <a:r>
              <a:rPr lang="en-US" i="1" dirty="0" smtClean="0"/>
              <a:t>strangled </a:t>
            </a:r>
            <a:r>
              <a:rPr lang="en-US" i="1" dirty="0"/>
              <a:t>when their head and neck become entrapped in gaps created by missing, loose or broken hardware or broken slats.</a:t>
            </a:r>
            <a:endParaRPr lang="en-US" dirty="0"/>
          </a:p>
        </p:txBody>
      </p:sp>
    </p:spTree>
    <p:extLst>
      <p:ext uri="{BB962C8B-B14F-4D97-AF65-F5344CB8AC3E}">
        <p14:creationId xmlns:p14="http://schemas.microsoft.com/office/powerpoint/2010/main" xmlns="" val="28093925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Drowning</a:t>
            </a:r>
            <a:endParaRPr lang="en-US" dirty="0"/>
          </a:p>
        </p:txBody>
      </p:sp>
      <p:sp>
        <p:nvSpPr>
          <p:cNvPr id="3" name="Content Placeholder 2"/>
          <p:cNvSpPr>
            <a:spLocks noGrp="1"/>
          </p:cNvSpPr>
          <p:nvPr>
            <p:ph idx="1"/>
          </p:nvPr>
        </p:nvSpPr>
        <p:spPr/>
        <p:txBody>
          <a:bodyPr>
            <a:normAutofit lnSpcReduction="10000"/>
          </a:bodyPr>
          <a:lstStyle/>
          <a:p>
            <a:endParaRPr lang="en-US" dirty="0" smtClean="0"/>
          </a:p>
          <a:p>
            <a:r>
              <a:rPr lang="en-US" dirty="0" smtClean="0"/>
              <a:t>Swimming </a:t>
            </a:r>
            <a:r>
              <a:rPr lang="en-US" dirty="0"/>
              <a:t>pools are the most common site for a drowning to occur among children between the ages </a:t>
            </a:r>
            <a:r>
              <a:rPr lang="en-US" dirty="0" smtClean="0"/>
              <a:t>1 and </a:t>
            </a:r>
            <a:r>
              <a:rPr lang="en-US" dirty="0"/>
              <a:t>4 years.</a:t>
            </a:r>
          </a:p>
          <a:p>
            <a:r>
              <a:rPr lang="en-US" dirty="0" smtClean="0"/>
              <a:t>Approximately </a:t>
            </a:r>
            <a:r>
              <a:rPr lang="en-US" dirty="0"/>
              <a:t>72 percent of pool submersion deaths and 55 percent of pool submersion injuries occur at</a:t>
            </a:r>
          </a:p>
          <a:p>
            <a:r>
              <a:rPr lang="en-US" dirty="0"/>
              <a:t>a home</a:t>
            </a:r>
            <a:r>
              <a:rPr lang="en-US" dirty="0" smtClean="0"/>
              <a:t>.</a:t>
            </a:r>
          </a:p>
          <a:p>
            <a:r>
              <a:rPr lang="en-US" dirty="0" smtClean="0"/>
              <a:t>Bath tubs also pose a risk for drowning.  NEVER leave your young child unattended in the bath tub, even for a second and even if the water is very shallow.</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324600" y="304800"/>
            <a:ext cx="2619375" cy="1743075"/>
          </a:xfrm>
          <a:prstGeom prst="rect">
            <a:avLst/>
          </a:prstGeom>
        </p:spPr>
      </p:pic>
    </p:spTree>
    <p:extLst>
      <p:ext uri="{BB962C8B-B14F-4D97-AF65-F5344CB8AC3E}">
        <p14:creationId xmlns:p14="http://schemas.microsoft.com/office/powerpoint/2010/main" xmlns="" val="15546891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Home Safety topics might include…</a:t>
            </a:r>
            <a:endParaRPr lang="en-US" dirty="0"/>
          </a:p>
        </p:txBody>
      </p:sp>
      <p:sp>
        <p:nvSpPr>
          <p:cNvPr id="3" name="Content Placeholder 2"/>
          <p:cNvSpPr>
            <a:spLocks noGrp="1"/>
          </p:cNvSpPr>
          <p:nvPr>
            <p:ph idx="1"/>
          </p:nvPr>
        </p:nvSpPr>
        <p:spPr/>
        <p:txBody>
          <a:bodyPr/>
          <a:lstStyle/>
          <a:p>
            <a:r>
              <a:rPr lang="en-US" dirty="0" smtClean="0"/>
              <a:t>Fireplace dangers</a:t>
            </a:r>
          </a:p>
          <a:p>
            <a:r>
              <a:rPr lang="en-US" dirty="0" smtClean="0"/>
              <a:t>Childproofing doors (against smashing fingers)</a:t>
            </a:r>
          </a:p>
          <a:p>
            <a:r>
              <a:rPr lang="en-US" dirty="0" smtClean="0"/>
              <a:t>Mini blind cord safety measures</a:t>
            </a:r>
          </a:p>
          <a:p>
            <a:r>
              <a:rPr lang="en-US" dirty="0" smtClean="0"/>
              <a:t>Furniture safety:  </a:t>
            </a:r>
          </a:p>
          <a:p>
            <a:pPr lvl="1"/>
            <a:r>
              <a:rPr lang="en-US" dirty="0" smtClean="0"/>
              <a:t>Anchoring heavy furniture against the wall</a:t>
            </a:r>
          </a:p>
          <a:p>
            <a:pPr lvl="1"/>
            <a:r>
              <a:rPr lang="en-US" dirty="0" smtClean="0"/>
              <a:t>Anchor TV’s (even those that are up high, a child can climb to try to reach them).</a:t>
            </a:r>
          </a:p>
          <a:p>
            <a:pPr lvl="1"/>
            <a:r>
              <a:rPr lang="en-US" dirty="0" smtClean="0"/>
              <a:t>Adding protective edges on sharp corners</a:t>
            </a:r>
            <a:endParaRPr lang="en-US" dirty="0"/>
          </a:p>
          <a:p>
            <a:pPr marL="457200" lvl="1" indent="0">
              <a:buNone/>
            </a:pPr>
            <a:endParaRPr lang="en-US" dirty="0" smtClean="0"/>
          </a:p>
          <a:p>
            <a:pPr marL="457200" lvl="1" indent="0">
              <a:buNone/>
            </a:pPr>
            <a:endParaRPr lang="en-US" dirty="0"/>
          </a:p>
          <a:p>
            <a:pPr marL="457200" lvl="1" indent="0">
              <a:buNone/>
            </a:pPr>
            <a:r>
              <a:rPr lang="en-US" dirty="0" smtClean="0"/>
              <a:t>AGAIN THIS LIST COULD GO ON AND ON…….</a:t>
            </a:r>
          </a:p>
        </p:txBody>
      </p:sp>
    </p:spTree>
    <p:extLst>
      <p:ext uri="{BB962C8B-B14F-4D97-AF65-F5344CB8AC3E}">
        <p14:creationId xmlns:p14="http://schemas.microsoft.com/office/powerpoint/2010/main" xmlns="" val="4683234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 Seat Safety</a:t>
            </a:r>
            <a:endParaRPr lang="en-US" dirty="0"/>
          </a:p>
        </p:txBody>
      </p:sp>
      <p:sp>
        <p:nvSpPr>
          <p:cNvPr id="3" name="Content Placeholder 2"/>
          <p:cNvSpPr>
            <a:spLocks noGrp="1"/>
          </p:cNvSpPr>
          <p:nvPr>
            <p:ph idx="1"/>
          </p:nvPr>
        </p:nvSpPr>
        <p:spPr/>
        <p:txBody>
          <a:bodyPr/>
          <a:lstStyle/>
          <a:p>
            <a:endParaRPr lang="en-US" dirty="0"/>
          </a:p>
          <a:p>
            <a:r>
              <a:rPr lang="en-US" dirty="0" smtClean="0"/>
              <a:t>To best project your child from an injury in a motor vehicle accident make sure to follow current standards on car seat safety.</a:t>
            </a:r>
          </a:p>
          <a:p>
            <a:endParaRPr lang="en-US" dirty="0"/>
          </a:p>
          <a:p>
            <a:r>
              <a:rPr lang="en-US" dirty="0"/>
              <a:t> When installed and used correctly, child safety seats and safety belts can prevent injuries and save lives. Child safety seats can reduce fatal injury by up to 71 percent for infants and 54 percent for toddlers (ages 1 to 4).</a:t>
            </a:r>
          </a:p>
        </p:txBody>
      </p:sp>
    </p:spTree>
    <p:extLst>
      <p:ext uri="{BB962C8B-B14F-4D97-AF65-F5344CB8AC3E}">
        <p14:creationId xmlns:p14="http://schemas.microsoft.com/office/powerpoint/2010/main" xmlns="" val="25348229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Feeding</a:t>
            </a:r>
            <a:endParaRPr lang="en-US" dirty="0"/>
          </a:p>
        </p:txBody>
      </p:sp>
      <p:sp>
        <p:nvSpPr>
          <p:cNvPr id="3" name="Content Placeholder 2"/>
          <p:cNvSpPr>
            <a:spLocks noGrp="1"/>
          </p:cNvSpPr>
          <p:nvPr>
            <p:ph idx="1"/>
          </p:nvPr>
        </p:nvSpPr>
        <p:spPr/>
        <p:txBody>
          <a:bodyPr>
            <a:normAutofit lnSpcReduction="10000"/>
          </a:bodyPr>
          <a:lstStyle/>
          <a:p>
            <a:r>
              <a:rPr lang="en-US" dirty="0" smtClean="0"/>
              <a:t>High chair</a:t>
            </a:r>
          </a:p>
          <a:p>
            <a:pPr lvl="1"/>
            <a:r>
              <a:rPr lang="en-US" dirty="0" smtClean="0"/>
              <a:t>Is the child securely fastened in the seat?</a:t>
            </a:r>
          </a:p>
          <a:p>
            <a:pPr lvl="1"/>
            <a:r>
              <a:rPr lang="en-US" dirty="0" smtClean="0"/>
              <a:t>Is the child sitting at the proper angle for his/her age and feeding method?</a:t>
            </a:r>
          </a:p>
          <a:p>
            <a:pPr lvl="1"/>
            <a:r>
              <a:rPr lang="en-US" dirty="0" smtClean="0"/>
              <a:t>Is the high chair clean and free of bacteria and germs</a:t>
            </a:r>
          </a:p>
          <a:p>
            <a:r>
              <a:rPr lang="en-US" dirty="0" smtClean="0"/>
              <a:t>Choking</a:t>
            </a:r>
          </a:p>
          <a:p>
            <a:pPr lvl="1"/>
            <a:r>
              <a:rPr lang="en-US" dirty="0" smtClean="0"/>
              <a:t>Talk with your pediatrician about readiness signs for introducing solid foods</a:t>
            </a:r>
          </a:p>
          <a:p>
            <a:pPr lvl="1"/>
            <a:r>
              <a:rPr lang="en-US" dirty="0" smtClean="0"/>
              <a:t>Follow recommendations for your child’s age and avoid foods that are known choking hazards.  Examples include:  hotdogs, nuts, hard candy, grapes, raw carrots</a:t>
            </a:r>
          </a:p>
          <a:p>
            <a:pPr lvl="1"/>
            <a:r>
              <a:rPr lang="en-US" dirty="0" smtClean="0"/>
              <a:t>Never leave your child unattended when he/she is eating</a:t>
            </a:r>
          </a:p>
          <a:p>
            <a:r>
              <a:rPr lang="en-US" dirty="0" smtClean="0"/>
              <a:t>Allergies</a:t>
            </a:r>
          </a:p>
          <a:p>
            <a:pPr lvl="1"/>
            <a:r>
              <a:rPr lang="en-US" dirty="0" smtClean="0"/>
              <a:t>Introduce new foods one at a time</a:t>
            </a:r>
          </a:p>
          <a:p>
            <a:pPr lvl="1"/>
            <a:r>
              <a:rPr lang="en-US" dirty="0" smtClean="0"/>
              <a:t>Protect and Advocate for your child.  Make sure anyone who cares for or might feed your child is aware of the allergy.</a:t>
            </a:r>
            <a:endParaRPr lang="en-US" dirty="0"/>
          </a:p>
        </p:txBody>
      </p:sp>
    </p:spTree>
    <p:extLst>
      <p:ext uri="{BB962C8B-B14F-4D97-AF65-F5344CB8AC3E}">
        <p14:creationId xmlns:p14="http://schemas.microsoft.com/office/powerpoint/2010/main" xmlns="" val="22781652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Clean Environment</a:t>
            </a:r>
            <a:endParaRPr lang="en-US" dirty="0"/>
          </a:p>
        </p:txBody>
      </p:sp>
      <p:sp>
        <p:nvSpPr>
          <p:cNvPr id="3" name="Content Placeholder 2"/>
          <p:cNvSpPr>
            <a:spLocks noGrp="1"/>
          </p:cNvSpPr>
          <p:nvPr>
            <p:ph idx="1"/>
          </p:nvPr>
        </p:nvSpPr>
        <p:spPr/>
        <p:txBody>
          <a:bodyPr/>
          <a:lstStyle/>
          <a:p>
            <a:r>
              <a:rPr lang="en-US" dirty="0" smtClean="0"/>
              <a:t>Pick up toys, trash, and misc. items off of the floor.  A child’s natural curiosity is to put items in their mouth and some of these can be dangerous.  </a:t>
            </a:r>
          </a:p>
          <a:p>
            <a:endParaRPr lang="en-US" dirty="0"/>
          </a:p>
          <a:p>
            <a:r>
              <a:rPr lang="en-US" dirty="0" smtClean="0"/>
              <a:t>Clean and sanitize the child’s environment regularly to prevent the spread of germs and illness.</a:t>
            </a:r>
          </a:p>
          <a:p>
            <a:endParaRPr lang="en-US" dirty="0"/>
          </a:p>
          <a:p>
            <a:r>
              <a:rPr lang="en-US" dirty="0" smtClean="0"/>
              <a:t>Clean and wash the child’s hands regularly as it will protect him/her from becoming ill.</a:t>
            </a:r>
          </a:p>
        </p:txBody>
      </p:sp>
    </p:spTree>
    <p:extLst>
      <p:ext uri="{BB962C8B-B14F-4D97-AF65-F5344CB8AC3E}">
        <p14:creationId xmlns:p14="http://schemas.microsoft.com/office/powerpoint/2010/main" xmlns="" val="35615938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Whew……………….</a:t>
            </a:r>
            <a:endParaRPr lang="en-US" dirty="0"/>
          </a:p>
        </p:txBody>
      </p:sp>
      <p:sp>
        <p:nvSpPr>
          <p:cNvPr id="3" name="Content Placeholder 2"/>
          <p:cNvSpPr>
            <a:spLocks noGrp="1"/>
          </p:cNvSpPr>
          <p:nvPr>
            <p:ph idx="1"/>
          </p:nvPr>
        </p:nvSpPr>
        <p:spPr/>
        <p:txBody>
          <a:bodyPr>
            <a:normAutofit lnSpcReduction="10000"/>
          </a:bodyPr>
          <a:lstStyle/>
          <a:p>
            <a:r>
              <a:rPr lang="en-US" dirty="0" smtClean="0"/>
              <a:t>That is quite the list of “Qualities of a Safe Environment”</a:t>
            </a:r>
          </a:p>
          <a:p>
            <a:endParaRPr lang="en-US" dirty="0"/>
          </a:p>
          <a:p>
            <a:r>
              <a:rPr lang="en-US" dirty="0" smtClean="0"/>
              <a:t>There are still other situations and environments to consider when you have a child:</a:t>
            </a:r>
          </a:p>
          <a:p>
            <a:pPr lvl="1"/>
            <a:r>
              <a:rPr lang="en-US" dirty="0" smtClean="0"/>
              <a:t>Playground and Toy Safety:  Make sure they are developmentally appropriate</a:t>
            </a:r>
          </a:p>
          <a:p>
            <a:pPr marL="457200" lvl="1" indent="0">
              <a:buNone/>
            </a:pPr>
            <a:endParaRPr lang="en-US" dirty="0" smtClean="0"/>
          </a:p>
          <a:p>
            <a:pPr lvl="1"/>
            <a:r>
              <a:rPr lang="en-US" dirty="0" smtClean="0"/>
              <a:t>Pets, they may be part of your family, but are the safe for your child?</a:t>
            </a:r>
          </a:p>
          <a:p>
            <a:pPr marL="457200" lvl="1" indent="0">
              <a:buNone/>
            </a:pPr>
            <a:endParaRPr lang="en-US" dirty="0" smtClean="0"/>
          </a:p>
          <a:p>
            <a:pPr lvl="1"/>
            <a:r>
              <a:rPr lang="en-US" dirty="0" smtClean="0"/>
              <a:t>Shaken Baby Syndrome:  If your child is crying and you are at high level of frustration it is OK to secure the environment and leave your child alone in their crib for a few minutes.  It is NEVER acceptable to shake a baby.</a:t>
            </a:r>
          </a:p>
          <a:p>
            <a:pPr lvl="1"/>
            <a:endParaRPr lang="en-US" dirty="0"/>
          </a:p>
          <a:p>
            <a:pPr lvl="1"/>
            <a:r>
              <a:rPr lang="en-US" dirty="0" smtClean="0"/>
              <a:t>Have a swimming pool?  Make sure that there is a secure fence around it.</a:t>
            </a:r>
          </a:p>
          <a:p>
            <a:pPr marL="457200" lvl="1" indent="0">
              <a:buNone/>
            </a:pPr>
            <a:endParaRPr lang="en-US" dirty="0"/>
          </a:p>
        </p:txBody>
      </p:sp>
    </p:spTree>
    <p:extLst>
      <p:ext uri="{BB962C8B-B14F-4D97-AF65-F5344CB8AC3E}">
        <p14:creationId xmlns:p14="http://schemas.microsoft.com/office/powerpoint/2010/main" xmlns="" val="21776499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a:t>
            </a:r>
            <a:endParaRPr lang="en-US" dirty="0"/>
          </a:p>
        </p:txBody>
      </p:sp>
      <p:sp>
        <p:nvSpPr>
          <p:cNvPr id="3" name="Content Placeholder 2"/>
          <p:cNvSpPr>
            <a:spLocks noGrp="1"/>
          </p:cNvSpPr>
          <p:nvPr>
            <p:ph idx="1"/>
          </p:nvPr>
        </p:nvSpPr>
        <p:spPr/>
        <p:txBody>
          <a:bodyPr/>
          <a:lstStyle/>
          <a:p>
            <a:r>
              <a:rPr lang="en-US" dirty="0" smtClean="0"/>
              <a:t>Look at the picture of the house and identify at least 2 safety tips for that room in the home.</a:t>
            </a:r>
          </a:p>
          <a:p>
            <a:endParaRPr lang="en-US" dirty="0"/>
          </a:p>
          <a:p>
            <a:r>
              <a:rPr lang="en-US" dirty="0" smtClean="0"/>
              <a:t>You may do additional research to identify risks we did not cover in today’s lesson.</a:t>
            </a:r>
          </a:p>
          <a:p>
            <a:pPr marL="0" indent="0">
              <a:buNone/>
            </a:pPr>
            <a:endParaRPr lang="en-US" dirty="0"/>
          </a:p>
        </p:txBody>
      </p:sp>
    </p:spTree>
    <p:extLst>
      <p:ext uri="{BB962C8B-B14F-4D97-AF65-F5344CB8AC3E}">
        <p14:creationId xmlns:p14="http://schemas.microsoft.com/office/powerpoint/2010/main" xmlns="" val="26693410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With your group….</a:t>
            </a:r>
            <a:endParaRPr lang="en-US" dirty="0"/>
          </a:p>
        </p:txBody>
      </p:sp>
      <p:sp>
        <p:nvSpPr>
          <p:cNvPr id="3" name="Content Placeholder 2"/>
          <p:cNvSpPr>
            <a:spLocks noGrp="1"/>
          </p:cNvSpPr>
          <p:nvPr>
            <p:ph idx="1"/>
          </p:nvPr>
        </p:nvSpPr>
        <p:spPr/>
        <p:txBody>
          <a:bodyPr/>
          <a:lstStyle/>
          <a:p>
            <a:r>
              <a:rPr lang="en-US" dirty="0" smtClean="0"/>
              <a:t>Create a detailed list :</a:t>
            </a:r>
          </a:p>
          <a:p>
            <a:endParaRPr lang="en-US" dirty="0" smtClean="0"/>
          </a:p>
          <a:p>
            <a:pPr marL="0" indent="0" algn="ctr">
              <a:buNone/>
            </a:pPr>
            <a:r>
              <a:rPr lang="en-US" b="1" u="sng" dirty="0" smtClean="0"/>
              <a:t>Describing</a:t>
            </a:r>
            <a:r>
              <a:rPr lang="en-US" b="1" dirty="0" smtClean="0"/>
              <a:t> the Qualities of a Safe Environment</a:t>
            </a:r>
          </a:p>
          <a:p>
            <a:pPr marL="0" indent="0" algn="ctr">
              <a:buNone/>
            </a:pPr>
            <a:endParaRPr lang="en-US" b="1" dirty="0"/>
          </a:p>
          <a:p>
            <a:pPr marL="0" indent="0" algn="ctr">
              <a:buNone/>
            </a:pPr>
            <a:r>
              <a:rPr lang="en-US" b="1" dirty="0" smtClean="0"/>
              <a:t>Next, take the list you just created and divide it into categories.  There is no 1 correct way of doing this.  Some groups may have several categories and others may have fewer.</a:t>
            </a:r>
            <a:endParaRPr lang="en-US" b="1" dirty="0"/>
          </a:p>
        </p:txBody>
      </p:sp>
    </p:spTree>
    <p:extLst>
      <p:ext uri="{BB962C8B-B14F-4D97-AF65-F5344CB8AC3E}">
        <p14:creationId xmlns:p14="http://schemas.microsoft.com/office/powerpoint/2010/main" xmlns="" val="2089991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1000"/>
                                        <p:tgtEl>
                                          <p:spTgt spid="3">
                                            <p:txEl>
                                              <p:pRg st="4" end="4"/>
                                            </p:txEl>
                                          </p:spTgt>
                                        </p:tgtEl>
                                      </p:cBhvr>
                                    </p:animEffect>
                                    <p:anim calcmode="lin" valueType="num">
                                      <p:cBhvr>
                                        <p:cTn id="1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Discuss…..</a:t>
            </a:r>
            <a:endParaRPr lang="en-US" dirty="0"/>
          </a:p>
        </p:txBody>
      </p:sp>
      <p:sp>
        <p:nvSpPr>
          <p:cNvPr id="3" name="Content Placeholder 2"/>
          <p:cNvSpPr>
            <a:spLocks noGrp="1"/>
          </p:cNvSpPr>
          <p:nvPr>
            <p:ph idx="1"/>
          </p:nvPr>
        </p:nvSpPr>
        <p:spPr/>
        <p:txBody>
          <a:bodyPr/>
          <a:lstStyle/>
          <a:p>
            <a:pPr marL="0" indent="0" algn="ctr">
              <a:buNone/>
            </a:pPr>
            <a:r>
              <a:rPr lang="en-US" dirty="0" smtClean="0"/>
              <a:t>Let’s hear from you!</a:t>
            </a:r>
          </a:p>
          <a:p>
            <a:pPr marL="0" indent="0" algn="ctr">
              <a:buNone/>
            </a:pPr>
            <a:endParaRPr lang="en-US" dirty="0"/>
          </a:p>
          <a:p>
            <a:pPr marL="0" indent="0" algn="ctr">
              <a:buNone/>
            </a:pPr>
            <a:r>
              <a:rPr lang="en-US" dirty="0" smtClean="0"/>
              <a:t>What categories did you identify</a:t>
            </a:r>
          </a:p>
          <a:p>
            <a:pPr marL="0" indent="0" algn="ctr">
              <a:buNone/>
            </a:pPr>
            <a:r>
              <a:rPr lang="en-US" dirty="0" smtClean="0"/>
              <a:t>What types of characteristics went into that category?</a:t>
            </a:r>
            <a:endParaRPr lang="en-US" dirty="0"/>
          </a:p>
        </p:txBody>
      </p:sp>
    </p:spTree>
    <p:extLst>
      <p:ext uri="{BB962C8B-B14F-4D97-AF65-F5344CB8AC3E}">
        <p14:creationId xmlns:p14="http://schemas.microsoft.com/office/powerpoint/2010/main" xmlns="" val="9036744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Parent’s Job</a:t>
            </a:r>
            <a:endParaRPr lang="en-US" dirty="0"/>
          </a:p>
        </p:txBody>
      </p:sp>
      <p:sp>
        <p:nvSpPr>
          <p:cNvPr id="3" name="Content Placeholder 2"/>
          <p:cNvSpPr>
            <a:spLocks noGrp="1"/>
          </p:cNvSpPr>
          <p:nvPr>
            <p:ph idx="1"/>
          </p:nvPr>
        </p:nvSpPr>
        <p:spPr/>
        <p:txBody>
          <a:bodyPr>
            <a:normAutofit/>
          </a:bodyPr>
          <a:lstStyle/>
          <a:p>
            <a:pPr marL="0" indent="0" algn="ctr">
              <a:buNone/>
            </a:pPr>
            <a:r>
              <a:rPr lang="en-US" sz="2800" dirty="0" smtClean="0"/>
              <a:t>One of a parent’s MAIN responsibilities is to keep their child SAFE from harm and recognize hazardous situations in all environments before the child could become injured.  </a:t>
            </a:r>
            <a:endParaRPr lang="en-US" sz="2800" dirty="0"/>
          </a:p>
        </p:txBody>
      </p:sp>
    </p:spTree>
    <p:extLst>
      <p:ext uri="{BB962C8B-B14F-4D97-AF65-F5344CB8AC3E}">
        <p14:creationId xmlns:p14="http://schemas.microsoft.com/office/powerpoint/2010/main" xmlns="" val="407848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Just a few potential hazards that would make a child’s environment less safe…</a:t>
            </a:r>
            <a:endParaRPr lang="en-US" sz="3600"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219200" y="4267200"/>
            <a:ext cx="2704762" cy="1685714"/>
          </a:xfr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953000" y="2133504"/>
            <a:ext cx="1485714" cy="152381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057400" y="1971600"/>
            <a:ext cx="2466667" cy="1847619"/>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5410200" y="4419600"/>
            <a:ext cx="2857500" cy="1600200"/>
          </a:xfrm>
          <a:prstGeom prst="rect">
            <a:avLst/>
          </a:prstGeom>
        </p:spPr>
      </p:pic>
    </p:spTree>
    <p:extLst>
      <p:ext uri="{BB962C8B-B14F-4D97-AF65-F5344CB8AC3E}">
        <p14:creationId xmlns:p14="http://schemas.microsoft.com/office/powerpoint/2010/main" xmlns="" val="2145078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Physical Safety in the Home</a:t>
            </a:r>
            <a:endParaRPr lang="en-US" dirty="0"/>
          </a:p>
        </p:txBody>
      </p:sp>
      <p:sp>
        <p:nvSpPr>
          <p:cNvPr id="3" name="Content Placeholder 2"/>
          <p:cNvSpPr>
            <a:spLocks noGrp="1"/>
          </p:cNvSpPr>
          <p:nvPr>
            <p:ph idx="1"/>
          </p:nvPr>
        </p:nvSpPr>
        <p:spPr/>
        <p:txBody>
          <a:bodyPr/>
          <a:lstStyle/>
          <a:p>
            <a:r>
              <a:rPr lang="en-US" dirty="0" smtClean="0"/>
              <a:t>Child Proofing: “adjusting the physical environment to make it more safe for a child to explore, learn, live, and play”</a:t>
            </a:r>
          </a:p>
          <a:p>
            <a:pPr marL="0" indent="0">
              <a:buNone/>
            </a:pPr>
            <a:endParaRPr lang="en-US" dirty="0" smtClean="0"/>
          </a:p>
          <a:p>
            <a:pPr marL="0" indent="0">
              <a:buNone/>
            </a:pPr>
            <a:r>
              <a:rPr lang="en-US" dirty="0" smtClean="0"/>
              <a:t>Will vary from age to age of the child</a:t>
            </a:r>
          </a:p>
          <a:p>
            <a:pPr marL="0" indent="0">
              <a:buNone/>
            </a:pPr>
            <a:r>
              <a:rPr lang="en-US" dirty="0" smtClean="0"/>
              <a:t>Will vary from home to home.</a:t>
            </a:r>
          </a:p>
          <a:p>
            <a:pPr marL="0" indent="0">
              <a:buNone/>
            </a:pPr>
            <a:r>
              <a:rPr lang="en-US" dirty="0" smtClean="0"/>
              <a:t>Will vary room to room.</a:t>
            </a:r>
          </a:p>
          <a:p>
            <a:pPr marL="0" indent="0">
              <a:buNone/>
            </a:pPr>
            <a:r>
              <a:rPr lang="en-US" dirty="0" smtClean="0"/>
              <a:t>Will vary from child to child.</a:t>
            </a:r>
          </a:p>
          <a:p>
            <a:pPr marL="0" indent="0">
              <a:buNone/>
            </a:pPr>
            <a:endParaRPr lang="en-US" dirty="0"/>
          </a:p>
          <a:p>
            <a:pPr marL="0" indent="0">
              <a:buNone/>
            </a:pPr>
            <a:endParaRPr lang="en-US" dirty="0" smtClean="0"/>
          </a:p>
          <a:p>
            <a:endParaRPr lang="en-US" dirty="0"/>
          </a:p>
        </p:txBody>
      </p:sp>
    </p:spTree>
    <p:extLst>
      <p:ext uri="{BB962C8B-B14F-4D97-AF65-F5344CB8AC3E}">
        <p14:creationId xmlns:p14="http://schemas.microsoft.com/office/powerpoint/2010/main" xmlns="" val="2068481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Kitchen Safety</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066800" y="1828800"/>
            <a:ext cx="2143125" cy="2143125"/>
          </a:xfr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096000" y="4572000"/>
            <a:ext cx="2028572" cy="1523810"/>
          </a:xfrm>
          <a:prstGeom prst="rect">
            <a:avLst/>
          </a:prstGeom>
        </p:spPr>
      </p:pic>
      <p:sp>
        <p:nvSpPr>
          <p:cNvPr id="6" name="TextBox 5"/>
          <p:cNvSpPr txBox="1"/>
          <p:nvPr/>
        </p:nvSpPr>
        <p:spPr>
          <a:xfrm>
            <a:off x="3581400" y="1828800"/>
            <a:ext cx="4419600" cy="2308324"/>
          </a:xfrm>
          <a:prstGeom prst="rect">
            <a:avLst/>
          </a:prstGeom>
          <a:noFill/>
        </p:spPr>
        <p:txBody>
          <a:bodyPr wrap="square" rtlCol="0">
            <a:spAutoFit/>
          </a:bodyPr>
          <a:lstStyle/>
          <a:p>
            <a:pPr marL="285750" indent="-285750">
              <a:buFont typeface="Arial" pitchFamily="34" charset="0"/>
              <a:buChar char="•"/>
            </a:pPr>
            <a:r>
              <a:rPr lang="en-US" dirty="0" smtClean="0"/>
              <a:t>Hazardous chemicals as well as sharp objects and tools are stored out of reach of the child AND in a locked cabinet.</a:t>
            </a:r>
          </a:p>
          <a:p>
            <a:endParaRPr lang="en-US" dirty="0"/>
          </a:p>
          <a:p>
            <a:pPr marL="285750" indent="-285750">
              <a:buFont typeface="Arial" pitchFamily="34" charset="0"/>
              <a:buChar char="•"/>
            </a:pPr>
            <a:r>
              <a:rPr lang="en-US" dirty="0" smtClean="0"/>
              <a:t>This also goes for:  over the counter and prescription medications AND matches and lighters.</a:t>
            </a:r>
            <a:endParaRPr lang="en-US" dirty="0"/>
          </a:p>
        </p:txBody>
      </p:sp>
      <p:sp>
        <p:nvSpPr>
          <p:cNvPr id="7" name="TextBox 6"/>
          <p:cNvSpPr txBox="1"/>
          <p:nvPr/>
        </p:nvSpPr>
        <p:spPr>
          <a:xfrm>
            <a:off x="1219200" y="4318242"/>
            <a:ext cx="4572000" cy="2308324"/>
          </a:xfrm>
          <a:prstGeom prst="rect">
            <a:avLst/>
          </a:prstGeom>
          <a:noFill/>
        </p:spPr>
        <p:txBody>
          <a:bodyPr wrap="square" rtlCol="0">
            <a:spAutoFit/>
          </a:bodyPr>
          <a:lstStyle/>
          <a:p>
            <a:pPr marL="285750" indent="-285750">
              <a:buFont typeface="Arial" pitchFamily="34" charset="0"/>
              <a:buChar char="•"/>
            </a:pPr>
            <a:r>
              <a:rPr lang="en-US" dirty="0" smtClean="0"/>
              <a:t>When preparing food; make sure all pan handles are turned toward the back of the stove (where a child won’t pull it down)</a:t>
            </a:r>
          </a:p>
          <a:p>
            <a:endParaRPr lang="en-US" dirty="0"/>
          </a:p>
          <a:p>
            <a:pPr marL="285750" indent="-285750">
              <a:buFont typeface="Arial" pitchFamily="34" charset="0"/>
              <a:buChar char="•"/>
            </a:pPr>
            <a:r>
              <a:rPr lang="en-US" dirty="0" smtClean="0"/>
              <a:t>All cutting boards and knives need pushed back from the edge of a counter and out of a child’s reach</a:t>
            </a:r>
            <a:endParaRPr lang="en-US" dirty="0"/>
          </a:p>
        </p:txBody>
      </p:sp>
    </p:spTree>
    <p:extLst>
      <p:ext uri="{BB962C8B-B14F-4D97-AF65-F5344CB8AC3E}">
        <p14:creationId xmlns:p14="http://schemas.microsoft.com/office/powerpoint/2010/main" xmlns="" val="2734604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Electrical Safety</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5334000" y="1676400"/>
            <a:ext cx="2466667" cy="1847619"/>
          </a:xfr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295400" y="3886200"/>
            <a:ext cx="2628900" cy="1743075"/>
          </a:xfrm>
          <a:prstGeom prst="rect">
            <a:avLst/>
          </a:prstGeom>
        </p:spPr>
      </p:pic>
      <p:sp>
        <p:nvSpPr>
          <p:cNvPr id="6" name="TextBox 5"/>
          <p:cNvSpPr txBox="1"/>
          <p:nvPr/>
        </p:nvSpPr>
        <p:spPr>
          <a:xfrm>
            <a:off x="914400" y="1828800"/>
            <a:ext cx="3886200" cy="923330"/>
          </a:xfrm>
          <a:prstGeom prst="rect">
            <a:avLst/>
          </a:prstGeom>
          <a:noFill/>
        </p:spPr>
        <p:txBody>
          <a:bodyPr wrap="square" rtlCol="0">
            <a:spAutoFit/>
          </a:bodyPr>
          <a:lstStyle/>
          <a:p>
            <a:pPr marL="285750" indent="-285750">
              <a:buFont typeface="Arial" pitchFamily="34" charset="0"/>
              <a:buChar char="•"/>
            </a:pPr>
            <a:r>
              <a:rPr lang="en-US" dirty="0" smtClean="0"/>
              <a:t>Install outlet covers to all outlets in your home.  *Inexpensive and easy to use.</a:t>
            </a:r>
          </a:p>
        </p:txBody>
      </p:sp>
      <p:sp>
        <p:nvSpPr>
          <p:cNvPr id="7" name="TextBox 6"/>
          <p:cNvSpPr txBox="1"/>
          <p:nvPr/>
        </p:nvSpPr>
        <p:spPr>
          <a:xfrm>
            <a:off x="4495800" y="4038600"/>
            <a:ext cx="3962400" cy="1477328"/>
          </a:xfrm>
          <a:prstGeom prst="rect">
            <a:avLst/>
          </a:prstGeom>
          <a:noFill/>
        </p:spPr>
        <p:txBody>
          <a:bodyPr wrap="square" rtlCol="0">
            <a:spAutoFit/>
          </a:bodyPr>
          <a:lstStyle/>
          <a:p>
            <a:r>
              <a:rPr lang="en-US" dirty="0" smtClean="0"/>
              <a:t>Electrical cords and electrical plugs need to be out of reach of children.  </a:t>
            </a:r>
            <a:r>
              <a:rPr lang="en-US" dirty="0"/>
              <a:t> </a:t>
            </a:r>
            <a:r>
              <a:rPr lang="en-US" dirty="0" smtClean="0"/>
              <a:t>Many children would be inclined to pull an appliance down  OR chew on the cord or plug.</a:t>
            </a:r>
            <a:endParaRPr lang="en-US" dirty="0"/>
          </a:p>
        </p:txBody>
      </p:sp>
    </p:spTree>
    <p:extLst>
      <p:ext uri="{BB962C8B-B14F-4D97-AF65-F5344CB8AC3E}">
        <p14:creationId xmlns:p14="http://schemas.microsoft.com/office/powerpoint/2010/main" xmlns="" val="4138756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Stairs </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066800" y="1752600"/>
            <a:ext cx="3124200" cy="2079013"/>
          </a:xfrm>
        </p:spPr>
      </p:pic>
      <p:sp>
        <p:nvSpPr>
          <p:cNvPr id="5" name="TextBox 4"/>
          <p:cNvSpPr txBox="1"/>
          <p:nvPr/>
        </p:nvSpPr>
        <p:spPr>
          <a:xfrm>
            <a:off x="4724400" y="1981200"/>
            <a:ext cx="4038600" cy="1200329"/>
          </a:xfrm>
          <a:prstGeom prst="rect">
            <a:avLst/>
          </a:prstGeom>
          <a:noFill/>
        </p:spPr>
        <p:txBody>
          <a:bodyPr wrap="square" rtlCol="0">
            <a:spAutoFit/>
          </a:bodyPr>
          <a:lstStyle/>
          <a:p>
            <a:r>
              <a:rPr lang="en-US" dirty="0" smtClean="0"/>
              <a:t>Install baby gates at the top and bottom of stairs.   This includes indoor stairs as well as outdoor areas such as a multi-level deck.</a:t>
            </a:r>
            <a:endParaRPr lang="en-US" dirty="0"/>
          </a:p>
        </p:txBody>
      </p:sp>
      <p:sp>
        <p:nvSpPr>
          <p:cNvPr id="6" name="TextBox 5"/>
          <p:cNvSpPr txBox="1"/>
          <p:nvPr/>
        </p:nvSpPr>
        <p:spPr>
          <a:xfrm>
            <a:off x="1295400" y="4495800"/>
            <a:ext cx="7086600" cy="923330"/>
          </a:xfrm>
          <a:prstGeom prst="rect">
            <a:avLst/>
          </a:prstGeom>
          <a:noFill/>
        </p:spPr>
        <p:txBody>
          <a:bodyPr wrap="square" rtlCol="0">
            <a:spAutoFit/>
          </a:bodyPr>
          <a:lstStyle/>
          <a:p>
            <a:r>
              <a:rPr lang="en-US" dirty="0" smtClean="0"/>
              <a:t>NEVER allow a child to play in a “Baby Walker” on the upper level of a home with stairs.  These walkers can go down the stairs with a child inside.</a:t>
            </a:r>
            <a:endParaRPr lang="en-US" dirty="0"/>
          </a:p>
        </p:txBody>
      </p:sp>
    </p:spTree>
    <p:extLst>
      <p:ext uri="{BB962C8B-B14F-4D97-AF65-F5344CB8AC3E}">
        <p14:creationId xmlns:p14="http://schemas.microsoft.com/office/powerpoint/2010/main" xmlns="" val="484029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233</TotalTime>
  <Words>1004</Words>
  <Application>Microsoft Office PowerPoint</Application>
  <PresentationFormat>On-screen Show (4:3)</PresentationFormat>
  <Paragraphs>101</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Executive</vt:lpstr>
      <vt:lpstr>What Does a Safe Environment Look Like?</vt:lpstr>
      <vt:lpstr>With your group….</vt:lpstr>
      <vt:lpstr>Discuss…..</vt:lpstr>
      <vt:lpstr>The Parent’s Job</vt:lpstr>
      <vt:lpstr>Just a few potential hazards that would make a child’s environment less safe…</vt:lpstr>
      <vt:lpstr>Physical Safety in the Home</vt:lpstr>
      <vt:lpstr>Kitchen Safety</vt:lpstr>
      <vt:lpstr>Electrical Safety</vt:lpstr>
      <vt:lpstr>Stairs </vt:lpstr>
      <vt:lpstr>Crib Safety</vt:lpstr>
      <vt:lpstr>More on Crib Safety</vt:lpstr>
      <vt:lpstr>Drowning</vt:lpstr>
      <vt:lpstr>Other Home Safety topics might include…</vt:lpstr>
      <vt:lpstr>Car Seat Safety</vt:lpstr>
      <vt:lpstr>Feeding</vt:lpstr>
      <vt:lpstr>Clean Environment</vt:lpstr>
      <vt:lpstr>Whew……………….</vt:lpstr>
      <vt:lpstr>Assignment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does a Safe Environment Look Like?</dc:title>
  <dc:creator>McNew, Lexy</dc:creator>
  <cp:lastModifiedBy>lherring</cp:lastModifiedBy>
  <cp:revision>22</cp:revision>
  <dcterms:created xsi:type="dcterms:W3CDTF">2013-01-18T12:06:36Z</dcterms:created>
  <dcterms:modified xsi:type="dcterms:W3CDTF">2013-12-23T20:01:44Z</dcterms:modified>
</cp:coreProperties>
</file>