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6"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22FAC6-514E-46B7-A6E1-C1D03B4279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2FAC6-514E-46B7-A6E1-C1D03B4279C7}"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0F6B1E5-B2E7-4528-A6FD-42340C61FDAC}" type="datetimeFigureOut">
              <a:rPr lang="en-US" smtClean="0"/>
              <a:pPr/>
              <a:t>12/24/2013</a:t>
            </a:fld>
            <a:endParaRPr lang="en-US"/>
          </a:p>
        </p:txBody>
      </p:sp>
      <p:sp>
        <p:nvSpPr>
          <p:cNvPr id="9" name="Slide Number Placeholder 8"/>
          <p:cNvSpPr>
            <a:spLocks noGrp="1"/>
          </p:cNvSpPr>
          <p:nvPr>
            <p:ph type="sldNum" sz="quarter" idx="11"/>
          </p:nvPr>
        </p:nvSpPr>
        <p:spPr/>
        <p:txBody>
          <a:bodyPr/>
          <a:lstStyle/>
          <a:p>
            <a:fld id="{D922FAC6-514E-46B7-A6E1-C1D03B4279C7}"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922FAC6-514E-46B7-A6E1-C1D03B4279C7}"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0F6B1E5-B2E7-4528-A6FD-42340C61FDAC}" type="datetimeFigureOut">
              <a:rPr lang="en-US" smtClean="0"/>
              <a:pPr/>
              <a:t>12/24/2013</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arlychildhoodcolorado.org/inc/uploads/Crisis_in_Kindergarten.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4909" y="2209800"/>
            <a:ext cx="7502236" cy="3108543"/>
          </a:xfrm>
          <a:prstGeom prst="rect">
            <a:avLst/>
          </a:prstGeom>
        </p:spPr>
        <p:txBody>
          <a:bodyPr wrap="square">
            <a:spAutoFit/>
          </a:bodyPr>
          <a:lstStyle/>
          <a:p>
            <a:pPr algn="ctr"/>
            <a:r>
              <a:rPr lang="en-US" sz="2800" b="1" i="1" dirty="0" smtClean="0">
                <a:solidFill>
                  <a:srgbClr val="000000"/>
                </a:solidFill>
                <a:latin typeface="GJUXJK+ScalaSans-Bold"/>
              </a:rPr>
              <a:t>“</a:t>
            </a:r>
            <a:r>
              <a:rPr lang="en-US" sz="2800" b="1" i="1" u="none" strike="noStrike" baseline="0" dirty="0" smtClean="0">
                <a:solidFill>
                  <a:srgbClr val="000000"/>
                </a:solidFill>
                <a:latin typeface="GJUXJK+ScalaSans-Bold"/>
              </a:rPr>
              <a:t>Too many schools place a double burden on young children. First, they heighten their stress by demanding that they master material beyond their developmental level. Then they deprive children of their chief means of dealing with that stress—creative play.”</a:t>
            </a:r>
            <a:endParaRPr lang="en-US" sz="2800" i="1" dirty="0"/>
          </a:p>
        </p:txBody>
      </p:sp>
      <p:sp>
        <p:nvSpPr>
          <p:cNvPr id="5" name="TextBox 4"/>
          <p:cNvSpPr txBox="1"/>
          <p:nvPr/>
        </p:nvSpPr>
        <p:spPr>
          <a:xfrm>
            <a:off x="914400" y="845127"/>
            <a:ext cx="7086600" cy="923330"/>
          </a:xfrm>
          <a:prstGeom prst="rect">
            <a:avLst/>
          </a:prstGeom>
          <a:noFill/>
        </p:spPr>
        <p:txBody>
          <a:bodyPr wrap="square" rtlCol="0">
            <a:spAutoFit/>
          </a:bodyPr>
          <a:lstStyle/>
          <a:p>
            <a:r>
              <a:rPr lang="en-US" dirty="0" smtClean="0"/>
              <a:t>Child Development II</a:t>
            </a:r>
          </a:p>
          <a:p>
            <a:r>
              <a:rPr lang="en-US" dirty="0" smtClean="0"/>
              <a:t>Unit 5 - Identifying Quality Childcare Programs</a:t>
            </a:r>
          </a:p>
          <a:p>
            <a:r>
              <a:rPr lang="en-US" dirty="0" smtClean="0"/>
              <a:t>Instructional Strategy 1 - The </a:t>
            </a:r>
            <a:r>
              <a:rPr lang="en-US" dirty="0" smtClean="0"/>
              <a:t>Kindergarten Continuum</a:t>
            </a:r>
          </a:p>
        </p:txBody>
      </p:sp>
    </p:spTree>
    <p:extLst>
      <p:ext uri="{BB962C8B-B14F-4D97-AF65-F5344CB8AC3E}">
        <p14:creationId xmlns:p14="http://schemas.microsoft.com/office/powerpoint/2010/main" xmlns="" val="871568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Back Question in pairs</a:t>
            </a:r>
            <a:endParaRPr lang="en-US" dirty="0"/>
          </a:p>
        </p:txBody>
      </p:sp>
      <p:sp>
        <p:nvSpPr>
          <p:cNvPr id="3" name="Content Placeholder 2"/>
          <p:cNvSpPr>
            <a:spLocks noGrp="1"/>
          </p:cNvSpPr>
          <p:nvPr>
            <p:ph idx="1"/>
          </p:nvPr>
        </p:nvSpPr>
        <p:spPr/>
        <p:txBody>
          <a:bodyPr/>
          <a:lstStyle/>
          <a:p>
            <a:pPr marL="114300" indent="0">
              <a:buNone/>
            </a:pPr>
            <a:r>
              <a:rPr lang="en-US" dirty="0" smtClean="0"/>
              <a:t>Should quality child care programs include education?</a:t>
            </a:r>
            <a:endParaRPr lang="en-US" dirty="0"/>
          </a:p>
        </p:txBody>
      </p:sp>
    </p:spTree>
    <p:extLst>
      <p:ext uri="{BB962C8B-B14F-4D97-AF65-F5344CB8AC3E}">
        <p14:creationId xmlns:p14="http://schemas.microsoft.com/office/powerpoint/2010/main" xmlns="" val="215345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818534"/>
            <a:ext cx="7885113" cy="1343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itle 5"/>
          <p:cNvSpPr>
            <a:spLocks noGrp="1"/>
          </p:cNvSpPr>
          <p:nvPr>
            <p:ph type="title"/>
          </p:nvPr>
        </p:nvSpPr>
        <p:spPr/>
        <p:txBody>
          <a:bodyPr/>
          <a:lstStyle/>
          <a:p>
            <a:r>
              <a:rPr lang="en-US" dirty="0" smtClean="0"/>
              <a:t>The Kindergarten Continuum</a:t>
            </a:r>
            <a:endParaRPr lang="en-US" dirty="0"/>
          </a:p>
        </p:txBody>
      </p:sp>
      <p:sp>
        <p:nvSpPr>
          <p:cNvPr id="7" name="Content Placeholder 6"/>
          <p:cNvSpPr>
            <a:spLocks noGrp="1"/>
          </p:cNvSpPr>
          <p:nvPr>
            <p:ph idx="1"/>
          </p:nvPr>
        </p:nvSpPr>
        <p:spPr>
          <a:xfrm>
            <a:off x="457200" y="1600200"/>
            <a:ext cx="7620000" cy="3200400"/>
          </a:xfrm>
        </p:spPr>
        <p:txBody>
          <a:bodyPr/>
          <a:lstStyle/>
          <a:p>
            <a:pPr marL="114300" indent="0">
              <a:buNone/>
            </a:pPr>
            <a:endParaRPr lang="en-US" dirty="0"/>
          </a:p>
        </p:txBody>
      </p:sp>
      <p:sp>
        <p:nvSpPr>
          <p:cNvPr id="8" name="TextBox 7"/>
          <p:cNvSpPr txBox="1"/>
          <p:nvPr/>
        </p:nvSpPr>
        <p:spPr>
          <a:xfrm>
            <a:off x="838200" y="5334000"/>
            <a:ext cx="6858000" cy="923330"/>
          </a:xfrm>
          <a:prstGeom prst="rect">
            <a:avLst/>
          </a:prstGeom>
          <a:noFill/>
        </p:spPr>
        <p:txBody>
          <a:bodyPr wrap="square" rtlCol="0">
            <a:spAutoFit/>
          </a:bodyPr>
          <a:lstStyle/>
          <a:p>
            <a:r>
              <a:rPr lang="en-US" dirty="0" smtClean="0"/>
              <a:t>Students:  With your table group or partner, describe what each of the above classrooms might look like. (What are the children doing/what is the teacher doing?)</a:t>
            </a:r>
            <a:endParaRPr lang="en-US" dirty="0"/>
          </a:p>
        </p:txBody>
      </p:sp>
    </p:spTree>
    <p:extLst>
      <p:ext uri="{BB962C8B-B14F-4D97-AF65-F5344CB8AC3E}">
        <p14:creationId xmlns:p14="http://schemas.microsoft.com/office/powerpoint/2010/main" xmlns="" val="1470791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2776393"/>
            <a:ext cx="7920037" cy="1263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1455738"/>
            <a:ext cx="7888287" cy="1341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The Kindergarten Continuum</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280427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barn(inVertical)">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barn(inVertical)">
                                      <p:cBhvr>
                                        <p:cTn id="1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a:t>
            </a:r>
            <a:endParaRPr lang="en-US" dirty="0"/>
          </a:p>
        </p:txBody>
      </p:sp>
      <p:sp>
        <p:nvSpPr>
          <p:cNvPr id="3" name="Content Placeholder 2"/>
          <p:cNvSpPr>
            <a:spLocks noGrp="1"/>
          </p:cNvSpPr>
          <p:nvPr>
            <p:ph idx="1"/>
          </p:nvPr>
        </p:nvSpPr>
        <p:spPr/>
        <p:txBody>
          <a:bodyPr/>
          <a:lstStyle/>
          <a:p>
            <a:pPr marL="114300" indent="0">
              <a:buNone/>
            </a:pPr>
            <a:r>
              <a:rPr lang="en-US" dirty="0" smtClean="0"/>
              <a:t>Read the article</a:t>
            </a:r>
            <a:r>
              <a:rPr lang="en-US" dirty="0"/>
              <a:t>:  </a:t>
            </a:r>
            <a:endParaRPr lang="en-US" dirty="0" smtClean="0"/>
          </a:p>
          <a:p>
            <a:pPr marL="114300" indent="0" algn="ctr">
              <a:buNone/>
            </a:pPr>
            <a:r>
              <a:rPr lang="en-US" b="1" dirty="0" smtClean="0">
                <a:solidFill>
                  <a:schemeClr val="accent2">
                    <a:lumMod val="50000"/>
                  </a:schemeClr>
                </a:solidFill>
              </a:rPr>
              <a:t>“Crisis </a:t>
            </a:r>
            <a:r>
              <a:rPr lang="en-US" b="1" dirty="0">
                <a:solidFill>
                  <a:schemeClr val="accent2">
                    <a:lumMod val="50000"/>
                  </a:schemeClr>
                </a:solidFill>
              </a:rPr>
              <a:t>in the Kindergarten</a:t>
            </a:r>
          </a:p>
          <a:p>
            <a:pPr marL="114300" indent="0" algn="ctr">
              <a:buNone/>
            </a:pPr>
            <a:r>
              <a:rPr lang="en-US" b="1" dirty="0">
                <a:solidFill>
                  <a:schemeClr val="accent2">
                    <a:lumMod val="50000"/>
                  </a:schemeClr>
                </a:solidFill>
              </a:rPr>
              <a:t>Why Children Need to Play in </a:t>
            </a:r>
            <a:r>
              <a:rPr lang="en-US" b="1" dirty="0" smtClean="0">
                <a:solidFill>
                  <a:schemeClr val="accent2">
                    <a:lumMod val="50000"/>
                  </a:schemeClr>
                </a:solidFill>
              </a:rPr>
              <a:t>School”</a:t>
            </a:r>
          </a:p>
          <a:p>
            <a:pPr marL="114300" indent="0">
              <a:buNone/>
            </a:pPr>
            <a:endParaRPr lang="en-US" dirty="0"/>
          </a:p>
          <a:p>
            <a:pPr marL="114300" indent="0">
              <a:buNone/>
            </a:pPr>
            <a:r>
              <a:rPr lang="en-US" dirty="0">
                <a:hlinkClick r:id="rId2"/>
              </a:rPr>
              <a:t>http://</a:t>
            </a:r>
            <a:r>
              <a:rPr lang="en-US" dirty="0" smtClean="0">
                <a:hlinkClick r:id="rId2"/>
              </a:rPr>
              <a:t>earlychildhoodcolorado.org/inc/uploads/Crisis_in_Kindergarten.pdf</a:t>
            </a:r>
            <a:endParaRPr lang="en-US" dirty="0" smtClean="0"/>
          </a:p>
          <a:p>
            <a:pPr marL="114300" indent="0">
              <a:buNone/>
            </a:pPr>
            <a:endParaRPr lang="en-US" dirty="0"/>
          </a:p>
        </p:txBody>
      </p:sp>
    </p:spTree>
    <p:extLst>
      <p:ext uri="{BB962C8B-B14F-4D97-AF65-F5344CB8AC3E}">
        <p14:creationId xmlns:p14="http://schemas.microsoft.com/office/powerpoint/2010/main" xmlns="" val="13674276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52</TotalTime>
  <Words>134</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Adjacency</vt:lpstr>
      <vt:lpstr>Slide 1</vt:lpstr>
      <vt:lpstr>Back to Back Question in pairs</vt:lpstr>
      <vt:lpstr>The Kindergarten Continuum</vt:lpstr>
      <vt:lpstr>The Kindergarten Continuum</vt:lpstr>
      <vt:lpstr>Formative Assessment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McNew, Lexy</dc:creator>
  <cp:lastModifiedBy>lherring</cp:lastModifiedBy>
  <cp:revision>6</cp:revision>
  <dcterms:created xsi:type="dcterms:W3CDTF">2013-01-17T16:40:18Z</dcterms:created>
  <dcterms:modified xsi:type="dcterms:W3CDTF">2013-12-24T16:28:59Z</dcterms:modified>
</cp:coreProperties>
</file>