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77" r:id="rId6"/>
    <p:sldId id="322" r:id="rId7"/>
    <p:sldId id="261" r:id="rId8"/>
    <p:sldId id="280" r:id="rId9"/>
    <p:sldId id="283" r:id="rId10"/>
    <p:sldId id="282" r:id="rId11"/>
    <p:sldId id="281" r:id="rId12"/>
    <p:sldId id="284" r:id="rId13"/>
    <p:sldId id="314" r:id="rId14"/>
    <p:sldId id="285" r:id="rId15"/>
    <p:sldId id="288" r:id="rId16"/>
    <p:sldId id="290" r:id="rId17"/>
    <p:sldId id="296" r:id="rId18"/>
    <p:sldId id="289" r:id="rId19"/>
    <p:sldId id="286" r:id="rId20"/>
    <p:sldId id="292" r:id="rId21"/>
    <p:sldId id="307" r:id="rId22"/>
    <p:sldId id="311" r:id="rId23"/>
    <p:sldId id="294" r:id="rId24"/>
    <p:sldId id="295" r:id="rId25"/>
    <p:sldId id="297" r:id="rId26"/>
    <p:sldId id="310" r:id="rId27"/>
    <p:sldId id="318" r:id="rId28"/>
    <p:sldId id="298" r:id="rId29"/>
    <p:sldId id="300" r:id="rId30"/>
    <p:sldId id="299" r:id="rId31"/>
    <p:sldId id="301" r:id="rId32"/>
    <p:sldId id="302" r:id="rId33"/>
    <p:sldId id="303" r:id="rId34"/>
    <p:sldId id="305" r:id="rId35"/>
    <p:sldId id="309" r:id="rId36"/>
    <p:sldId id="306" r:id="rId37"/>
    <p:sldId id="313" r:id="rId38"/>
    <p:sldId id="308" r:id="rId39"/>
    <p:sldId id="312" r:id="rId40"/>
    <p:sldId id="304" r:id="rId41"/>
    <p:sldId id="287" r:id="rId42"/>
    <p:sldId id="317" r:id="rId43"/>
    <p:sldId id="315" r:id="rId44"/>
    <p:sldId id="319" r:id="rId45"/>
    <p:sldId id="320" r:id="rId46"/>
    <p:sldId id="321" r:id="rId47"/>
    <p:sldId id="276" r:id="rId48"/>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A50021"/>
    <a:srgbClr val="990033"/>
    <a:srgbClr val="800000"/>
    <a:srgbClr val="003399"/>
    <a:srgbClr val="0033CC"/>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80"/>
    </p:cViewPr>
  </p:sorterViewPr>
  <p:notesViewPr>
    <p:cSldViewPr>
      <p:cViewPr varScale="1">
        <p:scale>
          <a:sx n="53" d="100"/>
          <a:sy n="53" d="100"/>
        </p:scale>
        <p:origin x="-17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50BAE07-E2F4-4684-A3C0-B57A42A52965}" type="datetimeFigureOut">
              <a:rPr lang="en-US"/>
              <a:pPr/>
              <a:t>8/30/2010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3D1E5BE-204B-47BE-80B1-B963203DB8A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mcce.or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Career Cluster Game is designed to help students become familiar with the six Career Paths, 16 Career Cluster, the Career Pathways and careers that are nontraditional to their gender.</a:t>
            </a:r>
          </a:p>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a:lstStyle/>
          <a:p>
            <a:fld id="{8F9DF421-5990-40DA-A9FB-982C26AD7D6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28076621-3865-4EE5-97AD-42CBB2EA208E}" type="slidenum">
              <a:rPr lang="en-US"/>
              <a:pPr/>
              <a:t>10</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0494FB32-F442-4E34-9A5E-65279751A4F5}" type="slidenum">
              <a:rPr lang="en-US"/>
              <a:pPr/>
              <a:t>11</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EEAD36F0-53D8-4CA0-B561-0CD99073E0AD}" type="slidenum">
              <a:rPr lang="en-US"/>
              <a:pPr/>
              <a:t>12</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0CD62D32-2DEC-4176-9D70-4633E6BFD11C}" type="slidenum">
              <a:rPr lang="en-US"/>
              <a:pPr/>
              <a:t>13</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AF9CE73E-7762-4B1D-BF46-07DB6C399032}" type="slidenum">
              <a:rPr lang="en-US"/>
              <a:pPr/>
              <a:t>14</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5E363FB1-1704-44B3-ACC3-E16FB0FA558F}" type="slidenum">
              <a:rPr lang="en-US"/>
              <a:pPr/>
              <a:t>15</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D4209BF8-BFB5-4017-BF98-6F284392B4BF}" type="slidenum">
              <a:rPr lang="en-US"/>
              <a:pPr/>
              <a:t>16</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E5BD69F1-7C01-4A10-8327-C1BEB1E05E28}" type="slidenum">
              <a:rPr lang="en-US"/>
              <a:pPr/>
              <a:t>17</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959B2C40-F0D3-4B5E-9B57-3E59E2BCDD6B}" type="slidenum">
              <a:rPr lang="en-US"/>
              <a:pPr/>
              <a:t>18</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5B8D9184-1342-42AA-B3F5-7437B1E7BEB7}" type="slidenum">
              <a:rPr lang="en-US"/>
              <a:pPr/>
              <a:t>19</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PowerPoint Game will help students learn more about careers and begin to develop a career plan based upon their interests.  </a:t>
            </a:r>
          </a:p>
          <a:p>
            <a:pPr eaLnBrk="1" hangingPunct="1"/>
            <a:endParaRPr lang="en-US" smtClean="0"/>
          </a:p>
          <a:p>
            <a:pPr eaLnBrk="1" hangingPunct="1"/>
            <a:r>
              <a:rPr lang="en-US" smtClean="0"/>
              <a:t>Instructions for the PowerPoint:</a:t>
            </a:r>
          </a:p>
          <a:p>
            <a:pPr eaLnBrk="1" hangingPunct="1"/>
            <a:endParaRPr lang="en-US" smtClean="0"/>
          </a:p>
          <a:p>
            <a:pPr eaLnBrk="1" hangingPunct="1"/>
            <a:r>
              <a:rPr lang="en-US" smtClean="0"/>
              <a:t>Each slide of the PowerPoint will require the student to make for decisions:</a:t>
            </a:r>
          </a:p>
          <a:p>
            <a:pPr eaLnBrk="1" hangingPunct="1"/>
            <a:r>
              <a:rPr lang="en-US" smtClean="0"/>
              <a:t>Based upon the career identified and the photos provided, the student will need to identify the following:</a:t>
            </a:r>
          </a:p>
          <a:p>
            <a:pPr eaLnBrk="1" hangingPunct="1"/>
            <a:r>
              <a:rPr lang="en-US" smtClean="0"/>
              <a:t>What is the Career Path?</a:t>
            </a:r>
          </a:p>
          <a:p>
            <a:pPr eaLnBrk="1" hangingPunct="1"/>
            <a:r>
              <a:rPr lang="en-US" smtClean="0"/>
              <a:t>What is the Career Cluster?</a:t>
            </a:r>
          </a:p>
          <a:p>
            <a:pPr eaLnBrk="1" hangingPunct="1"/>
            <a:r>
              <a:rPr lang="en-US" smtClean="0"/>
              <a:t>What is the Career Pathway?</a:t>
            </a:r>
          </a:p>
          <a:p>
            <a:pPr eaLnBrk="1" hangingPunct="1"/>
            <a:r>
              <a:rPr lang="en-US" smtClean="0"/>
              <a:t>Is the job nontraditional for men or women?</a:t>
            </a:r>
          </a:p>
          <a:p>
            <a:pPr eaLnBrk="1" hangingPunct="1"/>
            <a:endParaRPr lang="en-US" smtClean="0"/>
          </a:p>
          <a:p>
            <a:pPr eaLnBrk="1" hangingPunct="1"/>
            <a:r>
              <a:rPr lang="en-US" smtClean="0"/>
              <a:t>The facilitator will need to click after each question to reveal the answer.</a:t>
            </a:r>
          </a:p>
          <a:p>
            <a:pPr eaLnBrk="1" hangingPunct="1"/>
            <a:endParaRPr 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fld id="{E04AF37F-D77C-48A9-8996-CC604FFB65B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B03DB79A-905B-4595-9907-6ACF1F0A7F6F}" type="slidenum">
              <a:rPr lang="en-US"/>
              <a:pPr/>
              <a:t>20</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8BBF08F3-0A93-4765-ABAD-098A6B93DD52}" type="slidenum">
              <a:rPr lang="en-US"/>
              <a:pPr/>
              <a:t>21</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5DC1AD5A-B4D9-4444-958B-D27AB5ED190B}" type="slidenum">
              <a:rPr lang="en-US"/>
              <a:pPr/>
              <a:t>22</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12E5C506-CD08-4D38-8030-8AAA1AF551DE}" type="slidenum">
              <a:rPr lang="en-US"/>
              <a:pPr/>
              <a:t>23</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FC19085A-48E0-468E-8E52-37E93B5015D8}" type="slidenum">
              <a:rPr lang="en-US"/>
              <a:pPr/>
              <a:t>24</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6730CF4A-E63A-4370-9ED5-06EB69616B81}" type="slidenum">
              <a:rPr lang="en-US"/>
              <a:pPr/>
              <a:t>25</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E2C83157-CE13-4CEC-9D32-2DD93F59E881}" type="slidenum">
              <a:rPr lang="en-US"/>
              <a:pPr/>
              <a:t>26</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9D6EB60F-AD27-4D0A-903E-A842890D94EC}" type="slidenum">
              <a:rPr lang="en-US"/>
              <a:pPr/>
              <a:t>27</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C44C9A6A-4E77-414A-ADBA-11EA5DAD3245}" type="slidenum">
              <a:rPr lang="en-US"/>
              <a:pPr/>
              <a:t>28</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EDACD27A-FFF0-4BB2-B73F-A3763D228EC9}" type="slidenum">
              <a:rPr lang="en-US"/>
              <a:pPr/>
              <a:t>29</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Before you begin the game, please be sure students understand what a nontraditional career is.</a:t>
            </a:r>
          </a:p>
          <a:p>
            <a:endParaRPr lang="en-US" smtClean="0"/>
          </a:p>
          <a:p>
            <a:r>
              <a:rPr lang="en-US" smtClean="0"/>
              <a:t>A nontraditional career is a career where less than 25% of the people working the job are of one gender.</a:t>
            </a:r>
          </a:p>
        </p:txBody>
      </p:sp>
      <p:sp>
        <p:nvSpPr>
          <p:cNvPr id="4" name="Slide Number Placeholder 3"/>
          <p:cNvSpPr>
            <a:spLocks noGrp="1"/>
          </p:cNvSpPr>
          <p:nvPr>
            <p:ph type="sldNum" sz="quarter" idx="5"/>
          </p:nvPr>
        </p:nvSpPr>
        <p:spPr/>
        <p:txBody>
          <a:bodyPr/>
          <a:lstStyle/>
          <a:p>
            <a:fld id="{59DE09CF-155A-4845-8038-1A8218010659}"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C9F087F8-7FB9-4E51-8C2B-8235939E5A4D}" type="slidenum">
              <a:rPr lang="en-US"/>
              <a:pPr/>
              <a:t>30</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73A4CEB8-A546-4CFD-89CD-7D0A21DF5414}" type="slidenum">
              <a:rPr lang="en-US"/>
              <a:pPr/>
              <a:t>31</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63923794-F898-417F-919F-5669F866EBBD}" type="slidenum">
              <a:rPr lang="en-US"/>
              <a:pPr/>
              <a:t>32</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43E02923-355E-438C-B625-B4E1AC618542}" type="slidenum">
              <a:rPr lang="en-US"/>
              <a:pPr/>
              <a:t>33</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49449FDE-C00E-4F5C-B91A-34C9C511B674}" type="slidenum">
              <a:rPr lang="en-US"/>
              <a:pPr/>
              <a:t>34</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32BF9754-129B-4B09-A89C-BC89DE4E1918}" type="slidenum">
              <a:rPr lang="en-US"/>
              <a:pPr/>
              <a:t>35</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AE887956-17AA-4657-997A-4247647A8FF8}" type="slidenum">
              <a:rPr lang="en-US"/>
              <a:pPr/>
              <a:t>36</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C1B354DE-8C2B-454C-B941-D28535931B91}" type="slidenum">
              <a:rPr lang="en-US"/>
              <a:pPr/>
              <a:t>37</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D51D2606-4458-44EE-BA0D-6ED801829BCE}" type="slidenum">
              <a:rPr lang="en-US"/>
              <a:pPr/>
              <a:t>38</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C1A17970-F5E4-4914-BE46-03D4B834C48F}" type="slidenum">
              <a:rPr lang="en-US"/>
              <a:pPr/>
              <a:t>39</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9E6066FC-F801-4F45-ABD8-AE95C848BC9A}" type="slidenum">
              <a:rPr lang="en-US"/>
              <a:pPr/>
              <a:t>4</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142B92F3-62A3-4C01-AB85-CAECB71CCD94}" type="slidenum">
              <a:rPr lang="en-US"/>
              <a:pPr/>
              <a:t>40</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0552F59F-2086-490B-B95A-BE3F4451EDE9}" type="slidenum">
              <a:rPr lang="en-US"/>
              <a:pPr/>
              <a:t>41</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AE5F56AB-B9DF-40FD-8328-906CAAC9550D}" type="slidenum">
              <a:rPr lang="en-US"/>
              <a:pPr/>
              <a:t>42</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F200F3A5-C96E-4603-B9C9-7C6C1891C3EC}" type="slidenum">
              <a:rPr lang="en-US"/>
              <a:pPr/>
              <a:t>43</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final slide.  We hope you enjoyed the Career Clusters game and learned about a variety of careers.</a:t>
            </a:r>
          </a:p>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additional information regarding Career Paths, Career Cluster or Career Pathways, contact your regional Career Education Coordinator.  Contact information for each coordinator can be found on the Missouri Center for Career Education website </a:t>
            </a:r>
            <a:r>
              <a:rPr lang="en-US" smtClean="0">
                <a:hlinkClick r:id="rId3"/>
              </a:rPr>
              <a:t>www.mcce.org</a:t>
            </a:r>
            <a:r>
              <a:rPr lang="en-US" smtClean="0"/>
              <a:t>.</a:t>
            </a:r>
          </a:p>
          <a:p>
            <a:endParaRPr lang="en-US" smtClean="0"/>
          </a:p>
          <a:p>
            <a:endParaRPr lang="en-US" smtClean="0"/>
          </a:p>
        </p:txBody>
      </p:sp>
      <p:sp>
        <p:nvSpPr>
          <p:cNvPr id="4" name="Slide Number Placeholder 3"/>
          <p:cNvSpPr>
            <a:spLocks noGrp="1"/>
          </p:cNvSpPr>
          <p:nvPr>
            <p:ph type="sldNum" sz="quarter" idx="5"/>
          </p:nvPr>
        </p:nvSpPr>
        <p:spPr/>
        <p:txBody>
          <a:bodyPr/>
          <a:lstStyle/>
          <a:p>
            <a:fld id="{EEA8B007-B169-4049-89D7-C5C37F19DD60}" type="slidenum">
              <a:rPr lang="en-US"/>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0CE14112-CDFC-4682-9C35-D1D795C4D8F4}" type="slidenum">
              <a:rPr lang="en-US"/>
              <a:pPr/>
              <a:t>5</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639C1D94-6AD1-4F57-977D-7D8C62876DD5}" type="slidenum">
              <a:rPr lang="en-US"/>
              <a:pPr/>
              <a:t>6</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AC7A52A1-B2EB-41C3-921C-656764A14F6A}" type="slidenum">
              <a:rPr lang="en-US"/>
              <a:pPr/>
              <a:t>7</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05D77848-22B0-4790-B7BE-99D00172ED15}" type="slidenum">
              <a:rPr lang="en-US"/>
              <a:pPr/>
              <a:t>8</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81B7659C-AB38-40F0-88E1-57EC60A9C6D7}" type="slidenum">
              <a:rPr lang="en-US"/>
              <a:pPr/>
              <a:t>9</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6C75B77-1EB9-4869-8F50-5DAEA32D6137}" type="datetimeFigureOut">
              <a:rPr lang="en-US"/>
              <a:pPr/>
              <a:t>8/30/2010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161904-4F6C-49B5-8854-3AF91EA875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E27C1F4-F5B8-4B01-9924-C34C9E3F1D5D}" type="datetimeFigureOut">
              <a:rPr lang="en-US"/>
              <a:pPr/>
              <a:t>8/30/2010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ACB436-DBED-4222-9160-A2CDAE2F1DE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BB970A-97E0-4D13-944F-BF7CF0EA53F6}" type="datetimeFigureOut">
              <a:rPr lang="en-US"/>
              <a:pPr/>
              <a:t>8/30/2010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2F6E97-9C5A-4B5A-AE76-7AEB0FF5A4F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A930E9-3A31-4FE9-ACBB-FADBDEFAA4D7}" type="datetimeFigureOut">
              <a:rPr lang="en-US"/>
              <a:pPr/>
              <a:t>8/30/2010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E9616C-E3B6-4D66-8B3C-6CEB6338FDC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896A838-B41C-4EF0-AC7F-52BA840C3545}" type="datetimeFigureOut">
              <a:rPr lang="en-US"/>
              <a:pPr/>
              <a:t>8/30/2010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E1A5E2-941C-4867-A7EE-E1893EEBFF3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C57E813-63CA-4484-9933-17EFEABC6C9D}" type="datetimeFigureOut">
              <a:rPr lang="en-US"/>
              <a:pPr/>
              <a:t>8/30/2010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62DE426-9E42-4069-A55F-64635847B4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6DE58E-732B-4B8D-A498-2AB1C6F6ECA9}" type="datetimeFigureOut">
              <a:rPr lang="en-US"/>
              <a:pPr/>
              <a:t>8/30/2010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DC6F4B1-C0A5-49C1-BD40-277CB7E27D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0C0857E-D29D-4CBE-A0FC-FE722C541E5F}" type="datetimeFigureOut">
              <a:rPr lang="en-US"/>
              <a:pPr/>
              <a:t>8/30/2010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DC11A76-8CDE-49FD-8AD1-C8445FBB42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B196A4A-267F-4050-829A-6AB440C29E2C}" type="datetimeFigureOut">
              <a:rPr lang="en-US"/>
              <a:pPr/>
              <a:t>8/30/2010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038E1BD-CE90-4D85-97A3-8340B73928F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F054FE-3D8A-480A-9A99-71379E0AB60D}" type="datetimeFigureOut">
              <a:rPr lang="en-US"/>
              <a:pPr/>
              <a:t>8/30/2010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A078F85-0594-4A9D-BE37-8C14A22BFA7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E89A56C-87BB-4BC6-95F0-251025983861}" type="datetimeFigureOut">
              <a:rPr lang="en-US"/>
              <a:pPr/>
              <a:t>8/30/2010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BA941EB-41E3-4738-AB3D-89EFF227565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646D11CB-E581-4F66-8AB2-7C4652AB8D0B}" type="datetimeFigureOut">
              <a:rPr lang="en-US"/>
              <a:pPr/>
              <a:t>8/30/2010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92BE3DF4-B77A-46BA-83B6-3EB0040EBB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ccbcmd.edu/employment/online/file_not_found" TargetMode="External"/><Relationship Id="rId5" Type="http://schemas.openxmlformats.org/officeDocument/2006/relationships/image" Target="../media/image58.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lbemc.com/test/services" TargetMode="External"/><Relationship Id="rId5" Type="http://schemas.openxmlformats.org/officeDocument/2006/relationships/image" Target="../media/image62.gif"/><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gif"/><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5.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www.hometownwoodworking.com/image/DaveBradleysm.jpg" TargetMode="External"/><Relationship Id="rId5" Type="http://schemas.openxmlformats.org/officeDocument/2006/relationships/image" Target="../media/image84.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7.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96.jpeg"/><Relationship Id="rId5" Type="http://schemas.openxmlformats.org/officeDocument/2006/relationships/hyperlink" Target="http://www.tvcc.edu/depts/workforce/cosmetology/DSC_6865.jpg"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1.gif"/><Relationship Id="rId5" Type="http://schemas.openxmlformats.org/officeDocument/2006/relationships/image" Target="../media/image100.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762000" y="381000"/>
            <a:ext cx="7584127"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chemeClr val="bg1"/>
                  </a:solidFill>
                </a:ln>
                <a:solidFill>
                  <a:srgbClr val="990033"/>
                </a:solidFill>
                <a:effectLst>
                  <a:outerShdw blurRad="76200" dist="50800" dir="5400000" algn="tl" rotWithShape="0">
                    <a:srgbClr val="000000">
                      <a:alpha val="65000"/>
                    </a:srgbClr>
                  </a:outerShdw>
                </a:effectLst>
              </a:rPr>
              <a:t>The</a:t>
            </a:r>
          </a:p>
          <a:p>
            <a:pPr algn="ctr">
              <a:defRPr/>
            </a:pPr>
            <a:r>
              <a:rPr lang="en-US" sz="5400" b="1" spc="50" dirty="0">
                <a:ln w="11430">
                  <a:solidFill>
                    <a:schemeClr val="bg1"/>
                  </a:solidFill>
                </a:ln>
                <a:solidFill>
                  <a:srgbClr val="990033"/>
                </a:solidFill>
                <a:effectLst>
                  <a:outerShdw blurRad="76200" dist="50800" dir="5400000" algn="tl" rotWithShape="0">
                    <a:srgbClr val="000000">
                      <a:alpha val="65000"/>
                    </a:srgbClr>
                  </a:outerShdw>
                </a:effectLst>
              </a:rPr>
              <a:t>Career Clusters Game</a:t>
            </a:r>
          </a:p>
        </p:txBody>
      </p:sp>
      <p:grpSp>
        <p:nvGrpSpPr>
          <p:cNvPr id="2" name="Group 6"/>
          <p:cNvGrpSpPr>
            <a:grpSpLocks/>
          </p:cNvGrpSpPr>
          <p:nvPr/>
        </p:nvGrpSpPr>
        <p:grpSpPr bwMode="auto">
          <a:xfrm>
            <a:off x="1981200" y="2286000"/>
            <a:ext cx="4800600" cy="4267200"/>
            <a:chOff x="739638" y="1285278"/>
            <a:chExt cx="4864054" cy="4784987"/>
          </a:xfrm>
        </p:grpSpPr>
        <p:pic>
          <p:nvPicPr>
            <p:cNvPr id="8" name="Picture 8" descr="C:\Documents and Settings\User\Local Settings\Temporary Internet Files\Content.IE5\ISIV4KQY\MPj04097090000[1].jpg"/>
            <p:cNvPicPr>
              <a:picLocks noChangeAspect="1" noChangeArrowheads="1"/>
            </p:cNvPicPr>
            <p:nvPr/>
          </p:nvPicPr>
          <p:blipFill>
            <a:blip r:embed="rId3" cstate="print"/>
            <a:srcRect l="18033"/>
            <a:stretch>
              <a:fillRect/>
            </a:stretch>
          </p:blipFill>
          <p:spPr bwMode="auto">
            <a:xfrm rot="20678895">
              <a:off x="4008137" y="3391236"/>
              <a:ext cx="1595555" cy="1429918"/>
            </a:xfrm>
            <a:prstGeom prst="hexagon">
              <a:avLst/>
            </a:prstGeom>
            <a:noFill/>
            <a:ln w="9525">
              <a:noFill/>
              <a:miter lim="800000"/>
              <a:headEnd/>
              <a:tailEnd/>
            </a:ln>
          </p:spPr>
        </p:pic>
        <p:pic>
          <p:nvPicPr>
            <p:cNvPr id="9" name="Picture 5" descr="C:\Documents and Settings\Owner\Local Settings\Temporary Internet Files\Content.IE5\4LA0PBX0\MPj04432480000[1].jpg"/>
            <p:cNvPicPr>
              <a:picLocks noChangeAspect="1" noChangeArrowheads="1"/>
            </p:cNvPicPr>
            <p:nvPr/>
          </p:nvPicPr>
          <p:blipFill>
            <a:blip r:embed="rId4" cstate="print"/>
            <a:srcRect/>
            <a:stretch>
              <a:fillRect/>
            </a:stretch>
          </p:blipFill>
          <p:spPr bwMode="auto">
            <a:xfrm rot="20679859">
              <a:off x="1947272" y="1285278"/>
              <a:ext cx="1577304" cy="1440707"/>
            </a:xfrm>
            <a:prstGeom prst="hexagon">
              <a:avLst/>
            </a:prstGeom>
            <a:noFill/>
            <a:ln w="9525">
              <a:noFill/>
              <a:miter lim="800000"/>
              <a:headEnd/>
              <a:tailEnd/>
            </a:ln>
          </p:spPr>
        </p:pic>
        <p:pic>
          <p:nvPicPr>
            <p:cNvPr id="10" name="Picture 6" descr="D:\photogallery\LawPublicSafety\Fire Protection\FireProtection04.jpg"/>
            <p:cNvPicPr>
              <a:picLocks noChangeAspect="1" noChangeArrowheads="1"/>
            </p:cNvPicPr>
            <p:nvPr/>
          </p:nvPicPr>
          <p:blipFill>
            <a:blip r:embed="rId5" cstate="print"/>
            <a:srcRect/>
            <a:stretch>
              <a:fillRect/>
            </a:stretch>
          </p:blipFill>
          <p:spPr bwMode="auto">
            <a:xfrm rot="20648243">
              <a:off x="1252080" y="4180932"/>
              <a:ext cx="1654218" cy="1465964"/>
            </a:xfrm>
            <a:prstGeom prst="hexagon">
              <a:avLst/>
            </a:prstGeom>
            <a:noFill/>
          </p:spPr>
        </p:pic>
        <p:pic>
          <p:nvPicPr>
            <p:cNvPr id="11" name="Picture 9" descr="http://www.overlandband.org/boosters/programs/stringorchestra/StringOrchestra.jpg"/>
            <p:cNvPicPr>
              <a:picLocks noChangeAspect="1" noChangeArrowheads="1"/>
            </p:cNvPicPr>
            <p:nvPr/>
          </p:nvPicPr>
          <p:blipFill>
            <a:blip r:embed="rId6" cstate="print"/>
            <a:srcRect/>
            <a:stretch>
              <a:fillRect/>
            </a:stretch>
          </p:blipFill>
          <p:spPr bwMode="auto">
            <a:xfrm rot="20672617">
              <a:off x="3560208" y="1676832"/>
              <a:ext cx="1643864" cy="1451562"/>
            </a:xfrm>
            <a:prstGeom prst="hexagon">
              <a:avLst/>
            </a:prstGeom>
            <a:noFill/>
          </p:spPr>
        </p:pic>
        <p:pic>
          <p:nvPicPr>
            <p:cNvPr id="12" name="Picture 12" descr="http://www.fbhs.org/Horticulture_therapy.jpg"/>
            <p:cNvPicPr>
              <a:picLocks noChangeAspect="1" noChangeArrowheads="1"/>
            </p:cNvPicPr>
            <p:nvPr/>
          </p:nvPicPr>
          <p:blipFill>
            <a:blip r:embed="rId7" cstate="print"/>
            <a:srcRect/>
            <a:stretch>
              <a:fillRect/>
            </a:stretch>
          </p:blipFill>
          <p:spPr bwMode="auto">
            <a:xfrm rot="20660352">
              <a:off x="739638" y="2487310"/>
              <a:ext cx="1664475" cy="1496900"/>
            </a:xfrm>
            <a:prstGeom prst="hexagon">
              <a:avLst/>
            </a:prstGeom>
            <a:noFill/>
          </p:spPr>
        </p:pic>
        <p:pic>
          <p:nvPicPr>
            <p:cNvPr id="13" name="Picture 16" descr="http://www.itpeu.org/Index_images_07/Architects_07.jpg"/>
            <p:cNvPicPr>
              <a:picLocks noChangeAspect="1" noChangeArrowheads="1"/>
            </p:cNvPicPr>
            <p:nvPr/>
          </p:nvPicPr>
          <p:blipFill>
            <a:blip r:embed="rId8" cstate="print"/>
            <a:srcRect/>
            <a:stretch>
              <a:fillRect/>
            </a:stretch>
          </p:blipFill>
          <p:spPr bwMode="auto">
            <a:xfrm rot="20658286">
              <a:off x="2835206" y="4590432"/>
              <a:ext cx="1649667" cy="1479833"/>
            </a:xfrm>
            <a:prstGeom prst="hexagon">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126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126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126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127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4694536">
            <a:off x="-65881" y="726282"/>
            <a:ext cx="839787" cy="387350"/>
          </a:xfrm>
          <a:prstGeom prst="lef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1272"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1273"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1274"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Food Products &amp; Processing Systems</a:t>
            </a:r>
          </a:p>
        </p:txBody>
      </p:sp>
      <p:sp>
        <p:nvSpPr>
          <p:cNvPr id="21" name="TextBox 19"/>
          <p:cNvSpPr txBox="1">
            <a:spLocks noChangeArrowheads="1"/>
          </p:cNvSpPr>
          <p:nvPr/>
        </p:nvSpPr>
        <p:spPr bwMode="auto">
          <a:xfrm>
            <a:off x="2895600" y="457200"/>
            <a:ext cx="4993034"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Meat Cutter/Grader</a:t>
            </a:r>
          </a:p>
        </p:txBody>
      </p:sp>
      <p:pic>
        <p:nvPicPr>
          <p:cNvPr id="17" name="Picture 16" descr="careerclustericon-agric.jpeg"/>
          <p:cNvPicPr>
            <a:picLocks noChangeAspect="1"/>
          </p:cNvPicPr>
          <p:nvPr/>
        </p:nvPicPr>
        <p:blipFill>
          <a:blip r:embed="rId4" cstate="print"/>
          <a:srcRect/>
          <a:stretch>
            <a:fillRect/>
          </a:stretch>
        </p:blipFill>
        <p:spPr bwMode="auto">
          <a:xfrm>
            <a:off x="381000" y="5181600"/>
            <a:ext cx="2176463" cy="762000"/>
          </a:xfrm>
          <a:prstGeom prst="rect">
            <a:avLst/>
          </a:prstGeom>
          <a:noFill/>
          <a:ln w="9525">
            <a:noFill/>
            <a:miter lim="800000"/>
            <a:headEnd/>
            <a:tailEnd/>
          </a:ln>
        </p:spPr>
      </p:pic>
      <p:sp>
        <p:nvSpPr>
          <p:cNvPr id="11278"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pic>
        <p:nvPicPr>
          <p:cNvPr id="117762" name="Picture 2" descr="http://www.kewaskumpig.com/images/Meat%20Cutter.jpg"/>
          <p:cNvPicPr>
            <a:picLocks noChangeAspect="1" noChangeArrowheads="1"/>
          </p:cNvPicPr>
          <p:nvPr/>
        </p:nvPicPr>
        <p:blipFill>
          <a:blip r:embed="rId5" cstate="print"/>
          <a:srcRect/>
          <a:stretch>
            <a:fillRect/>
          </a:stretch>
        </p:blipFill>
        <p:spPr bwMode="auto">
          <a:xfrm>
            <a:off x="2847975" y="1905000"/>
            <a:ext cx="2790825"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80"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pic>
        <p:nvPicPr>
          <p:cNvPr id="117767" name="Picture 7" descr="art1"/>
          <p:cNvPicPr>
            <a:picLocks noChangeAspect="1" noChangeArrowheads="1"/>
          </p:cNvPicPr>
          <p:nvPr/>
        </p:nvPicPr>
        <p:blipFill>
          <a:blip r:embed="rId6" cstate="print"/>
          <a:srcRect l="35556"/>
          <a:stretch>
            <a:fillRect/>
          </a:stretch>
        </p:blipFill>
        <p:spPr bwMode="auto">
          <a:xfrm>
            <a:off x="5638800" y="2438400"/>
            <a:ext cx="2362200" cy="2443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608919"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3" presetClass="exit" presetSubtype="10" fill="hold" nodeType="withEffect">
                                  <p:stCondLst>
                                    <p:cond delay="0"/>
                                  </p:stCondLst>
                                  <p:childTnLst>
                                    <p:animEffect transition="out" filter="blinds(horizontal)">
                                      <p:cBhvr>
                                        <p:cTn id="26" dur="500"/>
                                        <p:tgtEl>
                                          <p:spTgt spid="117767"/>
                                        </p:tgtEl>
                                      </p:cBhvr>
                                    </p:animEffect>
                                    <p:set>
                                      <p:cBhvr>
                                        <p:cTn id="27" dur="1" fill="hold">
                                          <p:stCondLst>
                                            <p:cond delay="499"/>
                                          </p:stCondLst>
                                        </p:cTn>
                                        <p:tgtEl>
                                          <p:spTgt spid="1177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229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229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229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229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403350" y="3433763"/>
            <a:ext cx="958850" cy="387350"/>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2296"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2297"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2298" name="TextBox 24"/>
          <p:cNvSpPr txBox="1">
            <a:spLocks noChangeArrowheads="1"/>
          </p:cNvSpPr>
          <p:nvPr/>
        </p:nvSpPr>
        <p:spPr bwMode="auto">
          <a:xfrm rot="1709931">
            <a:off x="6792913" y="1539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0253" name="Picture 16" descr="careerclustericon-AC.jpeg"/>
          <p:cNvPicPr>
            <a:picLocks noChangeAspect="1"/>
          </p:cNvPicPr>
          <p:nvPr/>
        </p:nvPicPr>
        <p:blipFill>
          <a:blip r:embed="rId4" cstate="print"/>
          <a:srcRect/>
          <a:stretch>
            <a:fillRect/>
          </a:stretch>
        </p:blipFill>
        <p:spPr bwMode="auto">
          <a:xfrm>
            <a:off x="304800" y="5257800"/>
            <a:ext cx="2066925" cy="838200"/>
          </a:xfrm>
          <a:prstGeom prst="rect">
            <a:avLst/>
          </a:prstGeom>
          <a:noFill/>
          <a:ln w="9525">
            <a:noFill/>
            <a:miter lim="800000"/>
            <a:headEnd/>
            <a:tailEnd/>
          </a:ln>
        </p:spPr>
      </p:pic>
      <p:sp>
        <p:nvSpPr>
          <p:cNvPr id="17" name="TextBox 16"/>
          <p:cNvSpPr txBox="1">
            <a:spLocks noChangeArrowheads="1"/>
          </p:cNvSpPr>
          <p:nvPr/>
        </p:nvSpPr>
        <p:spPr bwMode="auto">
          <a:xfrm>
            <a:off x="3429000" y="57912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Maintenance/Operation</a:t>
            </a:r>
          </a:p>
        </p:txBody>
      </p:sp>
      <p:sp>
        <p:nvSpPr>
          <p:cNvPr id="19" name="TextBox 19"/>
          <p:cNvSpPr txBox="1">
            <a:spLocks noChangeArrowheads="1"/>
          </p:cNvSpPr>
          <p:nvPr/>
        </p:nvSpPr>
        <p:spPr bwMode="auto">
          <a:xfrm>
            <a:off x="2895600" y="381000"/>
            <a:ext cx="514871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Heat &amp; Air Mechanic</a:t>
            </a:r>
          </a:p>
        </p:txBody>
      </p:sp>
      <p:pic>
        <p:nvPicPr>
          <p:cNvPr id="10258" name="Picture 18" descr="HVAC Services"/>
          <p:cNvPicPr>
            <a:picLocks noChangeAspect="1" noChangeArrowheads="1"/>
          </p:cNvPicPr>
          <p:nvPr/>
        </p:nvPicPr>
        <p:blipFill>
          <a:blip r:embed="rId5" cstate="print"/>
          <a:srcRect/>
          <a:stretch>
            <a:fillRect/>
          </a:stretch>
        </p:blipFill>
        <p:spPr bwMode="auto">
          <a:xfrm>
            <a:off x="3034145" y="1592579"/>
            <a:ext cx="2133600" cy="2827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303" name="Rectangle 19"/>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sp>
        <p:nvSpPr>
          <p:cNvPr id="12304" name="Rectangle 20"/>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sp>
        <p:nvSpPr>
          <p:cNvPr id="12305" name="Rectangle 2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pic>
        <p:nvPicPr>
          <p:cNvPr id="10263" name="Picture 23" descr="http://www.buildersguild.org/careers/theconstructionleader/fall2009/5a.gif"/>
          <p:cNvPicPr>
            <a:picLocks noChangeAspect="1" noChangeArrowheads="1"/>
          </p:cNvPicPr>
          <p:nvPr/>
        </p:nvPicPr>
        <p:blipFill>
          <a:blip r:embed="rId6" cstate="print"/>
          <a:srcRect/>
          <a:stretch>
            <a:fillRect/>
          </a:stretch>
        </p:blipFill>
        <p:spPr bwMode="auto">
          <a:xfrm>
            <a:off x="5181600" y="2209800"/>
            <a:ext cx="2316479"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17"/>
          <p:cNvSpPr/>
          <p:nvPr/>
        </p:nvSpPr>
        <p:spPr>
          <a:xfrm rot="1596315">
            <a:off x="6675719" y="20795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53"/>
                                        </p:tgtEl>
                                        <p:attrNameLst>
                                          <p:attrName>style.visibility</p:attrName>
                                        </p:attrNameLst>
                                      </p:cBhvr>
                                      <p:to>
                                        <p:strVal val="visible"/>
                                      </p:to>
                                    </p:set>
                                    <p:animEffect transition="in" filter="checkerboard(across)">
                                      <p:cBhvr>
                                        <p:cTn id="13" dur="500"/>
                                        <p:tgtEl>
                                          <p:spTgt spid="102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5" presetClass="exit" presetSubtype="10" fill="hold" nodeType="withEffect">
                                  <p:stCondLst>
                                    <p:cond delay="0"/>
                                  </p:stCondLst>
                                  <p:childTnLst>
                                    <p:animEffect transition="out" filter="checkerboard(across)">
                                      <p:cBhvr>
                                        <p:cTn id="26" dur="500"/>
                                        <p:tgtEl>
                                          <p:spTgt spid="10258"/>
                                        </p:tgtEl>
                                      </p:cBhvr>
                                    </p:animEffect>
                                    <p:set>
                                      <p:cBhvr>
                                        <p:cTn id="27" dur="1" fill="hold">
                                          <p:stCondLst>
                                            <p:cond delay="499"/>
                                          </p:stCondLst>
                                        </p:cTn>
                                        <p:tgtEl>
                                          <p:spTgt spid="102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331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331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331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331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9945631">
            <a:off x="1643063" y="552450"/>
            <a:ext cx="833437" cy="387350"/>
          </a:xfrm>
          <a:prstGeom prst="leftArrow">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332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3321"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3322" name="TextBox 24"/>
          <p:cNvSpPr txBox="1">
            <a:spLocks noChangeArrowheads="1"/>
          </p:cNvSpPr>
          <p:nvPr/>
        </p:nvSpPr>
        <p:spPr bwMode="auto">
          <a:xfrm rot="1709931">
            <a:off x="6792913" y="1539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5378" name="Picture 18" descr="C:\Documents and Settings\Owner\Local Settings\Temporary Internet Files\Content.IE5\YP9EF6LK\MPj04423560000[1].jpg"/>
          <p:cNvPicPr>
            <a:picLocks noChangeAspect="1" noChangeArrowheads="1"/>
          </p:cNvPicPr>
          <p:nvPr/>
        </p:nvPicPr>
        <p:blipFill>
          <a:blip r:embed="rId4" cstate="print"/>
          <a:srcRect/>
          <a:stretch>
            <a:fillRect/>
          </a:stretch>
        </p:blipFill>
        <p:spPr bwMode="auto">
          <a:xfrm>
            <a:off x="2895600" y="1752600"/>
            <a:ext cx="28956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2" descr="C:\Documents and Settings\student\Local Settings\Temporary Internet Files\Content.IE5\IET8SCWX\MPj04383700000[1].jpg"/>
          <p:cNvPicPr>
            <a:picLocks noChangeAspect="1" noChangeArrowheads="1"/>
          </p:cNvPicPr>
          <p:nvPr/>
        </p:nvPicPr>
        <p:blipFill>
          <a:blip r:embed="rId5" cstate="print"/>
          <a:srcRect/>
          <a:stretch>
            <a:fillRect/>
          </a:stretch>
        </p:blipFill>
        <p:spPr bwMode="auto">
          <a:xfrm>
            <a:off x="5791200" y="2286000"/>
            <a:ext cx="2667000"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25" name="Picture 19" descr="careerclustericon-Busi.jpeg"/>
          <p:cNvPicPr>
            <a:picLocks noChangeAspect="1"/>
          </p:cNvPicPr>
          <p:nvPr/>
        </p:nvPicPr>
        <p:blipFill>
          <a:blip r:embed="rId6" cstate="print"/>
          <a:srcRect/>
          <a:stretch>
            <a:fillRect/>
          </a:stretch>
        </p:blipFill>
        <p:spPr bwMode="auto">
          <a:xfrm>
            <a:off x="381000" y="5181600"/>
            <a:ext cx="2514600" cy="838200"/>
          </a:xfrm>
          <a:prstGeom prst="rect">
            <a:avLst/>
          </a:prstGeom>
          <a:noFill/>
          <a:ln w="9525">
            <a:noFill/>
            <a:miter lim="800000"/>
            <a:headEnd/>
            <a:tailEnd/>
          </a:ln>
        </p:spPr>
      </p:pic>
      <p:sp>
        <p:nvSpPr>
          <p:cNvPr id="18" name="TextBox 17"/>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Administrative &amp; Information Support</a:t>
            </a:r>
          </a:p>
        </p:txBody>
      </p:sp>
      <p:sp>
        <p:nvSpPr>
          <p:cNvPr id="21" name="Rectangle 20"/>
          <p:cNvSpPr/>
          <p:nvPr/>
        </p:nvSpPr>
        <p:spPr>
          <a:xfrm rot="1596315">
            <a:off x="6391122" y="1675463"/>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Neutral</a:t>
            </a:r>
            <a:endParaRPr lang="en-US" sz="3200" b="1" spc="150" dirty="0">
              <a:ln w="11430"/>
              <a:solidFill>
                <a:srgbClr val="F8F8F8"/>
              </a:solidFill>
              <a:effectLst>
                <a:outerShdw blurRad="25400" algn="tl" rotWithShape="0">
                  <a:srgbClr val="000000">
                    <a:alpha val="43000"/>
                  </a:srgbClr>
                </a:outerShdw>
              </a:effectLst>
            </a:endParaRPr>
          </a:p>
        </p:txBody>
      </p:sp>
      <p:sp>
        <p:nvSpPr>
          <p:cNvPr id="23" name="TextBox 19"/>
          <p:cNvSpPr txBox="1">
            <a:spLocks noChangeArrowheads="1"/>
          </p:cNvSpPr>
          <p:nvPr/>
        </p:nvSpPr>
        <p:spPr bwMode="auto">
          <a:xfrm>
            <a:off x="2895600" y="381000"/>
            <a:ext cx="6011710"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Administrative Assistant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325"/>
                                        </p:tgtEl>
                                        <p:attrNameLst>
                                          <p:attrName>style.visibility</p:attrName>
                                        </p:attrNameLst>
                                      </p:cBhvr>
                                      <p:to>
                                        <p:strVal val="visible"/>
                                      </p:to>
                                    </p:set>
                                    <p:animEffect transition="in" filter="checkerboard(across)">
                                      <p:cBhvr>
                                        <p:cTn id="13" dur="500"/>
                                        <p:tgtEl>
                                          <p:spTgt spid="133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4339"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4340"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4341"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4342"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393825" y="3451225"/>
            <a:ext cx="100330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4344"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4345"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4346" name="TextBox 24"/>
          <p:cNvSpPr txBox="1">
            <a:spLocks noChangeArrowheads="1"/>
          </p:cNvSpPr>
          <p:nvPr/>
        </p:nvSpPr>
        <p:spPr bwMode="auto">
          <a:xfrm rot="1709931">
            <a:off x="6792913" y="1539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1277" name="Picture 16" descr="careerclustericon-Mfg.jpeg"/>
          <p:cNvPicPr>
            <a:picLocks noChangeAspect="1"/>
          </p:cNvPicPr>
          <p:nvPr/>
        </p:nvPicPr>
        <p:blipFill>
          <a:blip r:embed="rId4" cstate="print"/>
          <a:srcRect/>
          <a:stretch>
            <a:fillRect/>
          </a:stretch>
        </p:blipFill>
        <p:spPr bwMode="auto">
          <a:xfrm>
            <a:off x="457200" y="5334000"/>
            <a:ext cx="1809750" cy="742950"/>
          </a:xfrm>
          <a:prstGeom prst="rect">
            <a:avLst/>
          </a:prstGeom>
          <a:noFill/>
          <a:ln w="9525">
            <a:noFill/>
            <a:miter lim="800000"/>
            <a:headEnd/>
            <a:tailEnd/>
          </a:ln>
        </p:spPr>
      </p:pic>
      <p:sp>
        <p:nvSpPr>
          <p:cNvPr id="17" name="TextBox 16"/>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Production</a:t>
            </a:r>
          </a:p>
        </p:txBody>
      </p:sp>
      <p:sp>
        <p:nvSpPr>
          <p:cNvPr id="18" name="Rectangle 17"/>
          <p:cNvSpPr/>
          <p:nvPr/>
        </p:nvSpPr>
        <p:spPr>
          <a:xfrm rot="1596315">
            <a:off x="6142319" y="2003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
        <p:nvSpPr>
          <p:cNvPr id="19" name="TextBox 19"/>
          <p:cNvSpPr txBox="1">
            <a:spLocks noChangeArrowheads="1"/>
          </p:cNvSpPr>
          <p:nvPr/>
        </p:nvSpPr>
        <p:spPr bwMode="auto">
          <a:xfrm>
            <a:off x="3854847" y="381000"/>
            <a:ext cx="2545953"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Machinist</a:t>
            </a:r>
          </a:p>
        </p:txBody>
      </p:sp>
      <p:pic>
        <p:nvPicPr>
          <p:cNvPr id="11282" name="Picture 18" descr="http://www.simplybelle.net/wp-content/uploads/2008/03/steffi-machinist-1.JPG"/>
          <p:cNvPicPr>
            <a:picLocks noChangeAspect="1" noChangeArrowheads="1"/>
          </p:cNvPicPr>
          <p:nvPr/>
        </p:nvPicPr>
        <p:blipFill>
          <a:blip r:embed="rId5" cstate="print"/>
          <a:srcRect/>
          <a:stretch>
            <a:fillRect/>
          </a:stretch>
        </p:blipFill>
        <p:spPr bwMode="auto">
          <a:xfrm>
            <a:off x="5257800" y="2962737"/>
            <a:ext cx="2971800" cy="1974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84" name="Picture 20" descr="http://www.skilled.com/machinist2.jpg"/>
          <p:cNvPicPr>
            <a:picLocks noChangeAspect="1" noChangeArrowheads="1"/>
          </p:cNvPicPr>
          <p:nvPr/>
        </p:nvPicPr>
        <p:blipFill>
          <a:blip r:embed="rId6" cstate="print"/>
          <a:srcRect/>
          <a:stretch>
            <a:fillRect/>
          </a:stretch>
        </p:blipFill>
        <p:spPr bwMode="auto">
          <a:xfrm>
            <a:off x="2819400" y="1752600"/>
            <a:ext cx="2438400" cy="2299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277"/>
                                        </p:tgtEl>
                                        <p:attrNameLst>
                                          <p:attrName>style.visibility</p:attrName>
                                        </p:attrNameLst>
                                      </p:cBhvr>
                                      <p:to>
                                        <p:strVal val="visible"/>
                                      </p:to>
                                    </p:set>
                                    <p:animEffect transition="in" filter="diamond(in)">
                                      <p:cBhvr>
                                        <p:cTn id="13" dur="2000"/>
                                        <p:tgtEl>
                                          <p:spTgt spid="1127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4" presetClass="exit" presetSubtype="16" fill="hold" nodeType="withEffect">
                                  <p:stCondLst>
                                    <p:cond delay="0"/>
                                  </p:stCondLst>
                                  <p:childTnLst>
                                    <p:animEffect transition="out" filter="box(in)">
                                      <p:cBhvr>
                                        <p:cTn id="26" dur="500"/>
                                        <p:tgtEl>
                                          <p:spTgt spid="11284"/>
                                        </p:tgtEl>
                                      </p:cBhvr>
                                    </p:animEffect>
                                    <p:set>
                                      <p:cBhvr>
                                        <p:cTn id="27" dur="1" fill="hold">
                                          <p:stCondLst>
                                            <p:cond delay="499"/>
                                          </p:stCondLst>
                                        </p:cTn>
                                        <p:tgtEl>
                                          <p:spTgt spid="112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5363"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5364"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5365"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5366"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5158598">
            <a:off x="1761332" y="3020219"/>
            <a:ext cx="1065212" cy="387350"/>
          </a:xfrm>
          <a:prstGeom prst="leftArrow">
            <a:avLst/>
          </a:prstGeom>
          <a:solidFill>
            <a:srgbClr val="A500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5368"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5369"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5370"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Diagnostic Services</a:t>
            </a:r>
          </a:p>
        </p:txBody>
      </p:sp>
      <p:sp>
        <p:nvSpPr>
          <p:cNvPr id="21" name="TextBox 19"/>
          <p:cNvSpPr txBox="1">
            <a:spLocks noChangeArrowheads="1"/>
          </p:cNvSpPr>
          <p:nvPr/>
        </p:nvSpPr>
        <p:spPr bwMode="auto">
          <a:xfrm>
            <a:off x="2743200" y="304800"/>
            <a:ext cx="5318379"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Radiologic Technician</a:t>
            </a:r>
          </a:p>
        </p:txBody>
      </p:sp>
      <p:sp>
        <p:nvSpPr>
          <p:cNvPr id="19" name="Rectangle 18"/>
          <p:cNvSpPr/>
          <p:nvPr/>
        </p:nvSpPr>
        <p:spPr>
          <a:xfrm rot="1596315">
            <a:off x="5213294"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pic>
        <p:nvPicPr>
          <p:cNvPr id="17" name="Picture 16" descr="careerclustericon-Health.jpeg"/>
          <p:cNvPicPr>
            <a:picLocks noChangeAspect="1"/>
          </p:cNvPicPr>
          <p:nvPr/>
        </p:nvPicPr>
        <p:blipFill>
          <a:blip r:embed="rId4" cstate="print"/>
          <a:srcRect/>
          <a:stretch>
            <a:fillRect/>
          </a:stretch>
        </p:blipFill>
        <p:spPr bwMode="auto">
          <a:xfrm>
            <a:off x="304800" y="5181600"/>
            <a:ext cx="2209800" cy="933450"/>
          </a:xfrm>
          <a:prstGeom prst="rect">
            <a:avLst/>
          </a:prstGeom>
          <a:noFill/>
          <a:ln w="9525">
            <a:noFill/>
            <a:miter lim="800000"/>
            <a:headEnd/>
            <a:tailEnd/>
          </a:ln>
        </p:spPr>
      </p:pic>
      <p:pic>
        <p:nvPicPr>
          <p:cNvPr id="90114" name="Picture 2" descr="radiologic technology."/>
          <p:cNvPicPr>
            <a:picLocks noChangeAspect="1" noChangeArrowheads="1"/>
          </p:cNvPicPr>
          <p:nvPr/>
        </p:nvPicPr>
        <p:blipFill>
          <a:blip r:embed="rId5" cstate="print"/>
          <a:srcRect/>
          <a:stretch>
            <a:fillRect/>
          </a:stretch>
        </p:blipFill>
        <p:spPr bwMode="auto">
          <a:xfrm>
            <a:off x="2860964" y="1870365"/>
            <a:ext cx="2248209"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0116" name="Picture 4" descr="Radiology"/>
          <p:cNvPicPr>
            <a:picLocks noChangeAspect="1" noChangeArrowheads="1"/>
          </p:cNvPicPr>
          <p:nvPr/>
        </p:nvPicPr>
        <p:blipFill>
          <a:blip r:embed="rId6" cstate="print"/>
          <a:srcRect/>
          <a:stretch>
            <a:fillRect/>
          </a:stretch>
        </p:blipFill>
        <p:spPr bwMode="auto">
          <a:xfrm>
            <a:off x="5105400" y="2895600"/>
            <a:ext cx="2851796"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2" presetClass="exit" presetSubtype="4" fill="hold" nodeType="withEffect">
                                  <p:stCondLst>
                                    <p:cond delay="0"/>
                                  </p:stCondLst>
                                  <p:childTnLst>
                                    <p:anim calcmode="lin" valueType="num">
                                      <p:cBhvr additive="base">
                                        <p:cTn id="26" dur="500"/>
                                        <p:tgtEl>
                                          <p:spTgt spid="90116"/>
                                        </p:tgtEl>
                                        <p:attrNameLst>
                                          <p:attrName>ppt_x</p:attrName>
                                        </p:attrNameLst>
                                      </p:cBhvr>
                                      <p:tavLst>
                                        <p:tav tm="0">
                                          <p:val>
                                            <p:strVal val="ppt_x"/>
                                          </p:val>
                                        </p:tav>
                                        <p:tav tm="100000">
                                          <p:val>
                                            <p:strVal val="ppt_x"/>
                                          </p:val>
                                        </p:tav>
                                      </p:tavLst>
                                    </p:anim>
                                    <p:anim calcmode="lin" valueType="num">
                                      <p:cBhvr additive="base">
                                        <p:cTn id="27" dur="500"/>
                                        <p:tgtEl>
                                          <p:spTgt spid="90116"/>
                                        </p:tgtEl>
                                        <p:attrNameLst>
                                          <p:attrName>ppt_y</p:attrName>
                                        </p:attrNameLst>
                                      </p:cBhvr>
                                      <p:tavLst>
                                        <p:tav tm="0">
                                          <p:val>
                                            <p:strVal val="ppt_y"/>
                                          </p:val>
                                        </p:tav>
                                        <p:tav tm="100000">
                                          <p:val>
                                            <p:strVal val="1+ppt_h/2"/>
                                          </p:val>
                                        </p:tav>
                                      </p:tavLst>
                                    </p:anim>
                                    <p:set>
                                      <p:cBhvr>
                                        <p:cTn id="28" dur="1" fill="hold">
                                          <p:stCondLst>
                                            <p:cond delay="499"/>
                                          </p:stCondLst>
                                        </p:cTn>
                                        <p:tgtEl>
                                          <p:spTgt spid="90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638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638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638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639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417638" y="3484563"/>
            <a:ext cx="89535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6392"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6393"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6394" name="TextBox 24"/>
          <p:cNvSpPr txBox="1">
            <a:spLocks noChangeArrowheads="1"/>
          </p:cNvSpPr>
          <p:nvPr/>
        </p:nvSpPr>
        <p:spPr bwMode="auto">
          <a:xfrm rot="1709931">
            <a:off x="6640513" y="1031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2301" name="Picture 16" descr="careerclustericon-Mfg.jpeg"/>
          <p:cNvPicPr>
            <a:picLocks noChangeAspect="1"/>
          </p:cNvPicPr>
          <p:nvPr/>
        </p:nvPicPr>
        <p:blipFill>
          <a:blip r:embed="rId4" cstate="print"/>
          <a:srcRect/>
          <a:stretch>
            <a:fillRect/>
          </a:stretch>
        </p:blipFill>
        <p:spPr bwMode="auto">
          <a:xfrm>
            <a:off x="304800" y="5334000"/>
            <a:ext cx="2227263" cy="914400"/>
          </a:xfrm>
          <a:prstGeom prst="rect">
            <a:avLst/>
          </a:prstGeom>
          <a:noFill/>
          <a:ln w="9525">
            <a:noFill/>
            <a:miter lim="800000"/>
            <a:headEnd/>
            <a:tailEnd/>
          </a:ln>
        </p:spPr>
      </p:pic>
      <p:sp>
        <p:nvSpPr>
          <p:cNvPr id="17" name="TextBox 16"/>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Production</a:t>
            </a:r>
          </a:p>
        </p:txBody>
      </p:sp>
      <p:sp>
        <p:nvSpPr>
          <p:cNvPr id="19" name="TextBox 19"/>
          <p:cNvSpPr txBox="1">
            <a:spLocks noChangeArrowheads="1"/>
          </p:cNvSpPr>
          <p:nvPr/>
        </p:nvSpPr>
        <p:spPr bwMode="auto">
          <a:xfrm>
            <a:off x="4249173" y="381000"/>
            <a:ext cx="192302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Welder</a:t>
            </a:r>
          </a:p>
        </p:txBody>
      </p:sp>
      <p:pic>
        <p:nvPicPr>
          <p:cNvPr id="12306" name="Picture 18" descr="Female student in the Welding program at WITC"/>
          <p:cNvPicPr>
            <a:picLocks noChangeAspect="1" noChangeArrowheads="1"/>
          </p:cNvPicPr>
          <p:nvPr/>
        </p:nvPicPr>
        <p:blipFill>
          <a:blip r:embed="rId5" cstate="print"/>
          <a:srcRect/>
          <a:stretch>
            <a:fillRect/>
          </a:stretch>
        </p:blipFill>
        <p:spPr bwMode="auto">
          <a:xfrm>
            <a:off x="5486400" y="1676400"/>
            <a:ext cx="2381250" cy="3219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308" name="Picture 20" descr="Find a Welding Job"/>
          <p:cNvPicPr>
            <a:picLocks noChangeAspect="1" noChangeArrowheads="1"/>
          </p:cNvPicPr>
          <p:nvPr/>
        </p:nvPicPr>
        <p:blipFill>
          <a:blip r:embed="rId6" cstate="print"/>
          <a:srcRect/>
          <a:stretch>
            <a:fillRect/>
          </a:stretch>
        </p:blipFill>
        <p:spPr bwMode="auto">
          <a:xfrm>
            <a:off x="3048000" y="1828800"/>
            <a:ext cx="24384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17"/>
          <p:cNvSpPr/>
          <p:nvPr/>
        </p:nvSpPr>
        <p:spPr>
          <a:xfrm rot="20433129">
            <a:off x="4623752" y="1544808"/>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2301"/>
                                        </p:tgtEl>
                                        <p:attrNameLst>
                                          <p:attrName>style.visibility</p:attrName>
                                        </p:attrNameLst>
                                      </p:cBhvr>
                                      <p:to>
                                        <p:strVal val="visible"/>
                                      </p:to>
                                    </p:set>
                                    <p:animEffect transition="in" filter="checkerboard(across)">
                                      <p:cBhvr>
                                        <p:cTn id="13" dur="500"/>
                                        <p:tgtEl>
                                          <p:spTgt spid="1230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xit" presetSubtype="10" fill="hold" nodeType="withEffect">
                                  <p:stCondLst>
                                    <p:cond delay="0"/>
                                  </p:stCondLst>
                                  <p:childTnLst>
                                    <p:animEffect transition="out" filter="blinds(horizontal)">
                                      <p:cBhvr>
                                        <p:cTn id="26" dur="500"/>
                                        <p:tgtEl>
                                          <p:spTgt spid="12308"/>
                                        </p:tgtEl>
                                      </p:cBhvr>
                                    </p:animEffect>
                                    <p:set>
                                      <p:cBhvr>
                                        <p:cTn id="27" dur="1" fill="hold">
                                          <p:stCondLst>
                                            <p:cond delay="499"/>
                                          </p:stCondLst>
                                        </p:cTn>
                                        <p:tgtEl>
                                          <p:spTgt spid="123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741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741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741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741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467519" y="3096419"/>
            <a:ext cx="1065212"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7416"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7417"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7418"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5373" name="Picture 17" descr="careerclustericon-Law.jpeg"/>
          <p:cNvPicPr>
            <a:picLocks noChangeAspect="1"/>
          </p:cNvPicPr>
          <p:nvPr/>
        </p:nvPicPr>
        <p:blipFill>
          <a:blip r:embed="rId4" cstate="print"/>
          <a:srcRect/>
          <a:stretch>
            <a:fillRect/>
          </a:stretch>
        </p:blipFill>
        <p:spPr bwMode="auto">
          <a:xfrm>
            <a:off x="228600" y="5105400"/>
            <a:ext cx="2286000" cy="952500"/>
          </a:xfrm>
          <a:prstGeom prst="rect">
            <a:avLst/>
          </a:prstGeom>
          <a:noFill/>
          <a:ln w="9525">
            <a:noFill/>
            <a:miter lim="800000"/>
            <a:headEnd/>
            <a:tailEnd/>
          </a:ln>
        </p:spPr>
      </p:pic>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Emergency &amp; Fire Management Services</a:t>
            </a:r>
          </a:p>
        </p:txBody>
      </p:sp>
      <p:sp>
        <p:nvSpPr>
          <p:cNvPr id="21" name="TextBox 19"/>
          <p:cNvSpPr txBox="1">
            <a:spLocks noChangeArrowheads="1"/>
          </p:cNvSpPr>
          <p:nvPr/>
        </p:nvSpPr>
        <p:spPr bwMode="auto">
          <a:xfrm>
            <a:off x="3962400" y="381000"/>
            <a:ext cx="2680414"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Firefighter</a:t>
            </a:r>
          </a:p>
        </p:txBody>
      </p:sp>
      <p:pic>
        <p:nvPicPr>
          <p:cNvPr id="15380" name="Picture 20" descr="Fireman salary"/>
          <p:cNvPicPr>
            <a:picLocks noChangeAspect="1" noChangeArrowheads="1"/>
          </p:cNvPicPr>
          <p:nvPr/>
        </p:nvPicPr>
        <p:blipFill>
          <a:blip r:embed="rId5" cstate="print"/>
          <a:srcRect/>
          <a:stretch>
            <a:fillRect/>
          </a:stretch>
        </p:blipFill>
        <p:spPr bwMode="auto">
          <a:xfrm>
            <a:off x="5419725" y="1725613"/>
            <a:ext cx="2130425"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51" name="Picture 22" descr="female firefighter"/>
          <p:cNvPicPr>
            <a:picLocks noChangeAspect="1" noChangeArrowheads="1"/>
          </p:cNvPicPr>
          <p:nvPr/>
        </p:nvPicPr>
        <p:blipFill>
          <a:blip r:embed="rId6" cstate="print"/>
          <a:srcRect/>
          <a:stretch>
            <a:fillRect/>
          </a:stretch>
        </p:blipFill>
        <p:spPr bwMode="auto">
          <a:xfrm>
            <a:off x="3124200" y="1752600"/>
            <a:ext cx="2286000" cy="321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213294"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373"/>
                                        </p:tgtEl>
                                        <p:attrNameLst>
                                          <p:attrName>style.visibility</p:attrName>
                                        </p:attrNameLst>
                                      </p:cBhvr>
                                      <p:to>
                                        <p:strVal val="visible"/>
                                      </p:to>
                                    </p:set>
                                    <p:animEffect transition="in" filter="checkerboard(across)">
                                      <p:cBhvr>
                                        <p:cTn id="13" dur="500"/>
                                        <p:tgtEl>
                                          <p:spTgt spid="153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15380"/>
                                        </p:tgtEl>
                                      </p:cBhvr>
                                    </p:animEffect>
                                    <p:set>
                                      <p:cBhvr>
                                        <p:cTn id="27" dur="1" fill="hold">
                                          <p:stCondLst>
                                            <p:cond delay="499"/>
                                          </p:stCondLst>
                                        </p:cTn>
                                        <p:tgtEl>
                                          <p:spTgt spid="153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843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843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843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843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364457" y="3553619"/>
            <a:ext cx="1065212"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844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8441"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8442" name="TextBox 24"/>
          <p:cNvSpPr txBox="1">
            <a:spLocks noChangeArrowheads="1"/>
          </p:cNvSpPr>
          <p:nvPr/>
        </p:nvSpPr>
        <p:spPr bwMode="auto">
          <a:xfrm rot="1709931">
            <a:off x="6502400" y="16414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Facility &amp; Mobile Equipment Maintenance</a:t>
            </a:r>
          </a:p>
        </p:txBody>
      </p:sp>
      <p:sp>
        <p:nvSpPr>
          <p:cNvPr id="21" name="TextBox 19"/>
          <p:cNvSpPr txBox="1">
            <a:spLocks noChangeArrowheads="1"/>
          </p:cNvSpPr>
          <p:nvPr/>
        </p:nvSpPr>
        <p:spPr bwMode="auto">
          <a:xfrm>
            <a:off x="2514600" y="381000"/>
            <a:ext cx="655884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Collision Repair Technician</a:t>
            </a:r>
          </a:p>
        </p:txBody>
      </p:sp>
      <p:pic>
        <p:nvPicPr>
          <p:cNvPr id="17" name="Picture 16" descr="careerclustericon-Trans.jpeg"/>
          <p:cNvPicPr>
            <a:picLocks noChangeAspect="1"/>
          </p:cNvPicPr>
          <p:nvPr/>
        </p:nvPicPr>
        <p:blipFill>
          <a:blip r:embed="rId4" cstate="print"/>
          <a:srcRect/>
          <a:stretch>
            <a:fillRect/>
          </a:stretch>
        </p:blipFill>
        <p:spPr bwMode="auto">
          <a:xfrm>
            <a:off x="419100" y="5105400"/>
            <a:ext cx="2125663" cy="838200"/>
          </a:xfrm>
          <a:prstGeom prst="rect">
            <a:avLst/>
          </a:prstGeom>
          <a:noFill/>
          <a:ln w="9525">
            <a:noFill/>
            <a:miter lim="800000"/>
            <a:headEnd/>
            <a:tailEnd/>
          </a:ln>
        </p:spPr>
      </p:pic>
      <p:pic>
        <p:nvPicPr>
          <p:cNvPr id="15374" name="Picture 3" descr="D:\photogallery\Transportation\Auto Collision\Autocollision01.jpg"/>
          <p:cNvPicPr>
            <a:picLocks noChangeAspect="1" noChangeArrowheads="1"/>
          </p:cNvPicPr>
          <p:nvPr/>
        </p:nvPicPr>
        <p:blipFill>
          <a:blip r:embed="rId5" cstate="print"/>
          <a:srcRect/>
          <a:stretch>
            <a:fillRect/>
          </a:stretch>
        </p:blipFill>
        <p:spPr bwMode="auto">
          <a:xfrm>
            <a:off x="2895600" y="1600200"/>
            <a:ext cx="2789238"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0900" name="Picture 4" descr="http://www.ncskillscenter.com/images/site_graphics/Collision3.jpg"/>
          <p:cNvPicPr>
            <a:picLocks noChangeAspect="1" noChangeArrowheads="1"/>
          </p:cNvPicPr>
          <p:nvPr/>
        </p:nvPicPr>
        <p:blipFill>
          <a:blip r:embed="rId6" cstate="print"/>
          <a:srcRect/>
          <a:stretch>
            <a:fillRect/>
          </a:stretch>
        </p:blipFill>
        <p:spPr bwMode="auto">
          <a:xfrm>
            <a:off x="5680075" y="2667000"/>
            <a:ext cx="2549525"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685119" y="23081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4" presetClass="exit" presetSubtype="16" fill="hold" nodeType="withEffect">
                                  <p:stCondLst>
                                    <p:cond delay="0"/>
                                  </p:stCondLst>
                                  <p:childTnLst>
                                    <p:animEffect transition="out" filter="box(in)">
                                      <p:cBhvr>
                                        <p:cTn id="26" dur="500"/>
                                        <p:tgtEl>
                                          <p:spTgt spid="80900"/>
                                        </p:tgtEl>
                                      </p:cBhvr>
                                    </p:animEffect>
                                    <p:set>
                                      <p:cBhvr>
                                        <p:cTn id="27" dur="1" fill="hold">
                                          <p:stCondLst>
                                            <p:cond delay="499"/>
                                          </p:stCondLst>
                                        </p:cTn>
                                        <p:tgtEl>
                                          <p:spTgt spid="80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9459"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9460"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9461"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9462"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19463" name="TextBox 24"/>
          <p:cNvSpPr txBox="1">
            <a:spLocks noChangeArrowheads="1"/>
          </p:cNvSpPr>
          <p:nvPr/>
        </p:nvSpPr>
        <p:spPr bwMode="auto">
          <a:xfrm rot="1859505">
            <a:off x="6477000" y="1663700"/>
            <a:ext cx="2743200" cy="461963"/>
          </a:xfrm>
          <a:prstGeom prst="rect">
            <a:avLst/>
          </a:prstGeom>
          <a:noFill/>
          <a:ln w="9525">
            <a:noFill/>
            <a:miter lim="800000"/>
            <a:headEnd/>
            <a:tailEnd/>
          </a:ln>
        </p:spPr>
        <p:txBody>
          <a:bodyPr>
            <a:spAutoFit/>
          </a:bodyPr>
          <a:lstStyle/>
          <a:p>
            <a:r>
              <a:rPr lang="en-US" sz="2400" b="1">
                <a:latin typeface="Calibri" pitchFamily="34" charset="0"/>
              </a:rPr>
              <a:t>Nontraditional for? </a:t>
            </a:r>
          </a:p>
        </p:txBody>
      </p:sp>
      <p:sp>
        <p:nvSpPr>
          <p:cNvPr id="28" name="Left Arrow 27"/>
          <p:cNvSpPr/>
          <p:nvPr/>
        </p:nvSpPr>
        <p:spPr>
          <a:xfrm rot="3959640">
            <a:off x="318293" y="3202782"/>
            <a:ext cx="1065213"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9465"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9466"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7" name="TextBox 16"/>
          <p:cNvSpPr txBox="1">
            <a:spLocks noChangeArrowheads="1"/>
          </p:cNvSpPr>
          <p:nvPr/>
        </p:nvSpPr>
        <p:spPr bwMode="auto">
          <a:xfrm>
            <a:off x="3581400" y="569595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Teaching and Training</a:t>
            </a:r>
          </a:p>
        </p:txBody>
      </p:sp>
      <p:sp>
        <p:nvSpPr>
          <p:cNvPr id="18" name="Rectangle 17"/>
          <p:cNvSpPr/>
          <p:nvPr/>
        </p:nvSpPr>
        <p:spPr>
          <a:xfrm rot="1596315">
            <a:off x="5761319"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
        <p:nvSpPr>
          <p:cNvPr id="20" name="TextBox 19"/>
          <p:cNvSpPr txBox="1">
            <a:spLocks noChangeArrowheads="1"/>
          </p:cNvSpPr>
          <p:nvPr/>
        </p:nvSpPr>
        <p:spPr bwMode="auto">
          <a:xfrm>
            <a:off x="2819400" y="381000"/>
            <a:ext cx="4521751"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Preschool Teacher</a:t>
            </a:r>
          </a:p>
        </p:txBody>
      </p:sp>
      <p:pic>
        <p:nvPicPr>
          <p:cNvPr id="21" name="Picture 20" descr="careerclustericon-Ed.jpeg"/>
          <p:cNvPicPr>
            <a:picLocks noChangeAspect="1"/>
          </p:cNvPicPr>
          <p:nvPr/>
        </p:nvPicPr>
        <p:blipFill>
          <a:blip r:embed="rId4" cstate="print"/>
          <a:srcRect/>
          <a:stretch>
            <a:fillRect/>
          </a:stretch>
        </p:blipFill>
        <p:spPr bwMode="auto">
          <a:xfrm>
            <a:off x="381000" y="5105400"/>
            <a:ext cx="1905000" cy="1273175"/>
          </a:xfrm>
          <a:prstGeom prst="rect">
            <a:avLst/>
          </a:prstGeom>
          <a:noFill/>
          <a:ln w="9525">
            <a:noFill/>
            <a:miter lim="800000"/>
            <a:headEnd/>
            <a:tailEnd/>
          </a:ln>
        </p:spPr>
      </p:pic>
      <p:pic>
        <p:nvPicPr>
          <p:cNvPr id="109570" name="Picture 2" descr="http://www.abc4bisman.org/images/iStock_000006814567XSmall.jpg"/>
          <p:cNvPicPr>
            <a:picLocks noChangeAspect="1" noChangeArrowheads="1"/>
          </p:cNvPicPr>
          <p:nvPr/>
        </p:nvPicPr>
        <p:blipFill>
          <a:blip r:embed="rId5" cstate="print"/>
          <a:srcRect/>
          <a:stretch>
            <a:fillRect/>
          </a:stretch>
        </p:blipFill>
        <p:spPr bwMode="auto">
          <a:xfrm>
            <a:off x="3048000" y="1524000"/>
            <a:ext cx="2557018" cy="2285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9572" name="Picture 4" descr="http://www.menteach.org/files/images/IrishLanguage.jpg"/>
          <p:cNvPicPr>
            <a:picLocks noChangeAspect="1" noChangeArrowheads="1"/>
          </p:cNvPicPr>
          <p:nvPr/>
        </p:nvPicPr>
        <p:blipFill>
          <a:blip r:embed="rId6" cstate="print"/>
          <a:srcRect/>
          <a:stretch>
            <a:fillRect/>
          </a:stretch>
        </p:blipFill>
        <p:spPr bwMode="auto">
          <a:xfrm>
            <a:off x="5611090" y="2563468"/>
            <a:ext cx="2857500" cy="2246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2" presetClass="exit" presetSubtype="4" fill="hold" nodeType="withEffect">
                                  <p:stCondLst>
                                    <p:cond delay="0"/>
                                  </p:stCondLst>
                                  <p:childTnLst>
                                    <p:anim calcmode="lin" valueType="num">
                                      <p:cBhvr additive="base">
                                        <p:cTn id="27" dur="500"/>
                                        <p:tgtEl>
                                          <p:spTgt spid="109570"/>
                                        </p:tgtEl>
                                        <p:attrNameLst>
                                          <p:attrName>ppt_x</p:attrName>
                                        </p:attrNameLst>
                                      </p:cBhvr>
                                      <p:tavLst>
                                        <p:tav tm="0">
                                          <p:val>
                                            <p:strVal val="ppt_x"/>
                                          </p:val>
                                        </p:tav>
                                        <p:tav tm="100000">
                                          <p:val>
                                            <p:strVal val="ppt_x"/>
                                          </p:val>
                                        </p:tav>
                                      </p:tavLst>
                                    </p:anim>
                                    <p:anim calcmode="lin" valueType="num">
                                      <p:cBhvr additive="base">
                                        <p:cTn id="28" dur="500"/>
                                        <p:tgtEl>
                                          <p:spTgt spid="109570"/>
                                        </p:tgtEl>
                                        <p:attrNameLst>
                                          <p:attrName>ppt_y</p:attrName>
                                        </p:attrNameLst>
                                      </p:cBhvr>
                                      <p:tavLst>
                                        <p:tav tm="0">
                                          <p:val>
                                            <p:strVal val="ppt_y"/>
                                          </p:val>
                                        </p:tav>
                                        <p:tav tm="100000">
                                          <p:val>
                                            <p:strVal val="1+ppt_h/2"/>
                                          </p:val>
                                        </p:tav>
                                      </p:tavLst>
                                    </p:anim>
                                    <p:set>
                                      <p:cBhvr>
                                        <p:cTn id="29" dur="1" fill="hold">
                                          <p:stCondLst>
                                            <p:cond delay="499"/>
                                          </p:stCondLst>
                                        </p:cTn>
                                        <p:tgtEl>
                                          <p:spTgt spid="1095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0483"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0484"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0485"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0486"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4694536">
            <a:off x="-65881" y="726282"/>
            <a:ext cx="839787" cy="387350"/>
          </a:xfrm>
          <a:prstGeom prst="lef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0488"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0489"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0490"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Plant Systems</a:t>
            </a:r>
          </a:p>
        </p:txBody>
      </p:sp>
      <p:sp>
        <p:nvSpPr>
          <p:cNvPr id="21" name="TextBox 19"/>
          <p:cNvSpPr txBox="1">
            <a:spLocks noChangeArrowheads="1"/>
          </p:cNvSpPr>
          <p:nvPr/>
        </p:nvSpPr>
        <p:spPr bwMode="auto">
          <a:xfrm>
            <a:off x="2590800" y="381000"/>
            <a:ext cx="5369162"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Greenhouse Manager</a:t>
            </a:r>
          </a:p>
        </p:txBody>
      </p:sp>
      <p:pic>
        <p:nvPicPr>
          <p:cNvPr id="17" name="Picture 16" descr="careerclustericon-agric.jpeg"/>
          <p:cNvPicPr>
            <a:picLocks noChangeAspect="1"/>
          </p:cNvPicPr>
          <p:nvPr/>
        </p:nvPicPr>
        <p:blipFill>
          <a:blip r:embed="rId4" cstate="print"/>
          <a:srcRect/>
          <a:stretch>
            <a:fillRect/>
          </a:stretch>
        </p:blipFill>
        <p:spPr bwMode="auto">
          <a:xfrm>
            <a:off x="381000" y="5181600"/>
            <a:ext cx="2176463" cy="762000"/>
          </a:xfrm>
          <a:prstGeom prst="rect">
            <a:avLst/>
          </a:prstGeom>
          <a:noFill/>
          <a:ln w="9525">
            <a:noFill/>
            <a:miter lim="800000"/>
            <a:headEnd/>
            <a:tailEnd/>
          </a:ln>
        </p:spPr>
      </p:pic>
      <p:sp>
        <p:nvSpPr>
          <p:cNvPr id="20494"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sp>
        <p:nvSpPr>
          <p:cNvPr id="19" name="Rectangle 18"/>
          <p:cNvSpPr/>
          <p:nvPr/>
        </p:nvSpPr>
        <p:spPr>
          <a:xfrm rot="1596315">
            <a:off x="5608919"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111618" name="Picture 2" descr="Paul Bloese Photo"/>
          <p:cNvPicPr>
            <a:picLocks noChangeAspect="1" noChangeArrowheads="1"/>
          </p:cNvPicPr>
          <p:nvPr/>
        </p:nvPicPr>
        <p:blipFill>
          <a:blip r:embed="rId5" cstate="print"/>
          <a:srcRect/>
          <a:stretch>
            <a:fillRect/>
          </a:stretch>
        </p:blipFill>
        <p:spPr bwMode="auto">
          <a:xfrm>
            <a:off x="2743200" y="1600200"/>
            <a:ext cx="2362200" cy="2521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1620" name="Picture 4" descr="http://www.uwec.edu/Biology/mainpage/LynnJanik/LynnGreenhouse.jpg"/>
          <p:cNvPicPr>
            <a:picLocks noChangeAspect="1" noChangeArrowheads="1"/>
          </p:cNvPicPr>
          <p:nvPr/>
        </p:nvPicPr>
        <p:blipFill>
          <a:blip r:embed="rId6" cstate="print"/>
          <a:srcRect/>
          <a:stretch>
            <a:fillRect/>
          </a:stretch>
        </p:blipFill>
        <p:spPr bwMode="auto">
          <a:xfrm>
            <a:off x="5029200" y="2667000"/>
            <a:ext cx="3054926"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8" presetClass="exit" presetSubtype="16" fill="hold" nodeType="withEffect">
                                  <p:stCondLst>
                                    <p:cond delay="0"/>
                                  </p:stCondLst>
                                  <p:childTnLst>
                                    <p:animEffect transition="out" filter="diamond(in)">
                                      <p:cBhvr>
                                        <p:cTn id="26" dur="2000"/>
                                        <p:tgtEl>
                                          <p:spTgt spid="111618"/>
                                        </p:tgtEl>
                                      </p:cBhvr>
                                    </p:animEffect>
                                    <p:set>
                                      <p:cBhvr>
                                        <p:cTn id="27" dur="1" fill="hold">
                                          <p:stCondLst>
                                            <p:cond delay="1999"/>
                                          </p:stCondLst>
                                        </p:cTn>
                                        <p:tgtEl>
                                          <p:spTgt spid="1116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4"/>
          <p:cNvGrpSpPr>
            <a:grpSpLocks/>
          </p:cNvGrpSpPr>
          <p:nvPr/>
        </p:nvGrpSpPr>
        <p:grpSpPr bwMode="auto">
          <a:xfrm>
            <a:off x="728663" y="1295400"/>
            <a:ext cx="4864100" cy="4784725"/>
            <a:chOff x="739638" y="1285278"/>
            <a:chExt cx="4864054" cy="4784987"/>
          </a:xfrm>
        </p:grpSpPr>
        <p:pic>
          <p:nvPicPr>
            <p:cNvPr id="6" name="Picture 8" descr="C:\Documents and Settings\User\Local Settings\Temporary Internet Files\Content.IE5\ISIV4KQY\MPj04097090000[1].jpg"/>
            <p:cNvPicPr>
              <a:picLocks noChangeAspect="1" noChangeArrowheads="1"/>
            </p:cNvPicPr>
            <p:nvPr/>
          </p:nvPicPr>
          <p:blipFill>
            <a:blip r:embed="rId3" cstate="print"/>
            <a:srcRect l="18033"/>
            <a:stretch>
              <a:fillRect/>
            </a:stretch>
          </p:blipFill>
          <p:spPr bwMode="auto">
            <a:xfrm rot="20678895">
              <a:off x="4008137" y="3391236"/>
              <a:ext cx="1595555" cy="1429918"/>
            </a:xfrm>
            <a:prstGeom prst="hexagon">
              <a:avLst/>
            </a:prstGeom>
            <a:noFill/>
            <a:ln w="9525">
              <a:noFill/>
              <a:miter lim="800000"/>
              <a:headEnd/>
              <a:tailEnd/>
            </a:ln>
          </p:spPr>
        </p:pic>
        <p:pic>
          <p:nvPicPr>
            <p:cNvPr id="7" name="Picture 5" descr="C:\Documents and Settings\Owner\Local Settings\Temporary Internet Files\Content.IE5\4LA0PBX0\MPj04432480000[1].jpg"/>
            <p:cNvPicPr>
              <a:picLocks noChangeAspect="1" noChangeArrowheads="1"/>
            </p:cNvPicPr>
            <p:nvPr/>
          </p:nvPicPr>
          <p:blipFill>
            <a:blip r:embed="rId4" cstate="print"/>
            <a:srcRect/>
            <a:stretch>
              <a:fillRect/>
            </a:stretch>
          </p:blipFill>
          <p:spPr bwMode="auto">
            <a:xfrm rot="20679859">
              <a:off x="1947272" y="1285278"/>
              <a:ext cx="1577304" cy="1440707"/>
            </a:xfrm>
            <a:prstGeom prst="hexagon">
              <a:avLst/>
            </a:prstGeom>
            <a:noFill/>
            <a:ln w="9525">
              <a:noFill/>
              <a:miter lim="800000"/>
              <a:headEnd/>
              <a:tailEnd/>
            </a:ln>
          </p:spPr>
        </p:pic>
        <p:pic>
          <p:nvPicPr>
            <p:cNvPr id="9" name="Picture 6" descr="D:\photogallery\LawPublicSafety\Fire Protection\FireProtection04.jpg"/>
            <p:cNvPicPr>
              <a:picLocks noChangeAspect="1" noChangeArrowheads="1"/>
            </p:cNvPicPr>
            <p:nvPr/>
          </p:nvPicPr>
          <p:blipFill>
            <a:blip r:embed="rId5" cstate="print"/>
            <a:srcRect/>
            <a:stretch>
              <a:fillRect/>
            </a:stretch>
          </p:blipFill>
          <p:spPr bwMode="auto">
            <a:xfrm rot="20648243">
              <a:off x="1252080" y="4180932"/>
              <a:ext cx="1654218" cy="1465964"/>
            </a:xfrm>
            <a:prstGeom prst="hexagon">
              <a:avLst/>
            </a:prstGeom>
            <a:noFill/>
          </p:spPr>
        </p:pic>
        <p:pic>
          <p:nvPicPr>
            <p:cNvPr id="10" name="Picture 9" descr="http://www.overlandband.org/boosters/programs/stringorchestra/StringOrchestra.jpg"/>
            <p:cNvPicPr>
              <a:picLocks noChangeAspect="1" noChangeArrowheads="1"/>
            </p:cNvPicPr>
            <p:nvPr/>
          </p:nvPicPr>
          <p:blipFill>
            <a:blip r:embed="rId6" cstate="print"/>
            <a:srcRect/>
            <a:stretch>
              <a:fillRect/>
            </a:stretch>
          </p:blipFill>
          <p:spPr bwMode="auto">
            <a:xfrm rot="20672617">
              <a:off x="3560208" y="1676832"/>
              <a:ext cx="1643864" cy="1451562"/>
            </a:xfrm>
            <a:prstGeom prst="hexagon">
              <a:avLst/>
            </a:prstGeom>
            <a:noFill/>
          </p:spPr>
        </p:pic>
        <p:pic>
          <p:nvPicPr>
            <p:cNvPr id="11" name="Picture 12" descr="http://www.fbhs.org/Horticulture_therapy.jpg"/>
            <p:cNvPicPr>
              <a:picLocks noChangeAspect="1" noChangeArrowheads="1"/>
            </p:cNvPicPr>
            <p:nvPr/>
          </p:nvPicPr>
          <p:blipFill>
            <a:blip r:embed="rId7" cstate="print"/>
            <a:srcRect/>
            <a:stretch>
              <a:fillRect/>
            </a:stretch>
          </p:blipFill>
          <p:spPr bwMode="auto">
            <a:xfrm rot="20660352">
              <a:off x="739638" y="2487310"/>
              <a:ext cx="1664475" cy="1496900"/>
            </a:xfrm>
            <a:prstGeom prst="hexagon">
              <a:avLst/>
            </a:prstGeom>
            <a:noFill/>
          </p:spPr>
        </p:pic>
        <p:pic>
          <p:nvPicPr>
            <p:cNvPr id="12" name="Picture 16" descr="http://www.itpeu.org/Index_images_07/Architects_07.jpg"/>
            <p:cNvPicPr>
              <a:picLocks noChangeAspect="1" noChangeArrowheads="1"/>
            </p:cNvPicPr>
            <p:nvPr/>
          </p:nvPicPr>
          <p:blipFill>
            <a:blip r:embed="rId8" cstate="print"/>
            <a:srcRect/>
            <a:stretch>
              <a:fillRect/>
            </a:stretch>
          </p:blipFill>
          <p:spPr bwMode="auto">
            <a:xfrm rot="20658286">
              <a:off x="2835206" y="4590432"/>
              <a:ext cx="1649667" cy="1479833"/>
            </a:xfrm>
            <a:prstGeom prst="hexagon">
              <a:avLst/>
            </a:prstGeom>
            <a:noFill/>
          </p:spPr>
        </p:pic>
      </p:grpSp>
      <p:pic>
        <p:nvPicPr>
          <p:cNvPr id="4" name="Picture 14" descr="cluster-flower2"/>
          <p:cNvPicPr>
            <a:picLocks noChangeAspect="1" noChangeArrowheads="1"/>
          </p:cNvPicPr>
          <p:nvPr/>
        </p:nvPicPr>
        <p:blipFill>
          <a:blip r:embed="rId9" cstate="print"/>
          <a:srcRect/>
          <a:stretch>
            <a:fillRect/>
          </a:stretch>
        </p:blipFill>
        <p:spPr bwMode="auto">
          <a:xfrm rot="-591911">
            <a:off x="712788" y="1066800"/>
            <a:ext cx="4914900" cy="5181600"/>
          </a:xfrm>
          <a:prstGeom prst="rect">
            <a:avLst/>
          </a:prstGeom>
          <a:noFill/>
          <a:ln w="9525">
            <a:noFill/>
            <a:miter lim="800000"/>
            <a:headEnd/>
            <a:tailEnd/>
          </a:ln>
        </p:spPr>
      </p:pic>
      <p:sp>
        <p:nvSpPr>
          <p:cNvPr id="8" name="Rectangular Callout 7"/>
          <p:cNvSpPr/>
          <p:nvPr/>
        </p:nvSpPr>
        <p:spPr>
          <a:xfrm rot="1830580">
            <a:off x="5014420" y="1090561"/>
            <a:ext cx="3586649" cy="1616075"/>
          </a:xfrm>
          <a:prstGeom prst="wedgeRectCallout">
            <a:avLst/>
          </a:prstGeom>
          <a:ln>
            <a:solidFill>
              <a:schemeClr val="accent2">
                <a:lumMod val="75000"/>
              </a:schemeClr>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What’s My </a:t>
            </a:r>
          </a:p>
          <a:p>
            <a:pPr algn="ct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Career Plan?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150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150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150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151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425575" y="3467101"/>
            <a:ext cx="854075"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1512"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1513"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1514"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Construction</a:t>
            </a:r>
          </a:p>
        </p:txBody>
      </p:sp>
      <p:sp>
        <p:nvSpPr>
          <p:cNvPr id="21" name="TextBox 19"/>
          <p:cNvSpPr txBox="1">
            <a:spLocks noChangeArrowheads="1"/>
          </p:cNvSpPr>
          <p:nvPr/>
        </p:nvSpPr>
        <p:spPr bwMode="auto">
          <a:xfrm>
            <a:off x="3962400" y="381000"/>
            <a:ext cx="2677336"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Electrician</a:t>
            </a:r>
          </a:p>
        </p:txBody>
      </p:sp>
      <p:pic>
        <p:nvPicPr>
          <p:cNvPr id="17" name="Picture 16" descr="careerclustericon-AC.jpeg"/>
          <p:cNvPicPr>
            <a:picLocks noChangeAspect="1"/>
          </p:cNvPicPr>
          <p:nvPr/>
        </p:nvPicPr>
        <p:blipFill>
          <a:blip r:embed="rId4" cstate="print"/>
          <a:srcRect/>
          <a:stretch>
            <a:fillRect/>
          </a:stretch>
        </p:blipFill>
        <p:spPr bwMode="auto">
          <a:xfrm>
            <a:off x="304800" y="5257800"/>
            <a:ext cx="2254250" cy="914400"/>
          </a:xfrm>
          <a:prstGeom prst="rect">
            <a:avLst/>
          </a:prstGeom>
          <a:noFill/>
          <a:ln w="9525">
            <a:noFill/>
            <a:miter lim="800000"/>
            <a:headEnd/>
            <a:tailEnd/>
          </a:ln>
        </p:spPr>
      </p:pic>
      <p:pic>
        <p:nvPicPr>
          <p:cNvPr id="81922" name="Picture 2" descr="C:\Documents and Settings\Owner\Local Settings\Temporary Internet Files\Content.IE5\H6YHI106\MPj02890350000[1].jpg"/>
          <p:cNvPicPr>
            <a:picLocks noChangeAspect="1" noChangeArrowheads="1"/>
          </p:cNvPicPr>
          <p:nvPr/>
        </p:nvPicPr>
        <p:blipFill>
          <a:blip r:embed="rId5" cstate="print"/>
          <a:srcRect/>
          <a:stretch>
            <a:fillRect/>
          </a:stretch>
        </p:blipFill>
        <p:spPr bwMode="auto">
          <a:xfrm>
            <a:off x="5410200" y="2819400"/>
            <a:ext cx="3276600" cy="2146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26" name="Picture 6" descr="Female Apprentice Wiring Socket"/>
          <p:cNvPicPr>
            <a:picLocks noChangeAspect="1" noChangeArrowheads="1"/>
          </p:cNvPicPr>
          <p:nvPr/>
        </p:nvPicPr>
        <p:blipFill>
          <a:blip r:embed="rId6" cstate="print"/>
          <a:srcRect/>
          <a:stretch>
            <a:fillRect/>
          </a:stretch>
        </p:blipFill>
        <p:spPr bwMode="auto">
          <a:xfrm>
            <a:off x="2895600" y="1752600"/>
            <a:ext cx="25400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213294"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4" presetClass="exit" presetSubtype="16" fill="hold" nodeType="withEffect">
                                  <p:stCondLst>
                                    <p:cond delay="0"/>
                                  </p:stCondLst>
                                  <p:childTnLst>
                                    <p:animEffect transition="out" filter="box(in)">
                                      <p:cBhvr>
                                        <p:cTn id="26" dur="500"/>
                                        <p:tgtEl>
                                          <p:spTgt spid="81922"/>
                                        </p:tgtEl>
                                      </p:cBhvr>
                                    </p:animEffect>
                                    <p:set>
                                      <p:cBhvr>
                                        <p:cTn id="27" dur="1" fill="hold">
                                          <p:stCondLst>
                                            <p:cond delay="499"/>
                                          </p:stCondLst>
                                        </p:cTn>
                                        <p:tgtEl>
                                          <p:spTgt spid="819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253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253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253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253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4748021">
            <a:off x="1815307" y="3109119"/>
            <a:ext cx="1065212" cy="387350"/>
          </a:xfrm>
          <a:prstGeom prst="leftArrow">
            <a:avLst/>
          </a:prstGeom>
          <a:solidFill>
            <a:srgbClr val="A500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2536"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2537"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2538"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Therapeutic Services</a:t>
            </a:r>
          </a:p>
        </p:txBody>
      </p:sp>
      <p:sp>
        <p:nvSpPr>
          <p:cNvPr id="21" name="TextBox 19"/>
          <p:cNvSpPr txBox="1">
            <a:spLocks noChangeArrowheads="1"/>
          </p:cNvSpPr>
          <p:nvPr/>
        </p:nvSpPr>
        <p:spPr bwMode="auto">
          <a:xfrm>
            <a:off x="2971800" y="304800"/>
            <a:ext cx="4700902"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Surgical Technician</a:t>
            </a:r>
          </a:p>
        </p:txBody>
      </p:sp>
      <p:sp>
        <p:nvSpPr>
          <p:cNvPr id="19" name="Rectangle 18"/>
          <p:cNvSpPr/>
          <p:nvPr/>
        </p:nvSpPr>
        <p:spPr>
          <a:xfrm rot="1596315">
            <a:off x="5913719" y="17747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pic>
        <p:nvPicPr>
          <p:cNvPr id="17" name="Picture 16" descr="careerclustericon-Health.jpeg"/>
          <p:cNvPicPr>
            <a:picLocks noChangeAspect="1"/>
          </p:cNvPicPr>
          <p:nvPr/>
        </p:nvPicPr>
        <p:blipFill>
          <a:blip r:embed="rId4" cstate="print"/>
          <a:srcRect/>
          <a:stretch>
            <a:fillRect/>
          </a:stretch>
        </p:blipFill>
        <p:spPr bwMode="auto">
          <a:xfrm>
            <a:off x="304800" y="5181600"/>
            <a:ext cx="2209800" cy="933450"/>
          </a:xfrm>
          <a:prstGeom prst="rect">
            <a:avLst/>
          </a:prstGeom>
          <a:noFill/>
          <a:ln w="9525">
            <a:noFill/>
            <a:miter lim="800000"/>
            <a:headEnd/>
            <a:tailEnd/>
          </a:ln>
        </p:spPr>
      </p:pic>
      <p:pic>
        <p:nvPicPr>
          <p:cNvPr id="92162" name="Picture 2" descr="Surgical Technician"/>
          <p:cNvPicPr>
            <a:picLocks noChangeAspect="1" noChangeArrowheads="1"/>
          </p:cNvPicPr>
          <p:nvPr/>
        </p:nvPicPr>
        <p:blipFill>
          <a:blip r:embed="rId5" cstate="print"/>
          <a:srcRect/>
          <a:stretch>
            <a:fillRect/>
          </a:stretch>
        </p:blipFill>
        <p:spPr bwMode="auto">
          <a:xfrm>
            <a:off x="2971800" y="1752600"/>
            <a:ext cx="2428024"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64" name="Picture 4" descr="http://www.ccbcmd.edu/media/employment/online/surgical__tech.jpg">
            <a:hlinkClick r:id="rId6"/>
          </p:cNvPr>
          <p:cNvPicPr>
            <a:picLocks noChangeAspect="1" noChangeArrowheads="1"/>
          </p:cNvPicPr>
          <p:nvPr/>
        </p:nvPicPr>
        <p:blipFill>
          <a:blip r:embed="rId7" cstate="print"/>
          <a:srcRect/>
          <a:stretch>
            <a:fillRect/>
          </a:stretch>
        </p:blipFill>
        <p:spPr bwMode="auto">
          <a:xfrm>
            <a:off x="5395686" y="2895600"/>
            <a:ext cx="30480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8" presetClass="exit" presetSubtype="16" fill="hold" nodeType="withEffect">
                                  <p:stCondLst>
                                    <p:cond delay="0"/>
                                  </p:stCondLst>
                                  <p:childTnLst>
                                    <p:animEffect transition="out" filter="diamond(in)">
                                      <p:cBhvr>
                                        <p:cTn id="26" dur="2000"/>
                                        <p:tgtEl>
                                          <p:spTgt spid="92162"/>
                                        </p:tgtEl>
                                      </p:cBhvr>
                                    </p:animEffect>
                                    <p:set>
                                      <p:cBhvr>
                                        <p:cTn id="27" dur="1" fill="hold">
                                          <p:stCondLst>
                                            <p:cond delay="1999"/>
                                          </p:stCondLst>
                                        </p:cTn>
                                        <p:tgtEl>
                                          <p:spTgt spid="92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355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355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355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355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304132" y="3553619"/>
            <a:ext cx="1065212"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356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3561"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3562"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Construction</a:t>
            </a:r>
          </a:p>
        </p:txBody>
      </p:sp>
      <p:sp>
        <p:nvSpPr>
          <p:cNvPr id="21" name="TextBox 19"/>
          <p:cNvSpPr txBox="1">
            <a:spLocks noChangeArrowheads="1"/>
          </p:cNvSpPr>
          <p:nvPr/>
        </p:nvSpPr>
        <p:spPr bwMode="auto">
          <a:xfrm>
            <a:off x="3962400" y="381000"/>
            <a:ext cx="1819729"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Mason</a:t>
            </a:r>
          </a:p>
        </p:txBody>
      </p:sp>
      <p:sp>
        <p:nvSpPr>
          <p:cNvPr id="19" name="Rectangle 18"/>
          <p:cNvSpPr/>
          <p:nvPr/>
        </p:nvSpPr>
        <p:spPr>
          <a:xfrm rot="1596315">
            <a:off x="5213294"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17" name="Picture 16" descr="careerclustericon-AC.jpeg"/>
          <p:cNvPicPr>
            <a:picLocks noChangeAspect="1"/>
          </p:cNvPicPr>
          <p:nvPr/>
        </p:nvPicPr>
        <p:blipFill>
          <a:blip r:embed="rId4" cstate="print"/>
          <a:srcRect/>
          <a:stretch>
            <a:fillRect/>
          </a:stretch>
        </p:blipFill>
        <p:spPr bwMode="auto">
          <a:xfrm>
            <a:off x="228600" y="5257800"/>
            <a:ext cx="2254250" cy="914400"/>
          </a:xfrm>
          <a:prstGeom prst="rect">
            <a:avLst/>
          </a:prstGeom>
          <a:noFill/>
          <a:ln w="9525">
            <a:noFill/>
            <a:miter lim="800000"/>
            <a:headEnd/>
            <a:tailEnd/>
          </a:ln>
        </p:spPr>
      </p:pic>
      <p:pic>
        <p:nvPicPr>
          <p:cNvPr id="88066" name="Picture 2" descr="Masonry Magazine"/>
          <p:cNvPicPr>
            <a:picLocks noChangeAspect="1" noChangeArrowheads="1"/>
          </p:cNvPicPr>
          <p:nvPr/>
        </p:nvPicPr>
        <p:blipFill>
          <a:blip r:embed="rId5" cstate="print"/>
          <a:srcRect/>
          <a:stretch>
            <a:fillRect/>
          </a:stretch>
        </p:blipFill>
        <p:spPr bwMode="auto">
          <a:xfrm>
            <a:off x="5334000" y="2590800"/>
            <a:ext cx="2476500" cy="2476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8067" name="Picture 3" descr="http://www.masonryworx.com/images/uploads/masonryfemale.jpg"/>
          <p:cNvPicPr>
            <a:picLocks noChangeAspect="1" noChangeArrowheads="1"/>
          </p:cNvPicPr>
          <p:nvPr/>
        </p:nvPicPr>
        <p:blipFill>
          <a:blip r:embed="rId6" cstate="print"/>
          <a:srcRect/>
          <a:stretch>
            <a:fillRect/>
          </a:stretch>
        </p:blipFill>
        <p:spPr bwMode="auto">
          <a:xfrm>
            <a:off x="2819400" y="2057400"/>
            <a:ext cx="25908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4" presetClass="exit" presetSubtype="16" fill="hold" nodeType="withEffect">
                                  <p:stCondLst>
                                    <p:cond delay="0"/>
                                  </p:stCondLst>
                                  <p:childTnLst>
                                    <p:animEffect transition="out" filter="box(in)">
                                      <p:cBhvr>
                                        <p:cTn id="26" dur="500"/>
                                        <p:tgtEl>
                                          <p:spTgt spid="88066"/>
                                        </p:tgtEl>
                                      </p:cBhvr>
                                    </p:animEffect>
                                    <p:set>
                                      <p:cBhvr>
                                        <p:cTn id="27" dur="1" fill="hold">
                                          <p:stCondLst>
                                            <p:cond delay="499"/>
                                          </p:stCondLst>
                                        </p:cTn>
                                        <p:tgtEl>
                                          <p:spTgt spid="880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4579"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4580"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4581"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4582"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4694536">
            <a:off x="-65881" y="726282"/>
            <a:ext cx="839787" cy="387350"/>
          </a:xfrm>
          <a:prstGeom prst="lef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4584"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4585"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4586"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Animal Systems</a:t>
            </a:r>
          </a:p>
        </p:txBody>
      </p:sp>
      <p:sp>
        <p:nvSpPr>
          <p:cNvPr id="21" name="TextBox 19"/>
          <p:cNvSpPr txBox="1">
            <a:spLocks noChangeArrowheads="1"/>
          </p:cNvSpPr>
          <p:nvPr/>
        </p:nvSpPr>
        <p:spPr bwMode="auto">
          <a:xfrm>
            <a:off x="2590800" y="381000"/>
            <a:ext cx="5806141"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Veterinarian Technician</a:t>
            </a:r>
          </a:p>
        </p:txBody>
      </p:sp>
      <p:pic>
        <p:nvPicPr>
          <p:cNvPr id="17" name="Picture 16" descr="careerclustericon-agric.jpeg"/>
          <p:cNvPicPr>
            <a:picLocks noChangeAspect="1"/>
          </p:cNvPicPr>
          <p:nvPr/>
        </p:nvPicPr>
        <p:blipFill>
          <a:blip r:embed="rId4" cstate="print"/>
          <a:srcRect/>
          <a:stretch>
            <a:fillRect/>
          </a:stretch>
        </p:blipFill>
        <p:spPr bwMode="auto">
          <a:xfrm>
            <a:off x="381000" y="5181600"/>
            <a:ext cx="2176463" cy="762000"/>
          </a:xfrm>
          <a:prstGeom prst="rect">
            <a:avLst/>
          </a:prstGeom>
          <a:noFill/>
          <a:ln w="9525">
            <a:noFill/>
            <a:miter lim="800000"/>
            <a:headEnd/>
            <a:tailEnd/>
          </a:ln>
        </p:spPr>
      </p:pic>
      <p:pic>
        <p:nvPicPr>
          <p:cNvPr id="109570" name="Picture 2" descr="http://www.onlinecollegeguru.com/images/Careers/veterinarian-technologist.gif"/>
          <p:cNvPicPr>
            <a:picLocks noChangeAspect="1" noChangeArrowheads="1"/>
          </p:cNvPicPr>
          <p:nvPr/>
        </p:nvPicPr>
        <p:blipFill>
          <a:blip r:embed="rId5" cstate="print"/>
          <a:srcRect/>
          <a:stretch>
            <a:fillRect/>
          </a:stretch>
        </p:blipFill>
        <p:spPr bwMode="auto">
          <a:xfrm>
            <a:off x="3048000" y="1828800"/>
            <a:ext cx="25146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591"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pic>
        <p:nvPicPr>
          <p:cNvPr id="109573" name="Picture 5" descr="http://lbemc.com/wp-content/uploads/2010/01/icu.jpg">
            <a:hlinkClick r:id="rId6"/>
          </p:cNvPr>
          <p:cNvPicPr>
            <a:picLocks noChangeAspect="1" noChangeArrowheads="1"/>
          </p:cNvPicPr>
          <p:nvPr/>
        </p:nvPicPr>
        <p:blipFill>
          <a:blip r:embed="rId7" cstate="print"/>
          <a:srcRect/>
          <a:stretch>
            <a:fillRect/>
          </a:stretch>
        </p:blipFill>
        <p:spPr bwMode="auto">
          <a:xfrm>
            <a:off x="5562600" y="2362200"/>
            <a:ext cx="2209800" cy="2707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608919"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109570"/>
                                        </p:tgtEl>
                                      </p:cBhvr>
                                    </p:animEffect>
                                    <p:set>
                                      <p:cBhvr>
                                        <p:cTn id="27" dur="1" fill="hold">
                                          <p:stCondLst>
                                            <p:cond delay="499"/>
                                          </p:stCondLst>
                                        </p:cTn>
                                        <p:tgtEl>
                                          <p:spTgt spid="1095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5603"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5604"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5605"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5606"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20698741">
            <a:off x="2474913" y="1087438"/>
            <a:ext cx="800100" cy="387350"/>
          </a:xfrm>
          <a:prstGeom prst="left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5608"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5609"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5610" name="TextBox 24"/>
          <p:cNvSpPr txBox="1">
            <a:spLocks noChangeArrowheads="1"/>
          </p:cNvSpPr>
          <p:nvPr/>
        </p:nvSpPr>
        <p:spPr bwMode="auto">
          <a:xfrm rot="1709931">
            <a:off x="6578600" y="16160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2766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Visual Arts &amp; Performing Arts</a:t>
            </a:r>
          </a:p>
        </p:txBody>
      </p:sp>
      <p:sp>
        <p:nvSpPr>
          <p:cNvPr id="21" name="TextBox 19"/>
          <p:cNvSpPr txBox="1">
            <a:spLocks noChangeArrowheads="1"/>
          </p:cNvSpPr>
          <p:nvPr/>
        </p:nvSpPr>
        <p:spPr bwMode="auto">
          <a:xfrm>
            <a:off x="2590800" y="304800"/>
            <a:ext cx="6057492" cy="707886"/>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Fashion/Costume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Designer</a:t>
            </a:r>
          </a:p>
        </p:txBody>
      </p:sp>
      <p:pic>
        <p:nvPicPr>
          <p:cNvPr id="18" name="Picture 17" descr="careerclustericon-AV.jpeg"/>
          <p:cNvPicPr>
            <a:picLocks noChangeAspect="1"/>
          </p:cNvPicPr>
          <p:nvPr/>
        </p:nvPicPr>
        <p:blipFill>
          <a:blip r:embed="rId4" cstate="print"/>
          <a:srcRect/>
          <a:stretch>
            <a:fillRect/>
          </a:stretch>
        </p:blipFill>
        <p:spPr bwMode="auto">
          <a:xfrm>
            <a:off x="228600" y="5181600"/>
            <a:ext cx="2547938" cy="990600"/>
          </a:xfrm>
          <a:prstGeom prst="rect">
            <a:avLst/>
          </a:prstGeom>
          <a:noFill/>
          <a:ln w="9525">
            <a:noFill/>
            <a:miter lim="800000"/>
            <a:headEnd/>
            <a:tailEnd/>
          </a:ln>
        </p:spPr>
      </p:pic>
      <p:pic>
        <p:nvPicPr>
          <p:cNvPr id="125956" name="Picture 4" descr="http://www.thelostcolony.org/costume_design.jpg"/>
          <p:cNvPicPr>
            <a:picLocks noChangeAspect="1" noChangeArrowheads="1"/>
          </p:cNvPicPr>
          <p:nvPr/>
        </p:nvPicPr>
        <p:blipFill>
          <a:blip r:embed="rId5" cstate="print"/>
          <a:srcRect/>
          <a:stretch>
            <a:fillRect/>
          </a:stretch>
        </p:blipFill>
        <p:spPr bwMode="auto">
          <a:xfrm>
            <a:off x="3048000" y="1600200"/>
            <a:ext cx="2133600" cy="3206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5958" name="Picture 6" descr="Parsons students"/>
          <p:cNvPicPr>
            <a:picLocks noChangeAspect="1" noChangeArrowheads="1"/>
          </p:cNvPicPr>
          <p:nvPr/>
        </p:nvPicPr>
        <p:blipFill>
          <a:blip r:embed="rId6" cstate="print"/>
          <a:srcRect/>
          <a:stretch>
            <a:fillRect/>
          </a:stretch>
        </p:blipFill>
        <p:spPr bwMode="auto">
          <a:xfrm>
            <a:off x="5181600" y="1600200"/>
            <a:ext cx="2038350" cy="3207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456519"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3" presetClass="exit" presetSubtype="10" fill="hold" nodeType="withEffect">
                                  <p:stCondLst>
                                    <p:cond delay="0"/>
                                  </p:stCondLst>
                                  <p:childTnLst>
                                    <p:animEffect transition="out" filter="blinds(horizontal)">
                                      <p:cBhvr>
                                        <p:cTn id="26" dur="500"/>
                                        <p:tgtEl>
                                          <p:spTgt spid="125958"/>
                                        </p:tgtEl>
                                      </p:cBhvr>
                                    </p:animEffect>
                                    <p:set>
                                      <p:cBhvr>
                                        <p:cTn id="27" dur="1" fill="hold">
                                          <p:stCondLst>
                                            <p:cond delay="499"/>
                                          </p:stCondLst>
                                        </p:cTn>
                                        <p:tgtEl>
                                          <p:spTgt spid="1259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662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662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662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663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380332" y="3553619"/>
            <a:ext cx="1065212"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6632"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6633"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6634"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6576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Facility &amp; Mobile Equipment Maintenance</a:t>
            </a:r>
          </a:p>
        </p:txBody>
      </p:sp>
      <p:sp>
        <p:nvSpPr>
          <p:cNvPr id="21" name="TextBox 19"/>
          <p:cNvSpPr txBox="1">
            <a:spLocks noChangeArrowheads="1"/>
          </p:cNvSpPr>
          <p:nvPr/>
        </p:nvSpPr>
        <p:spPr bwMode="auto">
          <a:xfrm>
            <a:off x="2819400" y="381000"/>
            <a:ext cx="5341655"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Motorcycle Mechanic</a:t>
            </a:r>
          </a:p>
        </p:txBody>
      </p:sp>
      <p:sp>
        <p:nvSpPr>
          <p:cNvPr id="19" name="Rectangle 18"/>
          <p:cNvSpPr/>
          <p:nvPr/>
        </p:nvSpPr>
        <p:spPr>
          <a:xfrm rot="1596315">
            <a:off x="5213294"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17" name="Picture 16" descr="careerclustericon-Trans.jpeg"/>
          <p:cNvPicPr>
            <a:picLocks noChangeAspect="1"/>
          </p:cNvPicPr>
          <p:nvPr/>
        </p:nvPicPr>
        <p:blipFill>
          <a:blip r:embed="rId4" cstate="print"/>
          <a:srcRect/>
          <a:stretch>
            <a:fillRect/>
          </a:stretch>
        </p:blipFill>
        <p:spPr bwMode="auto">
          <a:xfrm>
            <a:off x="304800" y="5105400"/>
            <a:ext cx="2125663" cy="838200"/>
          </a:xfrm>
          <a:prstGeom prst="rect">
            <a:avLst/>
          </a:prstGeom>
          <a:noFill/>
          <a:ln w="9525">
            <a:noFill/>
            <a:miter lim="800000"/>
            <a:headEnd/>
            <a:tailEnd/>
          </a:ln>
        </p:spPr>
      </p:pic>
      <p:pic>
        <p:nvPicPr>
          <p:cNvPr id="86020" name="Picture 4" descr="Motorcycle Mechanics image"/>
          <p:cNvPicPr>
            <a:picLocks noChangeAspect="1" noChangeArrowheads="1"/>
          </p:cNvPicPr>
          <p:nvPr/>
        </p:nvPicPr>
        <p:blipFill>
          <a:blip r:embed="rId5" cstate="print"/>
          <a:srcRect/>
          <a:stretch>
            <a:fillRect/>
          </a:stretch>
        </p:blipFill>
        <p:spPr bwMode="auto">
          <a:xfrm>
            <a:off x="5763490" y="28194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22" name="Picture 18" descr="Stock Photo titled: Florida Daytona Beach Beach Street Bike Week Female Mechanic, USE OF THIS IMAGE WITHOUT PERMISSION IS PROHIBITED"/>
          <p:cNvPicPr>
            <a:picLocks noChangeAspect="1" noChangeArrowheads="1"/>
          </p:cNvPicPr>
          <p:nvPr/>
        </p:nvPicPr>
        <p:blipFill>
          <a:blip r:embed="rId6" cstate="print"/>
          <a:srcRect/>
          <a:stretch>
            <a:fillRect/>
          </a:stretch>
        </p:blipFill>
        <p:spPr bwMode="auto">
          <a:xfrm>
            <a:off x="2819400" y="2251370"/>
            <a:ext cx="2931870" cy="1952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4)">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8" presetClass="exit" presetSubtype="16" fill="hold" nodeType="withEffect">
                                  <p:stCondLst>
                                    <p:cond delay="0"/>
                                  </p:stCondLst>
                                  <p:childTnLst>
                                    <p:animEffect transition="out" filter="diamond(in)">
                                      <p:cBhvr>
                                        <p:cTn id="26" dur="2000"/>
                                        <p:tgtEl>
                                          <p:spTgt spid="86020"/>
                                        </p:tgtEl>
                                      </p:cBhvr>
                                    </p:animEffect>
                                    <p:set>
                                      <p:cBhvr>
                                        <p:cTn id="27" dur="1" fill="hold">
                                          <p:stCondLst>
                                            <p:cond delay="1999"/>
                                          </p:stCondLst>
                                        </p:cTn>
                                        <p:tgtEl>
                                          <p:spTgt spid="860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765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765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765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765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5158598">
            <a:off x="1761332" y="3020219"/>
            <a:ext cx="1065212" cy="387350"/>
          </a:xfrm>
          <a:prstGeom prst="leftArrow">
            <a:avLst/>
          </a:prstGeom>
          <a:solidFill>
            <a:srgbClr val="A500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7656"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7657"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7658"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Diagnostic Services</a:t>
            </a:r>
          </a:p>
        </p:txBody>
      </p:sp>
      <p:sp>
        <p:nvSpPr>
          <p:cNvPr id="21" name="TextBox 19"/>
          <p:cNvSpPr txBox="1">
            <a:spLocks noChangeArrowheads="1"/>
          </p:cNvSpPr>
          <p:nvPr/>
        </p:nvSpPr>
        <p:spPr bwMode="auto">
          <a:xfrm>
            <a:off x="2743200" y="304800"/>
            <a:ext cx="5317931"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Respiratory Therapist</a:t>
            </a:r>
          </a:p>
        </p:txBody>
      </p:sp>
      <p:sp>
        <p:nvSpPr>
          <p:cNvPr id="19" name="Rectangle 18"/>
          <p:cNvSpPr/>
          <p:nvPr/>
        </p:nvSpPr>
        <p:spPr>
          <a:xfrm rot="1596315">
            <a:off x="5213294"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pic>
        <p:nvPicPr>
          <p:cNvPr id="17" name="Picture 16" descr="careerclustericon-Health.jpeg"/>
          <p:cNvPicPr>
            <a:picLocks noChangeAspect="1"/>
          </p:cNvPicPr>
          <p:nvPr/>
        </p:nvPicPr>
        <p:blipFill>
          <a:blip r:embed="rId4" cstate="print"/>
          <a:srcRect/>
          <a:stretch>
            <a:fillRect/>
          </a:stretch>
        </p:blipFill>
        <p:spPr bwMode="auto">
          <a:xfrm>
            <a:off x="304800" y="5181600"/>
            <a:ext cx="2209800" cy="933450"/>
          </a:xfrm>
          <a:prstGeom prst="rect">
            <a:avLst/>
          </a:prstGeom>
          <a:noFill/>
          <a:ln w="9525">
            <a:noFill/>
            <a:miter lim="800000"/>
            <a:headEnd/>
            <a:tailEnd/>
          </a:ln>
        </p:spPr>
      </p:pic>
      <p:pic>
        <p:nvPicPr>
          <p:cNvPr id="95234" name="Picture 2" descr="Respiratory Therapist Jobs: Respiratory Therapist Employment"/>
          <p:cNvPicPr>
            <a:picLocks noChangeAspect="1" noChangeArrowheads="1"/>
          </p:cNvPicPr>
          <p:nvPr/>
        </p:nvPicPr>
        <p:blipFill>
          <a:blip r:embed="rId5" cstate="print"/>
          <a:srcRect/>
          <a:stretch>
            <a:fillRect/>
          </a:stretch>
        </p:blipFill>
        <p:spPr bwMode="auto">
          <a:xfrm>
            <a:off x="2918460" y="1905000"/>
            <a:ext cx="233172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5236" name="Picture 4" descr="Respiratory Therapist"/>
          <p:cNvPicPr>
            <a:picLocks noChangeAspect="1" noChangeArrowheads="1"/>
          </p:cNvPicPr>
          <p:nvPr/>
        </p:nvPicPr>
        <p:blipFill>
          <a:blip r:embed="rId6" cstate="print"/>
          <a:srcRect/>
          <a:stretch>
            <a:fillRect/>
          </a:stretch>
        </p:blipFill>
        <p:spPr bwMode="auto">
          <a:xfrm>
            <a:off x="5243945" y="27432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xit" presetSubtype="10" fill="hold" nodeType="withEffect">
                                  <p:stCondLst>
                                    <p:cond delay="0"/>
                                  </p:stCondLst>
                                  <p:childTnLst>
                                    <p:animEffect transition="out" filter="blinds(horizontal)">
                                      <p:cBhvr>
                                        <p:cTn id="26" dur="500"/>
                                        <p:tgtEl>
                                          <p:spTgt spid="95234"/>
                                        </p:tgtEl>
                                      </p:cBhvr>
                                    </p:animEffect>
                                    <p:set>
                                      <p:cBhvr>
                                        <p:cTn id="27" dur="1" fill="hold">
                                          <p:stCondLst>
                                            <p:cond delay="499"/>
                                          </p:stCondLst>
                                        </p:cTn>
                                        <p:tgtEl>
                                          <p:spTgt spid="95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867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867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867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867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467519" y="3096419"/>
            <a:ext cx="1065212"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868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8681"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8682"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5373" name="Picture 17" descr="careerclustericon-Law.jpeg"/>
          <p:cNvPicPr>
            <a:picLocks noChangeAspect="1"/>
          </p:cNvPicPr>
          <p:nvPr/>
        </p:nvPicPr>
        <p:blipFill>
          <a:blip r:embed="rId4" cstate="print"/>
          <a:srcRect/>
          <a:stretch>
            <a:fillRect/>
          </a:stretch>
        </p:blipFill>
        <p:spPr bwMode="auto">
          <a:xfrm>
            <a:off x="228600" y="5105400"/>
            <a:ext cx="2286000" cy="952500"/>
          </a:xfrm>
          <a:prstGeom prst="rect">
            <a:avLst/>
          </a:prstGeom>
          <a:noFill/>
          <a:ln w="9525">
            <a:noFill/>
            <a:miter lim="800000"/>
            <a:headEnd/>
            <a:tailEnd/>
          </a:ln>
        </p:spPr>
      </p:pic>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Emergency &amp; Fire Management Services</a:t>
            </a:r>
          </a:p>
        </p:txBody>
      </p:sp>
      <p:sp>
        <p:nvSpPr>
          <p:cNvPr id="21" name="TextBox 19"/>
          <p:cNvSpPr txBox="1">
            <a:spLocks noChangeArrowheads="1"/>
          </p:cNvSpPr>
          <p:nvPr/>
        </p:nvSpPr>
        <p:spPr bwMode="auto">
          <a:xfrm>
            <a:off x="3124200" y="381000"/>
            <a:ext cx="4436471"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EMT &amp; Paramedic</a:t>
            </a:r>
          </a:p>
        </p:txBody>
      </p:sp>
      <p:pic>
        <p:nvPicPr>
          <p:cNvPr id="83970" name="Picture 2" descr="http://www.denvercpr.com/images/paramedic.jpg"/>
          <p:cNvPicPr>
            <a:picLocks noChangeAspect="1" noChangeArrowheads="1"/>
          </p:cNvPicPr>
          <p:nvPr/>
        </p:nvPicPr>
        <p:blipFill>
          <a:blip r:embed="rId5" cstate="print"/>
          <a:srcRect/>
          <a:stretch>
            <a:fillRect/>
          </a:stretch>
        </p:blipFill>
        <p:spPr bwMode="auto">
          <a:xfrm>
            <a:off x="5410200" y="2286000"/>
            <a:ext cx="23622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43" name="Picture 6" descr="Call Dahar Law firm for personal injury claims"/>
          <p:cNvPicPr>
            <a:picLocks noChangeAspect="1" noChangeArrowheads="1"/>
          </p:cNvPicPr>
          <p:nvPr/>
        </p:nvPicPr>
        <p:blipFill>
          <a:blip r:embed="rId6" cstate="print"/>
          <a:srcRect/>
          <a:stretch>
            <a:fillRect/>
          </a:stretch>
        </p:blipFill>
        <p:spPr bwMode="auto">
          <a:xfrm>
            <a:off x="3048000" y="1600200"/>
            <a:ext cx="23622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227919" y="14699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373"/>
                                        </p:tgtEl>
                                        <p:attrNameLst>
                                          <p:attrName>style.visibility</p:attrName>
                                        </p:attrNameLst>
                                      </p:cBhvr>
                                      <p:to>
                                        <p:strVal val="visible"/>
                                      </p:to>
                                    </p:set>
                                    <p:animEffect transition="in" filter="checkerboard(across)">
                                      <p:cBhvr>
                                        <p:cTn id="13" dur="500"/>
                                        <p:tgtEl>
                                          <p:spTgt spid="153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4" presetClass="exit" presetSubtype="16" fill="hold" nodeType="withEffect">
                                  <p:stCondLst>
                                    <p:cond delay="0"/>
                                  </p:stCondLst>
                                  <p:childTnLst>
                                    <p:animEffect transition="out" filter="box(in)">
                                      <p:cBhvr>
                                        <p:cTn id="26" dur="500"/>
                                        <p:tgtEl>
                                          <p:spTgt spid="83970"/>
                                        </p:tgtEl>
                                      </p:cBhvr>
                                    </p:animEffect>
                                    <p:set>
                                      <p:cBhvr>
                                        <p:cTn id="27" dur="1" fill="hold">
                                          <p:stCondLst>
                                            <p:cond delay="499"/>
                                          </p:stCondLst>
                                        </p:cTn>
                                        <p:tgtEl>
                                          <p:spTgt spid="839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9699"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29700"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9701"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29702"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9703" name="TextBox 24"/>
          <p:cNvSpPr txBox="1">
            <a:spLocks noChangeArrowheads="1"/>
          </p:cNvSpPr>
          <p:nvPr/>
        </p:nvSpPr>
        <p:spPr bwMode="auto">
          <a:xfrm rot="1423708">
            <a:off x="6226175" y="1446213"/>
            <a:ext cx="2743200" cy="461962"/>
          </a:xfrm>
          <a:prstGeom prst="rect">
            <a:avLst/>
          </a:prstGeom>
          <a:noFill/>
          <a:ln w="9525">
            <a:noFill/>
            <a:miter lim="800000"/>
            <a:headEnd/>
            <a:tailEnd/>
          </a:ln>
        </p:spPr>
        <p:txBody>
          <a:bodyPr>
            <a:spAutoFit/>
          </a:bodyPr>
          <a:lstStyle/>
          <a:p>
            <a:r>
              <a:rPr lang="en-US" sz="2400" b="1">
                <a:latin typeface="Calibri" pitchFamily="34" charset="0"/>
              </a:rPr>
              <a:t>Nontraditional for? </a:t>
            </a:r>
          </a:p>
        </p:txBody>
      </p:sp>
      <p:sp>
        <p:nvSpPr>
          <p:cNvPr id="28" name="Left Arrow 27"/>
          <p:cNvSpPr/>
          <p:nvPr/>
        </p:nvSpPr>
        <p:spPr>
          <a:xfrm rot="5400000">
            <a:off x="1759743" y="3012282"/>
            <a:ext cx="982663" cy="387350"/>
          </a:xfrm>
          <a:prstGeom prst="leftArrow">
            <a:avLst/>
          </a:prstGeom>
          <a:solidFill>
            <a:srgbClr val="A500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29705"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9706"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7" name="Picture 12" descr="Health"/>
          <p:cNvPicPr>
            <a:picLocks noChangeAspect="1" noChangeArrowheads="1"/>
          </p:cNvPicPr>
          <p:nvPr/>
        </p:nvPicPr>
        <p:blipFill>
          <a:blip r:embed="rId4" cstate="print"/>
          <a:srcRect/>
          <a:stretch>
            <a:fillRect/>
          </a:stretch>
        </p:blipFill>
        <p:spPr bwMode="auto">
          <a:xfrm>
            <a:off x="381000" y="5257800"/>
            <a:ext cx="2160588" cy="914400"/>
          </a:xfrm>
          <a:prstGeom prst="rect">
            <a:avLst/>
          </a:prstGeom>
          <a:noFill/>
          <a:ln w="9525">
            <a:noFill/>
            <a:miter lim="800000"/>
            <a:headEnd/>
            <a:tailEnd/>
          </a:ln>
        </p:spPr>
      </p:pic>
      <p:sp>
        <p:nvSpPr>
          <p:cNvPr id="18" name="TextBox 17"/>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Therapeutic Services</a:t>
            </a:r>
          </a:p>
        </p:txBody>
      </p:sp>
      <p:sp>
        <p:nvSpPr>
          <p:cNvPr id="20" name="TextBox 19"/>
          <p:cNvSpPr txBox="1">
            <a:spLocks noChangeArrowheads="1"/>
          </p:cNvSpPr>
          <p:nvPr/>
        </p:nvSpPr>
        <p:spPr bwMode="auto">
          <a:xfrm>
            <a:off x="3048000" y="381000"/>
            <a:ext cx="4863960"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Health Service Aide</a:t>
            </a:r>
          </a:p>
        </p:txBody>
      </p:sp>
      <p:pic>
        <p:nvPicPr>
          <p:cNvPr id="86018" name="Picture 2" descr="http://sites.google.com/site/uhealthy/nurse_assistant-medium-init-.jpg"/>
          <p:cNvPicPr>
            <a:picLocks noChangeAspect="1" noChangeArrowheads="1"/>
          </p:cNvPicPr>
          <p:nvPr/>
        </p:nvPicPr>
        <p:blipFill>
          <a:blip r:embed="rId5" cstate="print"/>
          <a:srcRect/>
          <a:stretch>
            <a:fillRect/>
          </a:stretch>
        </p:blipFill>
        <p:spPr bwMode="auto">
          <a:xfrm>
            <a:off x="2971800" y="1752600"/>
            <a:ext cx="2275713"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6020" name="Picture 4" descr="http://legacy.bluegrass.kctcs.edu/uploads/pics/malenurseandman.jpg"/>
          <p:cNvPicPr>
            <a:picLocks noChangeAspect="1" noChangeArrowheads="1"/>
          </p:cNvPicPr>
          <p:nvPr/>
        </p:nvPicPr>
        <p:blipFill>
          <a:blip r:embed="rId6" cstate="print"/>
          <a:srcRect/>
          <a:stretch>
            <a:fillRect/>
          </a:stretch>
        </p:blipFill>
        <p:spPr bwMode="auto">
          <a:xfrm>
            <a:off x="5243945" y="1981201"/>
            <a:ext cx="21336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6828119" y="21557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xit" presetSubtype="10" fill="hold" nodeType="withEffect">
                                  <p:stCondLst>
                                    <p:cond delay="0"/>
                                  </p:stCondLst>
                                  <p:childTnLst>
                                    <p:animEffect transition="out" filter="blinds(horizontal)">
                                      <p:cBhvr>
                                        <p:cTn id="26" dur="500"/>
                                        <p:tgtEl>
                                          <p:spTgt spid="86018"/>
                                        </p:tgtEl>
                                      </p:cBhvr>
                                    </p:animEffect>
                                    <p:set>
                                      <p:cBhvr>
                                        <p:cTn id="27" dur="1" fill="hold">
                                          <p:stCondLst>
                                            <p:cond delay="499"/>
                                          </p:stCondLst>
                                        </p:cTn>
                                        <p:tgtEl>
                                          <p:spTgt spid="860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0723"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0724"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0725"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0726"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417638" y="3484563"/>
            <a:ext cx="89535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0728"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0729"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30730" name="TextBox 24"/>
          <p:cNvSpPr txBox="1">
            <a:spLocks noChangeArrowheads="1"/>
          </p:cNvSpPr>
          <p:nvPr/>
        </p:nvSpPr>
        <p:spPr bwMode="auto">
          <a:xfrm rot="1709931">
            <a:off x="6640513" y="1031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17" name="TextBox 16"/>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Engineering and Technology</a:t>
            </a:r>
          </a:p>
        </p:txBody>
      </p:sp>
      <p:sp>
        <p:nvSpPr>
          <p:cNvPr id="19" name="TextBox 19"/>
          <p:cNvSpPr txBox="1">
            <a:spLocks noChangeArrowheads="1"/>
          </p:cNvSpPr>
          <p:nvPr/>
        </p:nvSpPr>
        <p:spPr bwMode="auto">
          <a:xfrm>
            <a:off x="2714356" y="381000"/>
            <a:ext cx="3535840" cy="144655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Laser/Optical </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Technician</a:t>
            </a:r>
          </a:p>
        </p:txBody>
      </p:sp>
      <p:pic>
        <p:nvPicPr>
          <p:cNvPr id="20" name="Picture 19" descr="careerclustericon-Science.jpeg"/>
          <p:cNvPicPr>
            <a:picLocks noChangeAspect="1"/>
          </p:cNvPicPr>
          <p:nvPr/>
        </p:nvPicPr>
        <p:blipFill>
          <a:blip r:embed="rId4" cstate="print"/>
          <a:srcRect/>
          <a:stretch>
            <a:fillRect/>
          </a:stretch>
        </p:blipFill>
        <p:spPr bwMode="auto">
          <a:xfrm>
            <a:off x="228600" y="5181600"/>
            <a:ext cx="2468563" cy="685800"/>
          </a:xfrm>
          <a:prstGeom prst="rect">
            <a:avLst/>
          </a:prstGeom>
          <a:noFill/>
          <a:ln w="9525">
            <a:noFill/>
            <a:miter lim="800000"/>
            <a:headEnd/>
            <a:tailEnd/>
          </a:ln>
        </p:spPr>
      </p:pic>
      <p:pic>
        <p:nvPicPr>
          <p:cNvPr id="99330" name="Picture 2" descr="Laser Electro-Optics Technology"/>
          <p:cNvPicPr>
            <a:picLocks noChangeAspect="1" noChangeArrowheads="1"/>
          </p:cNvPicPr>
          <p:nvPr/>
        </p:nvPicPr>
        <p:blipFill>
          <a:blip r:embed="rId5" cstate="print"/>
          <a:srcRect/>
          <a:stretch>
            <a:fillRect/>
          </a:stretch>
        </p:blipFill>
        <p:spPr bwMode="auto">
          <a:xfrm>
            <a:off x="6629400" y="1981200"/>
            <a:ext cx="1866305"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9332" name="Picture 4" descr="http://cfdc.org/wp-content/uploads/2009/08/laserlights.jpg"/>
          <p:cNvPicPr>
            <a:picLocks noChangeAspect="1" noChangeArrowheads="1"/>
          </p:cNvPicPr>
          <p:nvPr/>
        </p:nvPicPr>
        <p:blipFill>
          <a:blip r:embed="rId6" cstate="print"/>
          <a:srcRect r="33429"/>
          <a:stretch>
            <a:fillRect/>
          </a:stretch>
        </p:blipFill>
        <p:spPr bwMode="auto">
          <a:xfrm>
            <a:off x="2743200" y="2514600"/>
            <a:ext cx="38862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17"/>
          <p:cNvSpPr/>
          <p:nvPr/>
        </p:nvSpPr>
        <p:spPr>
          <a:xfrm rot="20433129">
            <a:off x="5919152" y="1544809"/>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8" presetClass="exit" presetSubtype="16" fill="hold" nodeType="withEffect">
                                  <p:stCondLst>
                                    <p:cond delay="0"/>
                                  </p:stCondLst>
                                  <p:childTnLst>
                                    <p:animEffect transition="out" filter="diamond(in)">
                                      <p:cBhvr>
                                        <p:cTn id="27" dur="2000"/>
                                        <p:tgtEl>
                                          <p:spTgt spid="99332"/>
                                        </p:tgtEl>
                                      </p:cBhvr>
                                    </p:animEffect>
                                    <p:set>
                                      <p:cBhvr>
                                        <p:cTn id="28" dur="1" fill="hold">
                                          <p:stCondLst>
                                            <p:cond delay="1999"/>
                                          </p:stCondLst>
                                        </p:cTn>
                                        <p:tgtEl>
                                          <p:spTgt spid="99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743200"/>
            <a:ext cx="8229600" cy="3382963"/>
          </a:xfrm>
        </p:spPr>
        <p:txBody>
          <a:bodyPr/>
          <a:lstStyle/>
          <a:p>
            <a:r>
              <a:rPr lang="en-US" sz="3600" b="1" smtClean="0"/>
              <a:t>Careers are considered nontraditional when one gender comprises less than  25 percent of the individuals employed in that occupation or field.</a:t>
            </a:r>
          </a:p>
        </p:txBody>
      </p:sp>
      <p:sp>
        <p:nvSpPr>
          <p:cNvPr id="6" name="Rectangle 5"/>
          <p:cNvSpPr/>
          <p:nvPr/>
        </p:nvSpPr>
        <p:spPr>
          <a:xfrm>
            <a:off x="1246421" y="533400"/>
            <a:ext cx="6581737" cy="1754326"/>
          </a:xfrm>
          <a:prstGeom prst="rect">
            <a:avLst/>
          </a:prstGeom>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chemeClr val="accent2">
                      <a:lumMod val="60000"/>
                      <a:lumOff val="40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Definition of a</a:t>
            </a:r>
          </a:p>
          <a:p>
            <a:pPr algn="ctr">
              <a:defRPr/>
            </a:pPr>
            <a:r>
              <a:rPr lang="en-US" sz="5400" b="1" spc="50" dirty="0">
                <a:ln w="11430">
                  <a:solidFill>
                    <a:schemeClr val="accent2">
                      <a:lumMod val="60000"/>
                      <a:lumOff val="40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Nontraditional Career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174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174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174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175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20698741">
            <a:off x="1636713" y="554038"/>
            <a:ext cx="800100" cy="387350"/>
          </a:xfrm>
          <a:prstGeom prst="leftArrow">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1752"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1753"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31754" name="TextBox 24"/>
          <p:cNvSpPr txBox="1">
            <a:spLocks noChangeArrowheads="1"/>
          </p:cNvSpPr>
          <p:nvPr/>
        </p:nvSpPr>
        <p:spPr bwMode="auto">
          <a:xfrm rot="1709931">
            <a:off x="6502400" y="16414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Business Financial Management &amp; Accounting</a:t>
            </a:r>
          </a:p>
        </p:txBody>
      </p:sp>
      <p:sp>
        <p:nvSpPr>
          <p:cNvPr id="21" name="TextBox 19"/>
          <p:cNvSpPr txBox="1">
            <a:spLocks noChangeArrowheads="1"/>
          </p:cNvSpPr>
          <p:nvPr/>
        </p:nvSpPr>
        <p:spPr bwMode="auto">
          <a:xfrm>
            <a:off x="3352800" y="381000"/>
            <a:ext cx="292464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Accountant</a:t>
            </a:r>
          </a:p>
        </p:txBody>
      </p:sp>
      <p:sp>
        <p:nvSpPr>
          <p:cNvPr id="19" name="Rectangle 18"/>
          <p:cNvSpPr/>
          <p:nvPr/>
        </p:nvSpPr>
        <p:spPr>
          <a:xfrm rot="1596315">
            <a:off x="5456519"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Neutral</a:t>
            </a:r>
            <a:endParaRPr lang="en-US" sz="3200" b="1" spc="150" dirty="0">
              <a:ln w="11430"/>
              <a:solidFill>
                <a:srgbClr val="F8F8F8"/>
              </a:solidFill>
              <a:effectLst>
                <a:outerShdw blurRad="25400" algn="tl" rotWithShape="0">
                  <a:srgbClr val="000000">
                    <a:alpha val="43000"/>
                  </a:srgbClr>
                </a:outerShdw>
              </a:effectLst>
            </a:endParaRPr>
          </a:p>
        </p:txBody>
      </p:sp>
      <p:pic>
        <p:nvPicPr>
          <p:cNvPr id="16" name="Picture 15" descr="careerclustericon-Busi.jpeg"/>
          <p:cNvPicPr>
            <a:picLocks noChangeAspect="1"/>
          </p:cNvPicPr>
          <p:nvPr/>
        </p:nvPicPr>
        <p:blipFill>
          <a:blip r:embed="rId4" cstate="print"/>
          <a:srcRect/>
          <a:stretch>
            <a:fillRect/>
          </a:stretch>
        </p:blipFill>
        <p:spPr bwMode="auto">
          <a:xfrm>
            <a:off x="457200" y="5029200"/>
            <a:ext cx="2743200" cy="914400"/>
          </a:xfrm>
          <a:prstGeom prst="rect">
            <a:avLst/>
          </a:prstGeom>
          <a:noFill/>
          <a:ln w="9525">
            <a:noFill/>
            <a:miter lim="800000"/>
            <a:headEnd/>
            <a:tailEnd/>
          </a:ln>
        </p:spPr>
      </p:pic>
      <p:pic>
        <p:nvPicPr>
          <p:cNvPr id="30737" name="Picture 17" descr="accountant.jpg"/>
          <p:cNvPicPr>
            <a:picLocks noChangeAspect="1" noChangeArrowheads="1"/>
          </p:cNvPicPr>
          <p:nvPr/>
        </p:nvPicPr>
        <p:blipFill>
          <a:blip r:embed="rId5" cstate="print"/>
          <a:srcRect/>
          <a:stretch>
            <a:fillRect/>
          </a:stretch>
        </p:blipFill>
        <p:spPr bwMode="auto">
          <a:xfrm>
            <a:off x="5181600" y="2667000"/>
            <a:ext cx="30861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39" name="Picture 19" descr="Accountant"/>
          <p:cNvPicPr>
            <a:picLocks noChangeAspect="1" noChangeArrowheads="1"/>
          </p:cNvPicPr>
          <p:nvPr/>
        </p:nvPicPr>
        <p:blipFill>
          <a:blip r:embed="rId6" cstate="print"/>
          <a:srcRect/>
          <a:stretch>
            <a:fillRect/>
          </a:stretch>
        </p:blipFill>
        <p:spPr bwMode="auto">
          <a:xfrm>
            <a:off x="2667000" y="1676400"/>
            <a:ext cx="252880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277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277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277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277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32775" name="TextBox 24"/>
          <p:cNvSpPr txBox="1">
            <a:spLocks noChangeArrowheads="1"/>
          </p:cNvSpPr>
          <p:nvPr/>
        </p:nvSpPr>
        <p:spPr bwMode="auto">
          <a:xfrm rot="1732218">
            <a:off x="6678613" y="1498600"/>
            <a:ext cx="2225675" cy="461963"/>
          </a:xfrm>
          <a:prstGeom prst="rect">
            <a:avLst/>
          </a:prstGeom>
          <a:noFill/>
          <a:ln w="9525">
            <a:noFill/>
            <a:miter lim="800000"/>
            <a:headEnd/>
            <a:tailEnd/>
          </a:ln>
        </p:spPr>
        <p:txBody>
          <a:bodyPr>
            <a:spAutoFit/>
          </a:bodyPr>
          <a:lstStyle/>
          <a:p>
            <a:r>
              <a:rPr lang="en-US" sz="2000" b="1">
                <a:latin typeface="Calibri" pitchFamily="34" charset="0"/>
              </a:rPr>
              <a:t>Nontraditional for?</a:t>
            </a:r>
            <a:r>
              <a:rPr lang="en-US" sz="2400" b="1">
                <a:latin typeface="Calibri" pitchFamily="34" charset="0"/>
              </a:rPr>
              <a:t> </a:t>
            </a:r>
          </a:p>
        </p:txBody>
      </p:sp>
      <p:sp>
        <p:nvSpPr>
          <p:cNvPr id="28" name="Left Arrow 27"/>
          <p:cNvSpPr/>
          <p:nvPr/>
        </p:nvSpPr>
        <p:spPr>
          <a:xfrm rot="3283748">
            <a:off x="1305719" y="3477419"/>
            <a:ext cx="1065212"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2777"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2778"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6" name="TextBox 15"/>
          <p:cNvSpPr txBox="1">
            <a:spLocks noChangeArrowheads="1"/>
          </p:cNvSpPr>
          <p:nvPr/>
        </p:nvSpPr>
        <p:spPr bwMode="auto">
          <a:xfrm>
            <a:off x="3505200" y="56388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Maintenance, Installation &amp; Repair</a:t>
            </a:r>
          </a:p>
        </p:txBody>
      </p:sp>
      <p:sp>
        <p:nvSpPr>
          <p:cNvPr id="19" name="TextBox 19"/>
          <p:cNvSpPr txBox="1">
            <a:spLocks noChangeArrowheads="1"/>
          </p:cNvSpPr>
          <p:nvPr/>
        </p:nvSpPr>
        <p:spPr bwMode="auto">
          <a:xfrm>
            <a:off x="2971800" y="304800"/>
            <a:ext cx="542853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Electronics Technician</a:t>
            </a:r>
          </a:p>
        </p:txBody>
      </p:sp>
      <p:sp>
        <p:nvSpPr>
          <p:cNvPr id="18" name="Rectangle 17"/>
          <p:cNvSpPr/>
          <p:nvPr/>
        </p:nvSpPr>
        <p:spPr>
          <a:xfrm rot="1831546">
            <a:off x="5676543" y="1737007"/>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20" name="Picture 19" descr="careerclustericon-Mfg.jpeg"/>
          <p:cNvPicPr>
            <a:picLocks noChangeAspect="1"/>
          </p:cNvPicPr>
          <p:nvPr/>
        </p:nvPicPr>
        <p:blipFill>
          <a:blip r:embed="rId4" cstate="print"/>
          <a:srcRect/>
          <a:stretch>
            <a:fillRect/>
          </a:stretch>
        </p:blipFill>
        <p:spPr bwMode="auto">
          <a:xfrm>
            <a:off x="304800" y="5181600"/>
            <a:ext cx="2227263" cy="914400"/>
          </a:xfrm>
          <a:prstGeom prst="rect">
            <a:avLst/>
          </a:prstGeom>
          <a:noFill/>
          <a:ln w="9525">
            <a:noFill/>
            <a:miter lim="800000"/>
            <a:headEnd/>
            <a:tailEnd/>
          </a:ln>
        </p:spPr>
      </p:pic>
      <p:sp>
        <p:nvSpPr>
          <p:cNvPr id="32783"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sp>
        <p:nvSpPr>
          <p:cNvPr id="32784" name="AutoShape 3" descr="https://hennepintech.edu/future/programs/manufacturing/images/electronics.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103429" name="Picture 5" descr="Electronic Technician"/>
          <p:cNvPicPr>
            <a:picLocks noChangeAspect="1" noChangeArrowheads="1"/>
          </p:cNvPicPr>
          <p:nvPr/>
        </p:nvPicPr>
        <p:blipFill>
          <a:blip r:embed="rId5" cstate="print"/>
          <a:srcRect/>
          <a:stretch>
            <a:fillRect/>
          </a:stretch>
        </p:blipFill>
        <p:spPr bwMode="auto">
          <a:xfrm>
            <a:off x="5638800" y="2819400"/>
            <a:ext cx="2867025" cy="2113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31" name="Picture 7" descr="http://www.jlab.org/news/news_letter/2006/20060818/glasses_c.jpg"/>
          <p:cNvPicPr>
            <a:picLocks noChangeAspect="1" noChangeArrowheads="1"/>
          </p:cNvPicPr>
          <p:nvPr/>
        </p:nvPicPr>
        <p:blipFill>
          <a:blip r:embed="rId6" cstate="print"/>
          <a:srcRect/>
          <a:stretch>
            <a:fillRect/>
          </a:stretch>
        </p:blipFill>
        <p:spPr bwMode="auto">
          <a:xfrm>
            <a:off x="2895600" y="1905000"/>
            <a:ext cx="2734026"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xit" presetSubtype="10" fill="hold" nodeType="withEffect">
                                  <p:stCondLst>
                                    <p:cond delay="0"/>
                                  </p:stCondLst>
                                  <p:childTnLst>
                                    <p:animEffect transition="out" filter="blinds(horizontal)">
                                      <p:cBhvr>
                                        <p:cTn id="26" dur="500"/>
                                        <p:tgtEl>
                                          <p:spTgt spid="103429"/>
                                        </p:tgtEl>
                                      </p:cBhvr>
                                    </p:animEffect>
                                    <p:set>
                                      <p:cBhvr>
                                        <p:cTn id="27" dur="1" fill="hold">
                                          <p:stCondLst>
                                            <p:cond delay="499"/>
                                          </p:stCondLst>
                                        </p:cTn>
                                        <p:tgtEl>
                                          <p:spTgt spid="1034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379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379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379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379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467519" y="3096419"/>
            <a:ext cx="1065212"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380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3801"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33802"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5373" name="Picture 17" descr="careerclustericon-Law.jpeg"/>
          <p:cNvPicPr>
            <a:picLocks noChangeAspect="1"/>
          </p:cNvPicPr>
          <p:nvPr/>
        </p:nvPicPr>
        <p:blipFill>
          <a:blip r:embed="rId4" cstate="print"/>
          <a:srcRect/>
          <a:stretch>
            <a:fillRect/>
          </a:stretch>
        </p:blipFill>
        <p:spPr bwMode="auto">
          <a:xfrm>
            <a:off x="228600" y="5105400"/>
            <a:ext cx="2286000" cy="952500"/>
          </a:xfrm>
          <a:prstGeom prst="rect">
            <a:avLst/>
          </a:prstGeom>
          <a:noFill/>
          <a:ln w="9525">
            <a:noFill/>
            <a:miter lim="800000"/>
            <a:headEnd/>
            <a:tailEnd/>
          </a:ln>
        </p:spPr>
      </p:pic>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Law Enforcement Services</a:t>
            </a:r>
          </a:p>
        </p:txBody>
      </p:sp>
      <p:sp>
        <p:nvSpPr>
          <p:cNvPr id="21" name="TextBox 19"/>
          <p:cNvSpPr txBox="1">
            <a:spLocks noChangeArrowheads="1"/>
          </p:cNvSpPr>
          <p:nvPr/>
        </p:nvSpPr>
        <p:spPr bwMode="auto">
          <a:xfrm>
            <a:off x="2590800" y="381000"/>
            <a:ext cx="6114238"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Crime Scene Investigator</a:t>
            </a:r>
          </a:p>
        </p:txBody>
      </p:sp>
      <p:sp>
        <p:nvSpPr>
          <p:cNvPr id="19" name="Rectangle 18"/>
          <p:cNvSpPr/>
          <p:nvPr/>
        </p:nvSpPr>
        <p:spPr>
          <a:xfrm rot="1596315">
            <a:off x="5227919" y="14699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107524" name="Picture 4" descr="Crime Scene Investigation"/>
          <p:cNvPicPr>
            <a:picLocks noChangeAspect="1" noChangeArrowheads="1"/>
          </p:cNvPicPr>
          <p:nvPr/>
        </p:nvPicPr>
        <p:blipFill>
          <a:blip r:embed="rId5" cstate="print"/>
          <a:srcRect t="23920"/>
          <a:stretch>
            <a:fillRect/>
          </a:stretch>
        </p:blipFill>
        <p:spPr bwMode="auto">
          <a:xfrm>
            <a:off x="5638800" y="2514600"/>
            <a:ext cx="2362200" cy="2414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7526" name="Picture 6" descr="http://www.srrtraining.com/images/csr-scene5.jpg"/>
          <p:cNvPicPr>
            <a:picLocks noChangeAspect="1" noChangeArrowheads="1"/>
          </p:cNvPicPr>
          <p:nvPr/>
        </p:nvPicPr>
        <p:blipFill>
          <a:blip r:embed="rId6" cstate="print"/>
          <a:srcRect/>
          <a:stretch>
            <a:fillRect/>
          </a:stretch>
        </p:blipFill>
        <p:spPr bwMode="auto">
          <a:xfrm>
            <a:off x="2743200" y="1981200"/>
            <a:ext cx="2905125" cy="2181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373"/>
                                        </p:tgtEl>
                                        <p:attrNameLst>
                                          <p:attrName>style.visibility</p:attrName>
                                        </p:attrNameLst>
                                      </p:cBhvr>
                                      <p:to>
                                        <p:strVal val="visible"/>
                                      </p:to>
                                    </p:set>
                                    <p:animEffect transition="in" filter="checkerboard(across)">
                                      <p:cBhvr>
                                        <p:cTn id="13" dur="500"/>
                                        <p:tgtEl>
                                          <p:spTgt spid="153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3" presetClass="exit" presetSubtype="10" fill="hold" nodeType="withEffect">
                                  <p:stCondLst>
                                    <p:cond delay="0"/>
                                  </p:stCondLst>
                                  <p:childTnLst>
                                    <p:animEffect transition="out" filter="blinds(horizontal)">
                                      <p:cBhvr>
                                        <p:cTn id="26" dur="500"/>
                                        <p:tgtEl>
                                          <p:spTgt spid="107526"/>
                                        </p:tgtEl>
                                      </p:cBhvr>
                                    </p:animEffect>
                                    <p:set>
                                      <p:cBhvr>
                                        <p:cTn id="27" dur="1" fill="hold">
                                          <p:stCondLst>
                                            <p:cond delay="499"/>
                                          </p:stCondLst>
                                        </p:cTn>
                                        <p:tgtEl>
                                          <p:spTgt spid="107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4819"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4820"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4821"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4822"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34823" name="TextBox 24"/>
          <p:cNvSpPr txBox="1">
            <a:spLocks noChangeArrowheads="1"/>
          </p:cNvSpPr>
          <p:nvPr/>
        </p:nvSpPr>
        <p:spPr bwMode="auto">
          <a:xfrm rot="1732218">
            <a:off x="6907213" y="1011238"/>
            <a:ext cx="2225675" cy="461962"/>
          </a:xfrm>
          <a:prstGeom prst="rect">
            <a:avLst/>
          </a:prstGeom>
          <a:noFill/>
          <a:ln w="9525">
            <a:noFill/>
            <a:miter lim="800000"/>
            <a:headEnd/>
            <a:tailEnd/>
          </a:ln>
        </p:spPr>
        <p:txBody>
          <a:bodyPr>
            <a:spAutoFit/>
          </a:bodyPr>
          <a:lstStyle/>
          <a:p>
            <a:r>
              <a:rPr lang="en-US" sz="2000" b="1">
                <a:latin typeface="Calibri" pitchFamily="34" charset="0"/>
              </a:rPr>
              <a:t>Nontraditional for?</a:t>
            </a:r>
            <a:r>
              <a:rPr lang="en-US" sz="2400" b="1">
                <a:latin typeface="Calibri" pitchFamily="34" charset="0"/>
              </a:rPr>
              <a:t> </a:t>
            </a:r>
          </a:p>
        </p:txBody>
      </p:sp>
      <p:sp>
        <p:nvSpPr>
          <p:cNvPr id="28" name="Left Arrow 27"/>
          <p:cNvSpPr/>
          <p:nvPr/>
        </p:nvSpPr>
        <p:spPr>
          <a:xfrm rot="3283748">
            <a:off x="1305719" y="3477419"/>
            <a:ext cx="1065212"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4825"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4826"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7" name="Picture 4" descr="AC"/>
          <p:cNvPicPr>
            <a:picLocks noChangeAspect="1" noChangeArrowheads="1"/>
          </p:cNvPicPr>
          <p:nvPr/>
        </p:nvPicPr>
        <p:blipFill>
          <a:blip r:embed="rId4" cstate="print"/>
          <a:srcRect/>
          <a:stretch>
            <a:fillRect/>
          </a:stretch>
        </p:blipFill>
        <p:spPr bwMode="auto">
          <a:xfrm>
            <a:off x="152400" y="5257800"/>
            <a:ext cx="2727325" cy="1106488"/>
          </a:xfrm>
          <a:prstGeom prst="rect">
            <a:avLst/>
          </a:prstGeom>
          <a:noFill/>
          <a:ln w="9525">
            <a:noFill/>
            <a:miter lim="800000"/>
            <a:headEnd/>
            <a:tailEnd/>
          </a:ln>
        </p:spPr>
      </p:pic>
      <p:sp>
        <p:nvSpPr>
          <p:cNvPr id="16" name="TextBox 15"/>
          <p:cNvSpPr txBox="1">
            <a:spLocks noChangeArrowheads="1"/>
          </p:cNvSpPr>
          <p:nvPr/>
        </p:nvSpPr>
        <p:spPr bwMode="auto">
          <a:xfrm>
            <a:off x="34290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Construction</a:t>
            </a:r>
          </a:p>
        </p:txBody>
      </p:sp>
      <p:sp>
        <p:nvSpPr>
          <p:cNvPr id="19" name="TextBox 19"/>
          <p:cNvSpPr txBox="1">
            <a:spLocks noChangeArrowheads="1"/>
          </p:cNvSpPr>
          <p:nvPr/>
        </p:nvSpPr>
        <p:spPr bwMode="auto">
          <a:xfrm>
            <a:off x="3276600" y="381000"/>
            <a:ext cx="3534878"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Cabinetmaker</a:t>
            </a:r>
          </a:p>
        </p:txBody>
      </p:sp>
      <p:sp>
        <p:nvSpPr>
          <p:cNvPr id="18" name="Rectangle 17"/>
          <p:cNvSpPr/>
          <p:nvPr/>
        </p:nvSpPr>
        <p:spPr>
          <a:xfrm rot="1831546">
            <a:off x="6743343" y="1432206"/>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107522" name="Picture 2" descr="cabinetmaker_art_200_20080407100250.jpg"/>
          <p:cNvPicPr>
            <a:picLocks noChangeAspect="1" noChangeArrowheads="1"/>
          </p:cNvPicPr>
          <p:nvPr/>
        </p:nvPicPr>
        <p:blipFill>
          <a:blip r:embed="rId5" cstate="print"/>
          <a:srcRect/>
          <a:stretch>
            <a:fillRect/>
          </a:stretch>
        </p:blipFill>
        <p:spPr bwMode="auto">
          <a:xfrm>
            <a:off x="2944090" y="1676400"/>
            <a:ext cx="2844798"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7524" name="Picture 4" descr="http://www.hometownwoodworking.com/image/obj426geo821pg3p4.jpg">
            <a:hlinkClick r:id="rId6"/>
          </p:cNvPr>
          <p:cNvPicPr>
            <a:picLocks noChangeAspect="1" noChangeArrowheads="1"/>
          </p:cNvPicPr>
          <p:nvPr/>
        </p:nvPicPr>
        <p:blipFill>
          <a:blip r:embed="rId7" cstate="print"/>
          <a:srcRect/>
          <a:stretch>
            <a:fillRect/>
          </a:stretch>
        </p:blipFill>
        <p:spPr bwMode="auto">
          <a:xfrm>
            <a:off x="5791200" y="2362200"/>
            <a:ext cx="2057400" cy="2676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8" presetClass="exit" presetSubtype="16" fill="hold" nodeType="withEffect">
                                  <p:stCondLst>
                                    <p:cond delay="0"/>
                                  </p:stCondLst>
                                  <p:childTnLst>
                                    <p:animEffect transition="out" filter="diamond(in)">
                                      <p:cBhvr>
                                        <p:cTn id="26" dur="2000"/>
                                        <p:tgtEl>
                                          <p:spTgt spid="107522"/>
                                        </p:tgtEl>
                                      </p:cBhvr>
                                    </p:animEffect>
                                    <p:set>
                                      <p:cBhvr>
                                        <p:cTn id="27" dur="1" fill="hold">
                                          <p:stCondLst>
                                            <p:cond delay="1999"/>
                                          </p:stCondLst>
                                        </p:cTn>
                                        <p:tgtEl>
                                          <p:spTgt spid="1075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5843"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5844"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5845"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5846"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4694536">
            <a:off x="-65881" y="726282"/>
            <a:ext cx="839787" cy="387350"/>
          </a:xfrm>
          <a:prstGeom prst="lef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5848"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5849"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35850"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Plant Systems</a:t>
            </a:r>
          </a:p>
        </p:txBody>
      </p:sp>
      <p:sp>
        <p:nvSpPr>
          <p:cNvPr id="21" name="TextBox 19"/>
          <p:cNvSpPr txBox="1">
            <a:spLocks noChangeArrowheads="1"/>
          </p:cNvSpPr>
          <p:nvPr/>
        </p:nvSpPr>
        <p:spPr bwMode="auto">
          <a:xfrm>
            <a:off x="3657600" y="381000"/>
            <a:ext cx="2895216"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Landscaper</a:t>
            </a:r>
          </a:p>
        </p:txBody>
      </p:sp>
      <p:pic>
        <p:nvPicPr>
          <p:cNvPr id="17" name="Picture 16" descr="careerclustericon-agric.jpeg"/>
          <p:cNvPicPr>
            <a:picLocks noChangeAspect="1"/>
          </p:cNvPicPr>
          <p:nvPr/>
        </p:nvPicPr>
        <p:blipFill>
          <a:blip r:embed="rId4" cstate="print"/>
          <a:srcRect/>
          <a:stretch>
            <a:fillRect/>
          </a:stretch>
        </p:blipFill>
        <p:spPr bwMode="auto">
          <a:xfrm>
            <a:off x="381000" y="5181600"/>
            <a:ext cx="2176463" cy="762000"/>
          </a:xfrm>
          <a:prstGeom prst="rect">
            <a:avLst/>
          </a:prstGeom>
          <a:noFill/>
          <a:ln w="9525">
            <a:noFill/>
            <a:miter lim="800000"/>
            <a:headEnd/>
            <a:tailEnd/>
          </a:ln>
        </p:spPr>
      </p:pic>
      <p:sp>
        <p:nvSpPr>
          <p:cNvPr id="35854"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pic>
        <p:nvPicPr>
          <p:cNvPr id="115714" name="Picture 2" descr="Tree Planting"/>
          <p:cNvPicPr>
            <a:picLocks noChangeAspect="1" noChangeArrowheads="1"/>
          </p:cNvPicPr>
          <p:nvPr/>
        </p:nvPicPr>
        <p:blipFill>
          <a:blip r:embed="rId5" cstate="print"/>
          <a:srcRect/>
          <a:stretch>
            <a:fillRect/>
          </a:stretch>
        </p:blipFill>
        <p:spPr bwMode="auto">
          <a:xfrm>
            <a:off x="5486400" y="2362200"/>
            <a:ext cx="2484783"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5720" name="Picture 8" descr="http://www.homeimproverclub.com/images/clinics/05_PlantingFlowers.jpg"/>
          <p:cNvPicPr>
            <a:picLocks noChangeAspect="1" noChangeArrowheads="1"/>
          </p:cNvPicPr>
          <p:nvPr/>
        </p:nvPicPr>
        <p:blipFill>
          <a:blip r:embed="rId6" cstate="print"/>
          <a:srcRect/>
          <a:stretch>
            <a:fillRect/>
          </a:stretch>
        </p:blipFill>
        <p:spPr bwMode="auto">
          <a:xfrm>
            <a:off x="2819400" y="1676400"/>
            <a:ext cx="2667000" cy="2667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608919"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4" presetClass="exit" presetSubtype="16" fill="hold" nodeType="withEffect">
                                  <p:stCondLst>
                                    <p:cond delay="0"/>
                                  </p:stCondLst>
                                  <p:childTnLst>
                                    <p:animEffect transition="out" filter="box(in)">
                                      <p:cBhvr>
                                        <p:cTn id="26" dur="500"/>
                                        <p:tgtEl>
                                          <p:spTgt spid="115714"/>
                                        </p:tgtEl>
                                      </p:cBhvr>
                                    </p:animEffect>
                                    <p:set>
                                      <p:cBhvr>
                                        <p:cTn id="27" dur="1" fill="hold">
                                          <p:stCondLst>
                                            <p:cond delay="499"/>
                                          </p:stCondLst>
                                        </p:cTn>
                                        <p:tgtEl>
                                          <p:spTgt spid="1157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686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686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686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687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467519" y="3096419"/>
            <a:ext cx="1065212"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6872"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6873"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36874"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5373" name="Picture 17" descr="careerclustericon-Law.jpeg"/>
          <p:cNvPicPr>
            <a:picLocks noChangeAspect="1"/>
          </p:cNvPicPr>
          <p:nvPr/>
        </p:nvPicPr>
        <p:blipFill>
          <a:blip r:embed="rId4" cstate="print"/>
          <a:srcRect/>
          <a:stretch>
            <a:fillRect/>
          </a:stretch>
        </p:blipFill>
        <p:spPr bwMode="auto">
          <a:xfrm>
            <a:off x="228600" y="5105400"/>
            <a:ext cx="2286000" cy="952500"/>
          </a:xfrm>
          <a:prstGeom prst="rect">
            <a:avLst/>
          </a:prstGeom>
          <a:noFill/>
          <a:ln w="9525">
            <a:noFill/>
            <a:miter lim="800000"/>
            <a:headEnd/>
            <a:tailEnd/>
          </a:ln>
        </p:spPr>
      </p:pic>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Law Enforcement Services</a:t>
            </a:r>
          </a:p>
        </p:txBody>
      </p:sp>
      <p:sp>
        <p:nvSpPr>
          <p:cNvPr id="21" name="TextBox 19"/>
          <p:cNvSpPr txBox="1">
            <a:spLocks noChangeArrowheads="1"/>
          </p:cNvSpPr>
          <p:nvPr/>
        </p:nvSpPr>
        <p:spPr bwMode="auto">
          <a:xfrm>
            <a:off x="3124200" y="381000"/>
            <a:ext cx="3386376"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Police Officer</a:t>
            </a:r>
          </a:p>
        </p:txBody>
      </p:sp>
      <p:pic>
        <p:nvPicPr>
          <p:cNvPr id="94210" name="Picture 2" descr="police officer"/>
          <p:cNvPicPr>
            <a:picLocks noChangeAspect="1" noChangeArrowheads="1"/>
          </p:cNvPicPr>
          <p:nvPr/>
        </p:nvPicPr>
        <p:blipFill>
          <a:blip r:embed="rId5" cstate="print"/>
          <a:srcRect l="3810" b="14706"/>
          <a:stretch>
            <a:fillRect/>
          </a:stretch>
        </p:blipFill>
        <p:spPr bwMode="auto">
          <a:xfrm>
            <a:off x="2895600" y="1676400"/>
            <a:ext cx="245482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227919" y="14699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94216" name="Picture 8" descr="Police Officer"/>
          <p:cNvPicPr>
            <a:picLocks noChangeAspect="1" noChangeArrowheads="1"/>
          </p:cNvPicPr>
          <p:nvPr/>
        </p:nvPicPr>
        <p:blipFill>
          <a:blip r:embed="rId6" cstate="print"/>
          <a:srcRect/>
          <a:stretch>
            <a:fillRect/>
          </a:stretch>
        </p:blipFill>
        <p:spPr bwMode="auto">
          <a:xfrm>
            <a:off x="5334000" y="2438400"/>
            <a:ext cx="2133600" cy="2533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373"/>
                                        </p:tgtEl>
                                        <p:attrNameLst>
                                          <p:attrName>style.visibility</p:attrName>
                                        </p:attrNameLst>
                                      </p:cBhvr>
                                      <p:to>
                                        <p:strVal val="visible"/>
                                      </p:to>
                                    </p:set>
                                    <p:animEffect transition="in" filter="checkerboard(across)">
                                      <p:cBhvr>
                                        <p:cTn id="13" dur="500"/>
                                        <p:tgtEl>
                                          <p:spTgt spid="153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2" presetClass="exit" presetSubtype="4" fill="hold" nodeType="withEffect">
                                  <p:stCondLst>
                                    <p:cond delay="0"/>
                                  </p:stCondLst>
                                  <p:childTnLst>
                                    <p:anim calcmode="lin" valueType="num">
                                      <p:cBhvr additive="base">
                                        <p:cTn id="26" dur="500"/>
                                        <p:tgtEl>
                                          <p:spTgt spid="94216"/>
                                        </p:tgtEl>
                                        <p:attrNameLst>
                                          <p:attrName>ppt_x</p:attrName>
                                        </p:attrNameLst>
                                      </p:cBhvr>
                                      <p:tavLst>
                                        <p:tav tm="0">
                                          <p:val>
                                            <p:strVal val="ppt_x"/>
                                          </p:val>
                                        </p:tav>
                                        <p:tav tm="100000">
                                          <p:val>
                                            <p:strVal val="ppt_x"/>
                                          </p:val>
                                        </p:tav>
                                      </p:tavLst>
                                    </p:anim>
                                    <p:anim calcmode="lin" valueType="num">
                                      <p:cBhvr additive="base">
                                        <p:cTn id="27" dur="500"/>
                                        <p:tgtEl>
                                          <p:spTgt spid="94216"/>
                                        </p:tgtEl>
                                        <p:attrNameLst>
                                          <p:attrName>ppt_y</p:attrName>
                                        </p:attrNameLst>
                                      </p:cBhvr>
                                      <p:tavLst>
                                        <p:tav tm="0">
                                          <p:val>
                                            <p:strVal val="ppt_y"/>
                                          </p:val>
                                        </p:tav>
                                        <p:tav tm="100000">
                                          <p:val>
                                            <p:strVal val="1+ppt_h/2"/>
                                          </p:val>
                                        </p:tav>
                                      </p:tavLst>
                                    </p:anim>
                                    <p:set>
                                      <p:cBhvr>
                                        <p:cTn id="28" dur="1" fill="hold">
                                          <p:stCondLst>
                                            <p:cond delay="499"/>
                                          </p:stCondLst>
                                        </p:cTn>
                                        <p:tgtEl>
                                          <p:spTgt spid="94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789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789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789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789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4694536">
            <a:off x="-65881" y="726282"/>
            <a:ext cx="839787" cy="387350"/>
          </a:xfrm>
          <a:prstGeom prst="lef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7896"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7897"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37898"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Plant Systems</a:t>
            </a:r>
          </a:p>
        </p:txBody>
      </p:sp>
      <p:sp>
        <p:nvSpPr>
          <p:cNvPr id="21" name="TextBox 19"/>
          <p:cNvSpPr txBox="1">
            <a:spLocks noChangeArrowheads="1"/>
          </p:cNvSpPr>
          <p:nvPr/>
        </p:nvSpPr>
        <p:spPr bwMode="auto">
          <a:xfrm>
            <a:off x="3657600" y="381000"/>
            <a:ext cx="3393942"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Horticulturist</a:t>
            </a:r>
          </a:p>
        </p:txBody>
      </p:sp>
      <p:pic>
        <p:nvPicPr>
          <p:cNvPr id="17" name="Picture 16" descr="careerclustericon-agric.jpeg"/>
          <p:cNvPicPr>
            <a:picLocks noChangeAspect="1"/>
          </p:cNvPicPr>
          <p:nvPr/>
        </p:nvPicPr>
        <p:blipFill>
          <a:blip r:embed="rId4" cstate="print"/>
          <a:srcRect/>
          <a:stretch>
            <a:fillRect/>
          </a:stretch>
        </p:blipFill>
        <p:spPr bwMode="auto">
          <a:xfrm>
            <a:off x="381000" y="5181600"/>
            <a:ext cx="2176463" cy="762000"/>
          </a:xfrm>
          <a:prstGeom prst="rect">
            <a:avLst/>
          </a:prstGeom>
          <a:noFill/>
          <a:ln w="9525">
            <a:noFill/>
            <a:miter lim="800000"/>
            <a:headEnd/>
            <a:tailEnd/>
          </a:ln>
        </p:spPr>
      </p:pic>
      <p:sp>
        <p:nvSpPr>
          <p:cNvPr id="37902"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pic>
        <p:nvPicPr>
          <p:cNvPr id="113666" name="Picture 2" descr="NSW Agriculture horticulturist John Dirou with a new species of banana. "/>
          <p:cNvPicPr>
            <a:picLocks noChangeAspect="1" noChangeArrowheads="1"/>
          </p:cNvPicPr>
          <p:nvPr/>
        </p:nvPicPr>
        <p:blipFill>
          <a:blip r:embed="rId5" cstate="print"/>
          <a:srcRect/>
          <a:stretch>
            <a:fillRect/>
          </a:stretch>
        </p:blipFill>
        <p:spPr bwMode="auto">
          <a:xfrm>
            <a:off x="2743200" y="1524000"/>
            <a:ext cx="2590800" cy="3191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3670" name="Picture 6" descr="http://nmsu.edu/~counsel/career/images/horticulture.jpg"/>
          <p:cNvPicPr>
            <a:picLocks noChangeAspect="1" noChangeArrowheads="1"/>
          </p:cNvPicPr>
          <p:nvPr/>
        </p:nvPicPr>
        <p:blipFill>
          <a:blip r:embed="rId6" cstate="print"/>
          <a:srcRect/>
          <a:stretch>
            <a:fillRect/>
          </a:stretch>
        </p:blipFill>
        <p:spPr bwMode="auto">
          <a:xfrm>
            <a:off x="5334000" y="2514600"/>
            <a:ext cx="2857500" cy="2447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608919"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113666"/>
                                        </p:tgtEl>
                                      </p:cBhvr>
                                    </p:animEffect>
                                    <p:set>
                                      <p:cBhvr>
                                        <p:cTn id="27" dur="1" fill="hold">
                                          <p:stCondLst>
                                            <p:cond delay="499"/>
                                          </p:stCondLst>
                                        </p:cTn>
                                        <p:tgtEl>
                                          <p:spTgt spid="1136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891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891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891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891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38919" name="TextBox 24"/>
          <p:cNvSpPr txBox="1">
            <a:spLocks noChangeArrowheads="1"/>
          </p:cNvSpPr>
          <p:nvPr/>
        </p:nvSpPr>
        <p:spPr bwMode="auto">
          <a:xfrm rot="1732218">
            <a:off x="6602413" y="1574800"/>
            <a:ext cx="2225675" cy="461963"/>
          </a:xfrm>
          <a:prstGeom prst="rect">
            <a:avLst/>
          </a:prstGeom>
          <a:noFill/>
          <a:ln w="9525">
            <a:noFill/>
            <a:miter lim="800000"/>
            <a:headEnd/>
            <a:tailEnd/>
          </a:ln>
        </p:spPr>
        <p:txBody>
          <a:bodyPr>
            <a:spAutoFit/>
          </a:bodyPr>
          <a:lstStyle/>
          <a:p>
            <a:r>
              <a:rPr lang="en-US" sz="2000" b="1">
                <a:latin typeface="Calibri" pitchFamily="34" charset="0"/>
              </a:rPr>
              <a:t>Nontraditional for?</a:t>
            </a:r>
            <a:r>
              <a:rPr lang="en-US" sz="2400" b="1">
                <a:latin typeface="Calibri" pitchFamily="34" charset="0"/>
              </a:rPr>
              <a:t> </a:t>
            </a:r>
          </a:p>
        </p:txBody>
      </p:sp>
      <p:sp>
        <p:nvSpPr>
          <p:cNvPr id="28" name="Left Arrow 27"/>
          <p:cNvSpPr/>
          <p:nvPr/>
        </p:nvSpPr>
        <p:spPr>
          <a:xfrm rot="3283748">
            <a:off x="1305719" y="3477419"/>
            <a:ext cx="1065212"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8921"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8922"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7" name="Picture 4" descr="AC"/>
          <p:cNvPicPr>
            <a:picLocks noChangeAspect="1" noChangeArrowheads="1"/>
          </p:cNvPicPr>
          <p:nvPr/>
        </p:nvPicPr>
        <p:blipFill>
          <a:blip r:embed="rId4" cstate="print"/>
          <a:srcRect/>
          <a:stretch>
            <a:fillRect/>
          </a:stretch>
        </p:blipFill>
        <p:spPr bwMode="auto">
          <a:xfrm>
            <a:off x="152400" y="5257800"/>
            <a:ext cx="2727325" cy="1106488"/>
          </a:xfrm>
          <a:prstGeom prst="rect">
            <a:avLst/>
          </a:prstGeom>
          <a:noFill/>
          <a:ln w="9525">
            <a:noFill/>
            <a:miter lim="800000"/>
            <a:headEnd/>
            <a:tailEnd/>
          </a:ln>
        </p:spPr>
      </p:pic>
      <p:sp>
        <p:nvSpPr>
          <p:cNvPr id="16" name="TextBox 15"/>
          <p:cNvSpPr txBox="1">
            <a:spLocks noChangeArrowheads="1"/>
          </p:cNvSpPr>
          <p:nvPr/>
        </p:nvSpPr>
        <p:spPr bwMode="auto">
          <a:xfrm>
            <a:off x="34290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Design/Pre-Construction</a:t>
            </a:r>
          </a:p>
        </p:txBody>
      </p:sp>
      <p:sp>
        <p:nvSpPr>
          <p:cNvPr id="19" name="TextBox 19"/>
          <p:cNvSpPr txBox="1">
            <a:spLocks noChangeArrowheads="1"/>
          </p:cNvSpPr>
          <p:nvPr/>
        </p:nvSpPr>
        <p:spPr bwMode="auto">
          <a:xfrm>
            <a:off x="2819400" y="373559"/>
            <a:ext cx="5960030"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Computer Aided Drafter</a:t>
            </a:r>
          </a:p>
        </p:txBody>
      </p:sp>
      <p:pic>
        <p:nvPicPr>
          <p:cNvPr id="29711" name="Picture 1" descr="HPIM0736.JPG"/>
          <p:cNvPicPr>
            <a:picLocks noChangeAspect="1"/>
          </p:cNvPicPr>
          <p:nvPr/>
        </p:nvPicPr>
        <p:blipFill>
          <a:blip r:embed="rId5" cstate="print"/>
          <a:srcRect/>
          <a:stretch>
            <a:fillRect/>
          </a:stretch>
        </p:blipFill>
        <p:spPr bwMode="auto">
          <a:xfrm>
            <a:off x="5105400" y="2514600"/>
            <a:ext cx="2971800"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13" name="Picture 17" descr="computer-aided drafting."/>
          <p:cNvPicPr>
            <a:picLocks noChangeAspect="1" noChangeArrowheads="1"/>
          </p:cNvPicPr>
          <p:nvPr/>
        </p:nvPicPr>
        <p:blipFill>
          <a:blip r:embed="rId6" cstate="print"/>
          <a:srcRect/>
          <a:stretch>
            <a:fillRect/>
          </a:stretch>
        </p:blipFill>
        <p:spPr bwMode="auto">
          <a:xfrm>
            <a:off x="2895600" y="1447800"/>
            <a:ext cx="2248209"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17"/>
          <p:cNvSpPr/>
          <p:nvPr/>
        </p:nvSpPr>
        <p:spPr>
          <a:xfrm rot="1831546">
            <a:off x="5447943" y="1508406"/>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4" presetClass="exit" presetSubtype="16" fill="hold" nodeType="withEffect">
                                  <p:stCondLst>
                                    <p:cond delay="0"/>
                                  </p:stCondLst>
                                  <p:childTnLst>
                                    <p:animEffect transition="out" filter="box(in)">
                                      <p:cBhvr>
                                        <p:cTn id="26" dur="500"/>
                                        <p:tgtEl>
                                          <p:spTgt spid="29713"/>
                                        </p:tgtEl>
                                      </p:cBhvr>
                                    </p:animEffect>
                                    <p:set>
                                      <p:cBhvr>
                                        <p:cTn id="27" dur="1" fill="hold">
                                          <p:stCondLst>
                                            <p:cond delay="499"/>
                                          </p:stCondLst>
                                        </p:cTn>
                                        <p:tgtEl>
                                          <p:spTgt spid="297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9939"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39940"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39941"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39942"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7822137">
            <a:off x="2083594" y="562769"/>
            <a:ext cx="817562" cy="387350"/>
          </a:xfrm>
          <a:prstGeom prst="left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39944"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39945"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39946" name="TextBox 24"/>
          <p:cNvSpPr txBox="1">
            <a:spLocks noChangeArrowheads="1"/>
          </p:cNvSpPr>
          <p:nvPr/>
        </p:nvSpPr>
        <p:spPr bwMode="auto">
          <a:xfrm rot="1709931">
            <a:off x="6792913" y="1539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4349" name="Picture 17" descr="careerclustericon-AV.jpeg"/>
          <p:cNvPicPr>
            <a:picLocks noChangeAspect="1"/>
          </p:cNvPicPr>
          <p:nvPr/>
        </p:nvPicPr>
        <p:blipFill>
          <a:blip r:embed="rId4" cstate="print"/>
          <a:srcRect/>
          <a:stretch>
            <a:fillRect/>
          </a:stretch>
        </p:blipFill>
        <p:spPr bwMode="auto">
          <a:xfrm>
            <a:off x="228600" y="5257800"/>
            <a:ext cx="2155825" cy="838200"/>
          </a:xfrm>
          <a:prstGeom prst="rect">
            <a:avLst/>
          </a:prstGeom>
          <a:noFill/>
          <a:ln w="9525">
            <a:noFill/>
            <a:miter lim="800000"/>
            <a:headEnd/>
            <a:tailEnd/>
          </a:ln>
        </p:spPr>
      </p:pic>
      <p:sp>
        <p:nvSpPr>
          <p:cNvPr id="17" name="TextBox 16"/>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Visual Arts</a:t>
            </a:r>
          </a:p>
        </p:txBody>
      </p:sp>
      <p:sp>
        <p:nvSpPr>
          <p:cNvPr id="18" name="Rectangle 17"/>
          <p:cNvSpPr/>
          <p:nvPr/>
        </p:nvSpPr>
        <p:spPr>
          <a:xfrm rot="1596315">
            <a:off x="6391122" y="1675463"/>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
        <p:nvSpPr>
          <p:cNvPr id="19" name="TextBox 19"/>
          <p:cNvSpPr txBox="1">
            <a:spLocks noChangeArrowheads="1"/>
          </p:cNvSpPr>
          <p:nvPr/>
        </p:nvSpPr>
        <p:spPr bwMode="auto">
          <a:xfrm>
            <a:off x="2895600" y="381000"/>
            <a:ext cx="4277581"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Graphic Designer</a:t>
            </a:r>
          </a:p>
        </p:txBody>
      </p:sp>
      <p:pic>
        <p:nvPicPr>
          <p:cNvPr id="31763" name="Picture 19" descr="Graphic Design"/>
          <p:cNvPicPr>
            <a:picLocks noChangeAspect="1" noChangeArrowheads="1"/>
          </p:cNvPicPr>
          <p:nvPr/>
        </p:nvPicPr>
        <p:blipFill>
          <a:blip r:embed="rId5" cstate="print"/>
          <a:srcRect/>
          <a:stretch>
            <a:fillRect/>
          </a:stretch>
        </p:blipFill>
        <p:spPr bwMode="auto">
          <a:xfrm>
            <a:off x="3276600" y="1752600"/>
            <a:ext cx="1981200" cy="2826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67" name="Picture 23" descr="http://www.mothermcauley.org/dept_art/graphics.jpg"/>
          <p:cNvPicPr>
            <a:picLocks noChangeAspect="1" noChangeArrowheads="1"/>
          </p:cNvPicPr>
          <p:nvPr/>
        </p:nvPicPr>
        <p:blipFill>
          <a:blip r:embed="rId6" cstate="print"/>
          <a:srcRect/>
          <a:stretch>
            <a:fillRect/>
          </a:stretch>
        </p:blipFill>
        <p:spPr bwMode="auto">
          <a:xfrm>
            <a:off x="5257800" y="2895600"/>
            <a:ext cx="2850336"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9"/>
                                        </p:tgtEl>
                                        <p:attrNameLst>
                                          <p:attrName>style.visibility</p:attrName>
                                        </p:attrNameLst>
                                      </p:cBhvr>
                                      <p:to>
                                        <p:strVal val="visible"/>
                                      </p:to>
                                    </p:set>
                                    <p:anim calcmode="lin" valueType="num">
                                      <p:cBhvr additive="base">
                                        <p:cTn id="13" dur="500" fill="hold"/>
                                        <p:tgtEl>
                                          <p:spTgt spid="14349"/>
                                        </p:tgtEl>
                                        <p:attrNameLst>
                                          <p:attrName>ppt_x</p:attrName>
                                        </p:attrNameLst>
                                      </p:cBhvr>
                                      <p:tavLst>
                                        <p:tav tm="0">
                                          <p:val>
                                            <p:strVal val="#ppt_x"/>
                                          </p:val>
                                        </p:tav>
                                        <p:tav tm="100000">
                                          <p:val>
                                            <p:strVal val="#ppt_x"/>
                                          </p:val>
                                        </p:tav>
                                      </p:tavLst>
                                    </p:anim>
                                    <p:anim calcmode="lin" valueType="num">
                                      <p:cBhvr additive="base">
                                        <p:cTn id="14"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xit" presetSubtype="10" fill="hold" nodeType="withEffect">
                                  <p:stCondLst>
                                    <p:cond delay="0"/>
                                  </p:stCondLst>
                                  <p:childTnLst>
                                    <p:animEffect transition="out" filter="blinds(horizontal)">
                                      <p:cBhvr>
                                        <p:cTn id="27" dur="500"/>
                                        <p:tgtEl>
                                          <p:spTgt spid="31763"/>
                                        </p:tgtEl>
                                      </p:cBhvr>
                                    </p:animEffect>
                                    <p:set>
                                      <p:cBhvr>
                                        <p:cTn id="28" dur="1" fill="hold">
                                          <p:stCondLst>
                                            <p:cond delay="499"/>
                                          </p:stCondLst>
                                        </p:cTn>
                                        <p:tgtEl>
                                          <p:spTgt spid="317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0963"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0964"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40965"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40966"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933914">
            <a:off x="398463" y="3146425"/>
            <a:ext cx="800100"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40968"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40969"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40970" name="TextBox 24"/>
          <p:cNvSpPr txBox="1">
            <a:spLocks noChangeArrowheads="1"/>
          </p:cNvSpPr>
          <p:nvPr/>
        </p:nvSpPr>
        <p:spPr bwMode="auto">
          <a:xfrm rot="1709931">
            <a:off x="6502400" y="16414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Personal Care Services</a:t>
            </a:r>
          </a:p>
        </p:txBody>
      </p:sp>
      <p:sp>
        <p:nvSpPr>
          <p:cNvPr id="21" name="TextBox 19"/>
          <p:cNvSpPr txBox="1">
            <a:spLocks noChangeArrowheads="1"/>
          </p:cNvSpPr>
          <p:nvPr/>
        </p:nvSpPr>
        <p:spPr bwMode="auto">
          <a:xfrm>
            <a:off x="3352800" y="381000"/>
            <a:ext cx="3584956"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Cosmetologist</a:t>
            </a:r>
          </a:p>
        </p:txBody>
      </p:sp>
      <p:sp>
        <p:nvSpPr>
          <p:cNvPr id="19" name="Rectangle 18"/>
          <p:cNvSpPr/>
          <p:nvPr/>
        </p:nvSpPr>
        <p:spPr>
          <a:xfrm rot="1596315">
            <a:off x="5456519"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pic>
        <p:nvPicPr>
          <p:cNvPr id="17" name="Picture 16" descr="careerclustericon-HumServ.jpeg"/>
          <p:cNvPicPr>
            <a:picLocks noChangeAspect="1"/>
          </p:cNvPicPr>
          <p:nvPr/>
        </p:nvPicPr>
        <p:blipFill>
          <a:blip r:embed="rId4" cstate="print"/>
          <a:srcRect/>
          <a:stretch>
            <a:fillRect/>
          </a:stretch>
        </p:blipFill>
        <p:spPr bwMode="auto">
          <a:xfrm>
            <a:off x="381000" y="5181600"/>
            <a:ext cx="2409825" cy="990600"/>
          </a:xfrm>
          <a:prstGeom prst="rect">
            <a:avLst/>
          </a:prstGeom>
          <a:noFill/>
          <a:ln w="9525">
            <a:noFill/>
            <a:miter lim="800000"/>
            <a:headEnd/>
            <a:tailEnd/>
          </a:ln>
        </p:spPr>
      </p:pic>
      <p:pic>
        <p:nvPicPr>
          <p:cNvPr id="123906" name="Picture 2" descr="http://www.tvcc.edu/depts/workforce/cosmetology/DSC_6865_small.jpg">
            <a:hlinkClick r:id="rId5"/>
          </p:cNvPr>
          <p:cNvPicPr>
            <a:picLocks noChangeAspect="1" noChangeArrowheads="1"/>
          </p:cNvPicPr>
          <p:nvPr/>
        </p:nvPicPr>
        <p:blipFill>
          <a:blip r:embed="rId6" cstate="print"/>
          <a:srcRect/>
          <a:stretch>
            <a:fillRect/>
          </a:stretch>
        </p:blipFill>
        <p:spPr bwMode="auto">
          <a:xfrm>
            <a:off x="5243945" y="2777835"/>
            <a:ext cx="3059014" cy="2031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3908" name="Picture 4" descr="The Works, Swindon"/>
          <p:cNvPicPr>
            <a:picLocks noChangeAspect="1" noChangeArrowheads="1"/>
          </p:cNvPicPr>
          <p:nvPr/>
        </p:nvPicPr>
        <p:blipFill>
          <a:blip r:embed="rId7" cstate="print"/>
          <a:srcRect/>
          <a:stretch>
            <a:fillRect/>
          </a:stretch>
        </p:blipFill>
        <p:spPr bwMode="auto">
          <a:xfrm>
            <a:off x="3048000" y="1524000"/>
            <a:ext cx="2190750" cy="3286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8" presetClass="exit" presetSubtype="16" fill="hold" nodeType="withEffect">
                                  <p:stCondLst>
                                    <p:cond delay="0"/>
                                  </p:stCondLst>
                                  <p:childTnLst>
                                    <p:animEffect transition="out" filter="diamond(in)">
                                      <p:cBhvr>
                                        <p:cTn id="26" dur="2000"/>
                                        <p:tgtEl>
                                          <p:spTgt spid="123906"/>
                                        </p:tgtEl>
                                      </p:cBhvr>
                                    </p:animEffect>
                                    <p:set>
                                      <p:cBhvr>
                                        <p:cTn id="27" dur="1" fill="hold">
                                          <p:stCondLst>
                                            <p:cond delay="1999"/>
                                          </p:stCondLst>
                                        </p:cTn>
                                        <p:tgtEl>
                                          <p:spTgt spid="1239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5123"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5124"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5125"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5126"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5127" name="TextBox 24"/>
          <p:cNvSpPr txBox="1">
            <a:spLocks noChangeArrowheads="1"/>
          </p:cNvSpPr>
          <p:nvPr/>
        </p:nvSpPr>
        <p:spPr bwMode="auto">
          <a:xfrm rot="1859505">
            <a:off x="6248400" y="989013"/>
            <a:ext cx="2743200" cy="461962"/>
          </a:xfrm>
          <a:prstGeom prst="rect">
            <a:avLst/>
          </a:prstGeom>
          <a:noFill/>
          <a:ln w="9525">
            <a:noFill/>
            <a:miter lim="800000"/>
            <a:headEnd/>
            <a:tailEnd/>
          </a:ln>
        </p:spPr>
        <p:txBody>
          <a:bodyPr>
            <a:spAutoFit/>
          </a:bodyPr>
          <a:lstStyle/>
          <a:p>
            <a:r>
              <a:rPr lang="en-US" sz="2400" b="1">
                <a:latin typeface="Calibri" pitchFamily="34" charset="0"/>
              </a:rPr>
              <a:t>Nontraditional for? </a:t>
            </a:r>
          </a:p>
        </p:txBody>
      </p:sp>
      <p:sp>
        <p:nvSpPr>
          <p:cNvPr id="28" name="Left Arrow 27"/>
          <p:cNvSpPr/>
          <p:nvPr/>
        </p:nvSpPr>
        <p:spPr>
          <a:xfrm rot="3959640">
            <a:off x="318293" y="3202782"/>
            <a:ext cx="1065213"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5129"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5130"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9" name="Picture 11" descr="Hosp"/>
          <p:cNvPicPr>
            <a:picLocks noChangeAspect="1" noChangeArrowheads="1"/>
          </p:cNvPicPr>
          <p:nvPr/>
        </p:nvPicPr>
        <p:blipFill>
          <a:blip r:embed="rId4" cstate="print"/>
          <a:srcRect/>
          <a:stretch>
            <a:fillRect/>
          </a:stretch>
        </p:blipFill>
        <p:spPr bwMode="auto">
          <a:xfrm>
            <a:off x="304800" y="5029200"/>
            <a:ext cx="2209800" cy="1092200"/>
          </a:xfrm>
          <a:prstGeom prst="rect">
            <a:avLst/>
          </a:prstGeom>
          <a:noFill/>
          <a:ln w="9525">
            <a:noFill/>
            <a:miter lim="800000"/>
            <a:headEnd/>
            <a:tailEnd/>
          </a:ln>
        </p:spPr>
      </p:pic>
      <p:pic>
        <p:nvPicPr>
          <p:cNvPr id="7184" name="Picture 16" descr="C:\Documents and Settings\User\Local Settings\Temporary Internet Files\Content.IE5\5Z55W34B\MPj04096440000[1].jpg"/>
          <p:cNvPicPr>
            <a:picLocks noChangeAspect="1" noChangeArrowheads="1"/>
          </p:cNvPicPr>
          <p:nvPr/>
        </p:nvPicPr>
        <p:blipFill>
          <a:blip r:embed="rId5" cstate="print"/>
          <a:srcRect/>
          <a:stretch>
            <a:fillRect/>
          </a:stretch>
        </p:blipFill>
        <p:spPr bwMode="auto">
          <a:xfrm>
            <a:off x="2819400" y="1447800"/>
            <a:ext cx="2209800" cy="3313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85" name="Picture 17" descr="C:\Documents and Settings\User\Local Settings\Temporary Internet Files\Content.IE5\2QR6JLYS\MPj04096390000[1].jpg"/>
          <p:cNvPicPr>
            <a:picLocks noChangeAspect="1" noChangeArrowheads="1"/>
          </p:cNvPicPr>
          <p:nvPr/>
        </p:nvPicPr>
        <p:blipFill>
          <a:blip r:embed="rId6" cstate="print"/>
          <a:srcRect/>
          <a:stretch>
            <a:fillRect/>
          </a:stretch>
        </p:blipFill>
        <p:spPr bwMode="auto">
          <a:xfrm>
            <a:off x="5105400" y="1447800"/>
            <a:ext cx="2328529" cy="3337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a:spLocks noChangeArrowheads="1"/>
          </p:cNvSpPr>
          <p:nvPr/>
        </p:nvSpPr>
        <p:spPr bwMode="auto">
          <a:xfrm>
            <a:off x="3581400" y="569595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Restaurants &amp; Food/Beverage Services</a:t>
            </a:r>
          </a:p>
        </p:txBody>
      </p:sp>
      <p:sp>
        <p:nvSpPr>
          <p:cNvPr id="18" name="Rectangle 17"/>
          <p:cNvSpPr/>
          <p:nvPr/>
        </p:nvSpPr>
        <p:spPr>
          <a:xfrm rot="1596315">
            <a:off x="4542120"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
        <p:nvSpPr>
          <p:cNvPr id="20" name="TextBox 19"/>
          <p:cNvSpPr txBox="1">
            <a:spLocks noChangeArrowheads="1"/>
          </p:cNvSpPr>
          <p:nvPr/>
        </p:nvSpPr>
        <p:spPr bwMode="auto">
          <a:xfrm>
            <a:off x="4343400" y="381000"/>
            <a:ext cx="1269002"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Chef</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8" presetClass="exit" presetSubtype="32" fill="hold" nodeType="withEffect">
                                  <p:stCondLst>
                                    <p:cond delay="0"/>
                                  </p:stCondLst>
                                  <p:childTnLst>
                                    <p:animEffect transition="out" filter="diamond(out)">
                                      <p:cBhvr>
                                        <p:cTn id="26" dur="2000"/>
                                        <p:tgtEl>
                                          <p:spTgt spid="7185"/>
                                        </p:tgtEl>
                                      </p:cBhvr>
                                    </p:animEffect>
                                    <p:set>
                                      <p:cBhvr>
                                        <p:cTn id="27" dur="1" fill="hold">
                                          <p:stCondLst>
                                            <p:cond delay="1999"/>
                                          </p:stCondLst>
                                        </p:cTn>
                                        <p:tgtEl>
                                          <p:spTgt spid="7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198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198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4198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4199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4694536">
            <a:off x="-65881" y="726282"/>
            <a:ext cx="839787" cy="387350"/>
          </a:xfrm>
          <a:prstGeom prst="lef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41992"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41993"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41994"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Natural Resources Systems</a:t>
            </a:r>
          </a:p>
        </p:txBody>
      </p:sp>
      <p:sp>
        <p:nvSpPr>
          <p:cNvPr id="21" name="TextBox 19"/>
          <p:cNvSpPr txBox="1">
            <a:spLocks noChangeArrowheads="1"/>
          </p:cNvSpPr>
          <p:nvPr/>
        </p:nvSpPr>
        <p:spPr bwMode="auto">
          <a:xfrm>
            <a:off x="2895600" y="457200"/>
            <a:ext cx="5925789"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Wildlife Conservationist</a:t>
            </a:r>
          </a:p>
        </p:txBody>
      </p:sp>
      <p:pic>
        <p:nvPicPr>
          <p:cNvPr id="17" name="Picture 16" descr="careerclustericon-agric.jpeg"/>
          <p:cNvPicPr>
            <a:picLocks noChangeAspect="1"/>
          </p:cNvPicPr>
          <p:nvPr/>
        </p:nvPicPr>
        <p:blipFill>
          <a:blip r:embed="rId4" cstate="print"/>
          <a:srcRect/>
          <a:stretch>
            <a:fillRect/>
          </a:stretch>
        </p:blipFill>
        <p:spPr bwMode="auto">
          <a:xfrm>
            <a:off x="381000" y="5181600"/>
            <a:ext cx="2176463" cy="762000"/>
          </a:xfrm>
          <a:prstGeom prst="rect">
            <a:avLst/>
          </a:prstGeom>
          <a:noFill/>
          <a:ln w="9525">
            <a:noFill/>
            <a:miter lim="800000"/>
            <a:headEnd/>
            <a:tailEnd/>
          </a:ln>
        </p:spPr>
      </p:pic>
      <p:sp>
        <p:nvSpPr>
          <p:cNvPr id="41998"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sp>
        <p:nvSpPr>
          <p:cNvPr id="41999"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pic>
        <p:nvPicPr>
          <p:cNvPr id="119810" name="Picture 2" descr="http://greenvolunteers.com/file/image/page/lion.jpg"/>
          <p:cNvPicPr>
            <a:picLocks noChangeAspect="1" noChangeArrowheads="1"/>
          </p:cNvPicPr>
          <p:nvPr/>
        </p:nvPicPr>
        <p:blipFill>
          <a:blip r:embed="rId5" cstate="print"/>
          <a:srcRect/>
          <a:stretch>
            <a:fillRect/>
          </a:stretch>
        </p:blipFill>
        <p:spPr bwMode="auto">
          <a:xfrm>
            <a:off x="3200400" y="1676400"/>
            <a:ext cx="2323652" cy="3086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9812" name="Picture 4" descr="http://english.chosun.com/media/photo/news/200903/200903160034_01.jpg"/>
          <p:cNvPicPr>
            <a:picLocks noChangeAspect="1" noChangeArrowheads="1"/>
          </p:cNvPicPr>
          <p:nvPr/>
        </p:nvPicPr>
        <p:blipFill>
          <a:blip r:embed="rId6" cstate="print"/>
          <a:srcRect/>
          <a:stretch>
            <a:fillRect/>
          </a:stretch>
        </p:blipFill>
        <p:spPr bwMode="auto">
          <a:xfrm>
            <a:off x="5534890" y="2590800"/>
            <a:ext cx="2362200" cy="2362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608919"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8" presetClass="exit" presetSubtype="16" fill="hold" nodeType="withEffect">
                                  <p:stCondLst>
                                    <p:cond delay="0"/>
                                  </p:stCondLst>
                                  <p:childTnLst>
                                    <p:animEffect transition="out" filter="diamond(in)">
                                      <p:cBhvr>
                                        <p:cTn id="26" dur="2000"/>
                                        <p:tgtEl>
                                          <p:spTgt spid="119812"/>
                                        </p:tgtEl>
                                      </p:cBhvr>
                                    </p:animEffect>
                                    <p:set>
                                      <p:cBhvr>
                                        <p:cTn id="27" dur="1" fill="hold">
                                          <p:stCondLst>
                                            <p:cond delay="1999"/>
                                          </p:stCondLst>
                                        </p:cTn>
                                        <p:tgtEl>
                                          <p:spTgt spid="1198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301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301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4301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4301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476144">
            <a:off x="1636713" y="3297238"/>
            <a:ext cx="80010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43016"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43017"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43018" name="TextBox 24"/>
          <p:cNvSpPr txBox="1">
            <a:spLocks noChangeArrowheads="1"/>
          </p:cNvSpPr>
          <p:nvPr/>
        </p:nvSpPr>
        <p:spPr bwMode="auto">
          <a:xfrm rot="1709931">
            <a:off x="6578600" y="14636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Maintenance, Installation &amp; Repair</a:t>
            </a:r>
          </a:p>
        </p:txBody>
      </p:sp>
      <p:sp>
        <p:nvSpPr>
          <p:cNvPr id="21" name="TextBox 19"/>
          <p:cNvSpPr txBox="1">
            <a:spLocks noChangeArrowheads="1"/>
          </p:cNvSpPr>
          <p:nvPr/>
        </p:nvSpPr>
        <p:spPr bwMode="auto">
          <a:xfrm>
            <a:off x="2590800" y="152400"/>
            <a:ext cx="5484515" cy="1323439"/>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Computer Maintenance </a:t>
            </a:r>
          </a:p>
          <a:p>
            <a:pPr algn="ct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Technician</a:t>
            </a:r>
          </a:p>
        </p:txBody>
      </p:sp>
      <p:sp>
        <p:nvSpPr>
          <p:cNvPr id="19" name="Rectangle 18"/>
          <p:cNvSpPr/>
          <p:nvPr/>
        </p:nvSpPr>
        <p:spPr>
          <a:xfrm rot="1596315">
            <a:off x="6218520" y="18509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17" name="Picture 16" descr="careerclustericon-Mfg.jpeg"/>
          <p:cNvPicPr>
            <a:picLocks noChangeAspect="1"/>
          </p:cNvPicPr>
          <p:nvPr/>
        </p:nvPicPr>
        <p:blipFill>
          <a:blip r:embed="rId4" cstate="print"/>
          <a:srcRect/>
          <a:stretch>
            <a:fillRect/>
          </a:stretch>
        </p:blipFill>
        <p:spPr bwMode="auto">
          <a:xfrm>
            <a:off x="381000" y="5181600"/>
            <a:ext cx="2227263" cy="914400"/>
          </a:xfrm>
          <a:prstGeom prst="rect">
            <a:avLst/>
          </a:prstGeom>
          <a:noFill/>
          <a:ln w="9525">
            <a:noFill/>
            <a:miter lim="800000"/>
            <a:headEnd/>
            <a:tailEnd/>
          </a:ln>
        </p:spPr>
      </p:pic>
      <p:pic>
        <p:nvPicPr>
          <p:cNvPr id="128002" name="Picture 2" descr="http://ctc.slc.k12.ut.us/layout/images/content/computer_repair.jpg"/>
          <p:cNvPicPr>
            <a:picLocks noChangeAspect="1" noChangeArrowheads="1"/>
          </p:cNvPicPr>
          <p:nvPr/>
        </p:nvPicPr>
        <p:blipFill>
          <a:blip r:embed="rId5" cstate="print"/>
          <a:srcRect/>
          <a:stretch>
            <a:fillRect/>
          </a:stretch>
        </p:blipFill>
        <p:spPr bwMode="auto">
          <a:xfrm>
            <a:off x="2667000" y="1828800"/>
            <a:ext cx="31496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8004" name="Picture 4" descr="http://www.nmcc.edu/29.gif"/>
          <p:cNvPicPr>
            <a:picLocks noChangeAspect="1" noChangeArrowheads="1"/>
          </p:cNvPicPr>
          <p:nvPr/>
        </p:nvPicPr>
        <p:blipFill>
          <a:blip r:embed="rId6" cstate="print"/>
          <a:srcRect/>
          <a:stretch>
            <a:fillRect/>
          </a:stretch>
        </p:blipFill>
        <p:spPr bwMode="auto">
          <a:xfrm>
            <a:off x="5562600" y="2743200"/>
            <a:ext cx="30480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8" presetClass="exit" presetSubtype="16" fill="hold" nodeType="withEffect">
                                  <p:stCondLst>
                                    <p:cond delay="0"/>
                                  </p:stCondLst>
                                  <p:childTnLst>
                                    <p:animEffect transition="out" filter="diamond(in)">
                                      <p:cBhvr>
                                        <p:cTn id="26" dur="2000"/>
                                        <p:tgtEl>
                                          <p:spTgt spid="128002"/>
                                        </p:tgtEl>
                                      </p:cBhvr>
                                    </p:animEffect>
                                    <p:set>
                                      <p:cBhvr>
                                        <p:cTn id="27" dur="1" fill="hold">
                                          <p:stCondLst>
                                            <p:cond delay="1999"/>
                                          </p:stCondLst>
                                        </p:cTn>
                                        <p:tgtEl>
                                          <p:spTgt spid="1280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403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403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4403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4403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20698741">
            <a:off x="2474913" y="1087438"/>
            <a:ext cx="800100" cy="387350"/>
          </a:xfrm>
          <a:prstGeom prst="left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4404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44041"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44042" name="TextBox 24"/>
          <p:cNvSpPr txBox="1">
            <a:spLocks noChangeArrowheads="1"/>
          </p:cNvSpPr>
          <p:nvPr/>
        </p:nvSpPr>
        <p:spPr bwMode="auto">
          <a:xfrm rot="1709931">
            <a:off x="6578600" y="16160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2766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Journalism &amp; Broadcasting</a:t>
            </a:r>
          </a:p>
        </p:txBody>
      </p:sp>
      <p:sp>
        <p:nvSpPr>
          <p:cNvPr id="21" name="TextBox 19"/>
          <p:cNvSpPr txBox="1">
            <a:spLocks noChangeArrowheads="1"/>
          </p:cNvSpPr>
          <p:nvPr/>
        </p:nvSpPr>
        <p:spPr bwMode="auto">
          <a:xfrm>
            <a:off x="3352800" y="304800"/>
            <a:ext cx="3696461" cy="707886"/>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TV Broadcasters</a:t>
            </a:r>
          </a:p>
        </p:txBody>
      </p:sp>
      <p:pic>
        <p:nvPicPr>
          <p:cNvPr id="18" name="Picture 17" descr="careerclustericon-AV.jpeg"/>
          <p:cNvPicPr>
            <a:picLocks noChangeAspect="1"/>
          </p:cNvPicPr>
          <p:nvPr/>
        </p:nvPicPr>
        <p:blipFill>
          <a:blip r:embed="rId4" cstate="print"/>
          <a:srcRect/>
          <a:stretch>
            <a:fillRect/>
          </a:stretch>
        </p:blipFill>
        <p:spPr bwMode="auto">
          <a:xfrm>
            <a:off x="228600" y="5181600"/>
            <a:ext cx="2547938" cy="990600"/>
          </a:xfrm>
          <a:prstGeom prst="rect">
            <a:avLst/>
          </a:prstGeom>
          <a:noFill/>
          <a:ln w="9525">
            <a:noFill/>
            <a:miter lim="800000"/>
            <a:headEnd/>
            <a:tailEnd/>
          </a:ln>
        </p:spPr>
      </p:pic>
      <p:sp>
        <p:nvSpPr>
          <p:cNvPr id="19" name="Rectangle 18"/>
          <p:cNvSpPr/>
          <p:nvPr/>
        </p:nvSpPr>
        <p:spPr>
          <a:xfrm rot="1596315">
            <a:off x="5456519"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pic>
        <p:nvPicPr>
          <p:cNvPr id="17" name="Picture 2" descr="C:\Documents and Settings\student\Local Settings\Temporary Internet Files\Content.IE5\BLWNWRQ3\MPj04310330000[1].jpg"/>
          <p:cNvPicPr>
            <a:picLocks noChangeAspect="1" noChangeArrowheads="1"/>
          </p:cNvPicPr>
          <p:nvPr/>
        </p:nvPicPr>
        <p:blipFill>
          <a:blip r:embed="rId5" cstate="print"/>
          <a:srcRect l="18367"/>
          <a:stretch>
            <a:fillRect/>
          </a:stretch>
        </p:blipFill>
        <p:spPr bwMode="auto">
          <a:xfrm>
            <a:off x="5715000" y="2667000"/>
            <a:ext cx="2674537" cy="218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0050" name="Picture 2" descr="Charles Gibson To Step Down As ‘ABC World News’ Anchor"/>
          <p:cNvPicPr>
            <a:picLocks noChangeAspect="1" noChangeArrowheads="1"/>
          </p:cNvPicPr>
          <p:nvPr/>
        </p:nvPicPr>
        <p:blipFill>
          <a:blip r:embed="rId6" cstate="print"/>
          <a:srcRect/>
          <a:stretch>
            <a:fillRect/>
          </a:stretch>
        </p:blipFill>
        <p:spPr bwMode="auto">
          <a:xfrm>
            <a:off x="2867890" y="1905000"/>
            <a:ext cx="2857500" cy="193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130050"/>
                                        </p:tgtEl>
                                      </p:cBhvr>
                                    </p:animEffect>
                                    <p:set>
                                      <p:cBhvr>
                                        <p:cTn id="27" dur="1" fill="hold">
                                          <p:stCondLst>
                                            <p:cond delay="499"/>
                                          </p:stCondLst>
                                        </p:cTn>
                                        <p:tgtEl>
                                          <p:spTgt spid="130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5059"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45060"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45061"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45062"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1889612">
            <a:off x="1643063" y="3305175"/>
            <a:ext cx="80010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45064"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45065"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45066" name="TextBox 24"/>
          <p:cNvSpPr txBox="1">
            <a:spLocks noChangeArrowheads="1"/>
          </p:cNvSpPr>
          <p:nvPr/>
        </p:nvSpPr>
        <p:spPr bwMode="auto">
          <a:xfrm rot="1709931">
            <a:off x="6578600" y="16160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2766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Facility &amp; Mobile Equipment Maintenance</a:t>
            </a:r>
          </a:p>
        </p:txBody>
      </p:sp>
      <p:sp>
        <p:nvSpPr>
          <p:cNvPr id="21" name="TextBox 19"/>
          <p:cNvSpPr txBox="1">
            <a:spLocks noChangeArrowheads="1"/>
          </p:cNvSpPr>
          <p:nvPr/>
        </p:nvSpPr>
        <p:spPr bwMode="auto">
          <a:xfrm>
            <a:off x="3657600" y="304800"/>
            <a:ext cx="3762568" cy="707886"/>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Diesel Mechanic</a:t>
            </a:r>
          </a:p>
        </p:txBody>
      </p:sp>
      <p:pic>
        <p:nvPicPr>
          <p:cNvPr id="22" name="Picture 21" descr="careerclustericon-Trans.jpeg"/>
          <p:cNvPicPr>
            <a:picLocks noChangeAspect="1"/>
          </p:cNvPicPr>
          <p:nvPr/>
        </p:nvPicPr>
        <p:blipFill>
          <a:blip r:embed="rId4" cstate="print"/>
          <a:srcRect/>
          <a:stretch>
            <a:fillRect/>
          </a:stretch>
        </p:blipFill>
        <p:spPr bwMode="auto">
          <a:xfrm>
            <a:off x="381000" y="5105400"/>
            <a:ext cx="2125663" cy="838200"/>
          </a:xfrm>
          <a:prstGeom prst="rect">
            <a:avLst/>
          </a:prstGeom>
          <a:noFill/>
          <a:ln w="9525">
            <a:noFill/>
            <a:miter lim="800000"/>
            <a:headEnd/>
            <a:tailEnd/>
          </a:ln>
        </p:spPr>
      </p:pic>
      <p:pic>
        <p:nvPicPr>
          <p:cNvPr id="134155" name="Picture 11" descr="heavy truck repair mechanic"/>
          <p:cNvPicPr>
            <a:picLocks noChangeAspect="1" noChangeArrowheads="1"/>
          </p:cNvPicPr>
          <p:nvPr/>
        </p:nvPicPr>
        <p:blipFill>
          <a:blip r:embed="rId5" cstate="print"/>
          <a:srcRect/>
          <a:stretch>
            <a:fillRect/>
          </a:stretch>
        </p:blipFill>
        <p:spPr bwMode="auto">
          <a:xfrm>
            <a:off x="2895600" y="1524000"/>
            <a:ext cx="2590800" cy="3001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4154" name="Picture 10" descr="Diesel Photo"/>
          <p:cNvPicPr>
            <a:picLocks noChangeAspect="1" noChangeArrowheads="1"/>
          </p:cNvPicPr>
          <p:nvPr/>
        </p:nvPicPr>
        <p:blipFill>
          <a:blip r:embed="rId6" cstate="print"/>
          <a:srcRect/>
          <a:stretch>
            <a:fillRect/>
          </a:stretch>
        </p:blipFill>
        <p:spPr bwMode="auto">
          <a:xfrm>
            <a:off x="5334000" y="2590800"/>
            <a:ext cx="3076575" cy="2237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rot="1596315">
            <a:off x="5456519"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i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134155"/>
                                        </p:tgtEl>
                                      </p:cBhvr>
                                    </p:animEffect>
                                    <p:set>
                                      <p:cBhvr>
                                        <p:cTn id="27" dur="1" fill="hold">
                                          <p:stCondLst>
                                            <p:cond delay="499"/>
                                          </p:stCondLst>
                                        </p:cTn>
                                        <p:tgtEl>
                                          <p:spTgt spid="134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ecmap-small2.gif"/>
          <p:cNvPicPr>
            <a:picLocks noChangeAspect="1"/>
          </p:cNvPicPr>
          <p:nvPr/>
        </p:nvPicPr>
        <p:blipFill>
          <a:blip r:embed="rId3" cstate="print"/>
          <a:srcRect/>
          <a:stretch>
            <a:fillRect/>
          </a:stretch>
        </p:blipFill>
        <p:spPr bwMode="auto">
          <a:xfrm>
            <a:off x="1295400" y="2209800"/>
            <a:ext cx="4625975" cy="4038600"/>
          </a:xfrm>
          <a:prstGeom prst="rect">
            <a:avLst/>
          </a:prstGeom>
          <a:noFill/>
          <a:ln w="9525">
            <a:noFill/>
            <a:miter lim="800000"/>
            <a:headEnd/>
            <a:tailEnd/>
          </a:ln>
        </p:spPr>
      </p:pic>
      <p:sp>
        <p:nvSpPr>
          <p:cNvPr id="46083" name="Rectangle 2"/>
          <p:cNvSpPr>
            <a:spLocks noGrp="1" noChangeArrowheads="1"/>
          </p:cNvSpPr>
          <p:nvPr>
            <p:ph type="ctrTitle" idx="4294967295"/>
          </p:nvPr>
        </p:nvSpPr>
        <p:spPr>
          <a:xfrm>
            <a:off x="3124200" y="533400"/>
            <a:ext cx="5486400" cy="1828800"/>
          </a:xfrm>
        </p:spPr>
        <p:txBody>
          <a:bodyPr/>
          <a:lstStyle/>
          <a:p>
            <a:pPr eaLnBrk="1" hangingPunct="1"/>
            <a:r>
              <a:rPr lang="en-US" sz="2800" smtClean="0"/>
              <a:t>For additional information, </a:t>
            </a:r>
            <a:br>
              <a:rPr lang="en-US" sz="2800" smtClean="0"/>
            </a:br>
            <a:r>
              <a:rPr lang="en-US" sz="2800" smtClean="0"/>
              <a:t>contact your regional </a:t>
            </a:r>
            <a:br>
              <a:rPr lang="en-US" sz="2800" smtClean="0"/>
            </a:br>
            <a:r>
              <a:rPr lang="en-US" sz="2800" smtClean="0"/>
              <a:t>Career Education Coordinators</a:t>
            </a:r>
            <a:br>
              <a:rPr lang="en-US" sz="2800" smtClean="0"/>
            </a:br>
            <a:r>
              <a:rPr lang="en-US" sz="2800" smtClean="0"/>
              <a:t>www.mcce.org</a:t>
            </a:r>
          </a:p>
        </p:txBody>
      </p:sp>
      <p:pic>
        <p:nvPicPr>
          <p:cNvPr id="46084" name="Picture 5" descr="mccelogo1"/>
          <p:cNvPicPr>
            <a:picLocks noChangeAspect="1" noChangeArrowheads="1"/>
          </p:cNvPicPr>
          <p:nvPr/>
        </p:nvPicPr>
        <p:blipFill>
          <a:blip r:embed="rId4" cstate="print"/>
          <a:srcRect/>
          <a:stretch>
            <a:fillRect/>
          </a:stretch>
        </p:blipFill>
        <p:spPr bwMode="auto">
          <a:xfrm>
            <a:off x="685800" y="609600"/>
            <a:ext cx="2362200" cy="976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614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614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614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615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6151" name="TextBox 24"/>
          <p:cNvSpPr txBox="1">
            <a:spLocks noChangeArrowheads="1"/>
          </p:cNvSpPr>
          <p:nvPr/>
        </p:nvSpPr>
        <p:spPr bwMode="auto">
          <a:xfrm rot="1732218">
            <a:off x="6907213" y="1011238"/>
            <a:ext cx="2225675" cy="461962"/>
          </a:xfrm>
          <a:prstGeom prst="rect">
            <a:avLst/>
          </a:prstGeom>
          <a:noFill/>
          <a:ln w="9525">
            <a:noFill/>
            <a:miter lim="800000"/>
            <a:headEnd/>
            <a:tailEnd/>
          </a:ln>
        </p:spPr>
        <p:txBody>
          <a:bodyPr>
            <a:spAutoFit/>
          </a:bodyPr>
          <a:lstStyle/>
          <a:p>
            <a:r>
              <a:rPr lang="en-US" sz="2000" b="1">
                <a:latin typeface="Calibri" pitchFamily="34" charset="0"/>
              </a:rPr>
              <a:t>Nontraditional for?</a:t>
            </a:r>
            <a:r>
              <a:rPr lang="en-US" sz="2400" b="1">
                <a:latin typeface="Calibri" pitchFamily="34" charset="0"/>
              </a:rPr>
              <a:t> </a:t>
            </a:r>
          </a:p>
        </p:txBody>
      </p:sp>
      <p:sp>
        <p:nvSpPr>
          <p:cNvPr id="28" name="Left Arrow 27"/>
          <p:cNvSpPr/>
          <p:nvPr/>
        </p:nvSpPr>
        <p:spPr>
          <a:xfrm rot="3283748">
            <a:off x="1305719" y="3477419"/>
            <a:ext cx="1065212"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6153"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6154"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7" name="Picture 4" descr="AC"/>
          <p:cNvPicPr>
            <a:picLocks noChangeAspect="1" noChangeArrowheads="1"/>
          </p:cNvPicPr>
          <p:nvPr/>
        </p:nvPicPr>
        <p:blipFill>
          <a:blip r:embed="rId4" cstate="print"/>
          <a:srcRect/>
          <a:stretch>
            <a:fillRect/>
          </a:stretch>
        </p:blipFill>
        <p:spPr bwMode="auto">
          <a:xfrm>
            <a:off x="152400" y="5257800"/>
            <a:ext cx="2727325" cy="1106488"/>
          </a:xfrm>
          <a:prstGeom prst="rect">
            <a:avLst/>
          </a:prstGeom>
          <a:noFill/>
          <a:ln w="9525">
            <a:noFill/>
            <a:miter lim="800000"/>
            <a:headEnd/>
            <a:tailEnd/>
          </a:ln>
        </p:spPr>
      </p:pic>
      <p:sp>
        <p:nvSpPr>
          <p:cNvPr id="16" name="TextBox 15"/>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Construction</a:t>
            </a:r>
          </a:p>
        </p:txBody>
      </p:sp>
      <p:sp>
        <p:nvSpPr>
          <p:cNvPr id="19" name="TextBox 19"/>
          <p:cNvSpPr txBox="1">
            <a:spLocks noChangeArrowheads="1"/>
          </p:cNvSpPr>
          <p:nvPr/>
        </p:nvSpPr>
        <p:spPr bwMode="auto">
          <a:xfrm>
            <a:off x="4191000" y="449759"/>
            <a:ext cx="2577052"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Carpenter</a:t>
            </a:r>
          </a:p>
        </p:txBody>
      </p:sp>
      <p:pic>
        <p:nvPicPr>
          <p:cNvPr id="5139" name="Picture 19" descr="BLP0019743 - Female construction worker drilling into framing"/>
          <p:cNvPicPr>
            <a:picLocks noChangeAspect="1" noChangeArrowheads="1"/>
          </p:cNvPicPr>
          <p:nvPr/>
        </p:nvPicPr>
        <p:blipFill>
          <a:blip r:embed="rId5" cstate="print"/>
          <a:srcRect b="12000"/>
          <a:stretch>
            <a:fillRect/>
          </a:stretch>
        </p:blipFill>
        <p:spPr bwMode="auto">
          <a:xfrm>
            <a:off x="3124200" y="1524000"/>
            <a:ext cx="253365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41" name="Picture 21" descr="offline business carpentry"/>
          <p:cNvPicPr>
            <a:picLocks noChangeAspect="1" noChangeArrowheads="1"/>
          </p:cNvPicPr>
          <p:nvPr/>
        </p:nvPicPr>
        <p:blipFill>
          <a:blip r:embed="rId6" cstate="print"/>
          <a:srcRect/>
          <a:stretch>
            <a:fillRect/>
          </a:stretch>
        </p:blipFill>
        <p:spPr bwMode="auto">
          <a:xfrm>
            <a:off x="5638800" y="1524000"/>
            <a:ext cx="2227655" cy="3353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17"/>
          <p:cNvSpPr/>
          <p:nvPr/>
        </p:nvSpPr>
        <p:spPr>
          <a:xfrm rot="1831546">
            <a:off x="5447943" y="1889406"/>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xit" presetSubtype="10" fill="hold" nodeType="withEffect">
                                  <p:stCondLst>
                                    <p:cond delay="0"/>
                                  </p:stCondLst>
                                  <p:childTnLst>
                                    <p:animEffect transition="out" filter="blinds(horizontal)">
                                      <p:cBhvr>
                                        <p:cTn id="26" dur="500"/>
                                        <p:tgtEl>
                                          <p:spTgt spid="5141"/>
                                        </p:tgtEl>
                                      </p:cBhvr>
                                    </p:animEffect>
                                    <p:set>
                                      <p:cBhvr>
                                        <p:cTn id="27" dur="1" fill="hold">
                                          <p:stCondLst>
                                            <p:cond delay="499"/>
                                          </p:stCondLst>
                                        </p:cTn>
                                        <p:tgtEl>
                                          <p:spTgt spid="5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717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717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717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717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7175" name="TextBox 24"/>
          <p:cNvSpPr txBox="1">
            <a:spLocks noChangeArrowheads="1"/>
          </p:cNvSpPr>
          <p:nvPr/>
        </p:nvSpPr>
        <p:spPr bwMode="auto">
          <a:xfrm rot="1423708">
            <a:off x="6270625" y="1216025"/>
            <a:ext cx="2743200" cy="461963"/>
          </a:xfrm>
          <a:prstGeom prst="rect">
            <a:avLst/>
          </a:prstGeom>
          <a:noFill/>
          <a:ln w="9525">
            <a:noFill/>
            <a:miter lim="800000"/>
            <a:headEnd/>
            <a:tailEnd/>
          </a:ln>
        </p:spPr>
        <p:txBody>
          <a:bodyPr>
            <a:spAutoFit/>
          </a:bodyPr>
          <a:lstStyle/>
          <a:p>
            <a:r>
              <a:rPr lang="en-US" sz="2400" b="1">
                <a:latin typeface="Calibri" pitchFamily="34" charset="0"/>
              </a:rPr>
              <a:t>Nontraditional for? </a:t>
            </a:r>
          </a:p>
        </p:txBody>
      </p:sp>
      <p:sp>
        <p:nvSpPr>
          <p:cNvPr id="28" name="Left Arrow 27"/>
          <p:cNvSpPr/>
          <p:nvPr/>
        </p:nvSpPr>
        <p:spPr>
          <a:xfrm rot="5400000">
            <a:off x="1759743" y="3012282"/>
            <a:ext cx="982663" cy="387350"/>
          </a:xfrm>
          <a:prstGeom prst="leftArrow">
            <a:avLst/>
          </a:prstGeom>
          <a:solidFill>
            <a:srgbClr val="A500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7177"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7178"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7" name="Picture 12" descr="Health"/>
          <p:cNvPicPr>
            <a:picLocks noChangeAspect="1" noChangeArrowheads="1"/>
          </p:cNvPicPr>
          <p:nvPr/>
        </p:nvPicPr>
        <p:blipFill>
          <a:blip r:embed="rId4" cstate="print"/>
          <a:srcRect/>
          <a:stretch>
            <a:fillRect/>
          </a:stretch>
        </p:blipFill>
        <p:spPr bwMode="auto">
          <a:xfrm>
            <a:off x="381000" y="5257800"/>
            <a:ext cx="2160588" cy="914400"/>
          </a:xfrm>
          <a:prstGeom prst="rect">
            <a:avLst/>
          </a:prstGeom>
          <a:noFill/>
          <a:ln w="9525">
            <a:noFill/>
            <a:miter lim="800000"/>
            <a:headEnd/>
            <a:tailEnd/>
          </a:ln>
        </p:spPr>
      </p:pic>
      <p:pic>
        <p:nvPicPr>
          <p:cNvPr id="57345" name="Picture 1" descr="C:\Documents and Settings\User\Local Settings\Temporary Internet Files\Content.IE5\BTUKMRA2\MPj04384560000[1].jpg"/>
          <p:cNvPicPr>
            <a:picLocks noChangeAspect="1" noChangeArrowheads="1"/>
          </p:cNvPicPr>
          <p:nvPr/>
        </p:nvPicPr>
        <p:blipFill>
          <a:blip r:embed="rId5" cstate="print"/>
          <a:srcRect/>
          <a:stretch>
            <a:fillRect/>
          </a:stretch>
        </p:blipFill>
        <p:spPr bwMode="auto">
          <a:xfrm>
            <a:off x="2895600" y="1600199"/>
            <a:ext cx="2158274" cy="3279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7347" name="Picture 3" descr="C:\Documents and Settings\User\Local Settings\Temporary Internet Files\Content.IE5\CX6F6W74\MPj04090800000[1].jpg"/>
          <p:cNvPicPr>
            <a:picLocks noChangeAspect="1" noChangeArrowheads="1"/>
          </p:cNvPicPr>
          <p:nvPr/>
        </p:nvPicPr>
        <p:blipFill>
          <a:blip r:embed="rId6" cstate="print"/>
          <a:srcRect/>
          <a:stretch>
            <a:fillRect/>
          </a:stretch>
        </p:blipFill>
        <p:spPr bwMode="auto">
          <a:xfrm>
            <a:off x="5029200" y="1600200"/>
            <a:ext cx="2220664"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Therapeutic Services</a:t>
            </a:r>
          </a:p>
        </p:txBody>
      </p:sp>
      <p:sp>
        <p:nvSpPr>
          <p:cNvPr id="19" name="Rectangle 18"/>
          <p:cNvSpPr/>
          <p:nvPr/>
        </p:nvSpPr>
        <p:spPr>
          <a:xfrm rot="1596315">
            <a:off x="4846920" y="16985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
        <p:nvSpPr>
          <p:cNvPr id="20" name="TextBox 19"/>
          <p:cNvSpPr txBox="1">
            <a:spLocks noChangeArrowheads="1"/>
          </p:cNvSpPr>
          <p:nvPr/>
        </p:nvSpPr>
        <p:spPr bwMode="auto">
          <a:xfrm>
            <a:off x="4267200" y="449759"/>
            <a:ext cx="159325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Nurse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57347"/>
                                        </p:tgtEl>
                                      </p:cBhvr>
                                    </p:animEffect>
                                    <p:set>
                                      <p:cBhvr>
                                        <p:cTn id="27" dur="1" fill="hold">
                                          <p:stCondLst>
                                            <p:cond delay="499"/>
                                          </p:stCondLst>
                                        </p:cTn>
                                        <p:tgtEl>
                                          <p:spTgt spid="57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819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819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819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819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481013" y="3095625"/>
            <a:ext cx="1003300"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820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8201"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9227" name="TextBox 19"/>
          <p:cNvSpPr txBox="1">
            <a:spLocks noChangeArrowheads="1"/>
          </p:cNvSpPr>
          <p:nvPr/>
        </p:nvSpPr>
        <p:spPr bwMode="auto">
          <a:xfrm>
            <a:off x="2895600" y="381000"/>
            <a:ext cx="448449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Day Care Provider</a:t>
            </a:r>
          </a:p>
        </p:txBody>
      </p:sp>
      <p:sp>
        <p:nvSpPr>
          <p:cNvPr id="8203"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7" name="Picture 16" descr="careerclustericon-HumServ.jpg"/>
          <p:cNvPicPr>
            <a:picLocks noChangeAspect="1"/>
          </p:cNvPicPr>
          <p:nvPr/>
        </p:nvPicPr>
        <p:blipFill>
          <a:blip r:embed="rId4" cstate="print"/>
          <a:srcRect/>
          <a:stretch>
            <a:fillRect/>
          </a:stretch>
        </p:blipFill>
        <p:spPr bwMode="auto">
          <a:xfrm>
            <a:off x="304800" y="5181600"/>
            <a:ext cx="2409825" cy="990600"/>
          </a:xfrm>
          <a:prstGeom prst="rect">
            <a:avLst/>
          </a:prstGeom>
          <a:noFill/>
          <a:ln w="9525">
            <a:noFill/>
            <a:miter lim="800000"/>
            <a:headEnd/>
            <a:tailEnd/>
          </a:ln>
        </p:spPr>
      </p:pic>
      <p:pic>
        <p:nvPicPr>
          <p:cNvPr id="9230" name="Picture 17" descr="childcare04.jpg"/>
          <p:cNvPicPr>
            <a:picLocks noChangeAspect="1"/>
          </p:cNvPicPr>
          <p:nvPr/>
        </p:nvPicPr>
        <p:blipFill>
          <a:blip r:embed="rId5" cstate="print"/>
          <a:srcRect/>
          <a:stretch>
            <a:fillRect/>
          </a:stretch>
        </p:blipFill>
        <p:spPr bwMode="auto">
          <a:xfrm>
            <a:off x="5167313" y="2286000"/>
            <a:ext cx="3276600" cy="234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34" name="Picture 18" descr="C:\Documents and Settings\User\Local Settings\Temporary Internet Files\Content.IE5\355IYG2I\MPj04117730000[1].jpg"/>
          <p:cNvPicPr>
            <a:picLocks noChangeAspect="1" noChangeArrowheads="1"/>
          </p:cNvPicPr>
          <p:nvPr/>
        </p:nvPicPr>
        <p:blipFill>
          <a:blip r:embed="rId6" cstate="print"/>
          <a:srcRect/>
          <a:stretch>
            <a:fillRect/>
          </a:stretch>
        </p:blipFill>
        <p:spPr bwMode="auto">
          <a:xfrm>
            <a:off x="2743200" y="1295400"/>
            <a:ext cx="2433638" cy="36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Early Childhood Development &amp; Services</a:t>
            </a:r>
          </a:p>
        </p:txBody>
      </p:sp>
      <p:sp>
        <p:nvSpPr>
          <p:cNvPr id="19" name="Rectangle 18"/>
          <p:cNvSpPr/>
          <p:nvPr/>
        </p:nvSpPr>
        <p:spPr>
          <a:xfrm rot="1596315">
            <a:off x="4923119" y="18509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9234"/>
                                        </p:tgtEl>
                                      </p:cBhvr>
                                    </p:animEffect>
                                    <p:set>
                                      <p:cBhvr>
                                        <p:cTn id="27" dur="1" fill="hold">
                                          <p:stCondLst>
                                            <p:cond delay="499"/>
                                          </p:stCondLst>
                                        </p:cTn>
                                        <p:tgtEl>
                                          <p:spTgt spid="9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6" name="Picture 23" descr="autotech06.jpg"/>
          <p:cNvPicPr>
            <a:picLocks noChangeAspect="1"/>
          </p:cNvPicPr>
          <p:nvPr/>
        </p:nvPicPr>
        <p:blipFill>
          <a:blip r:embed="rId3" cstate="print"/>
          <a:srcRect/>
          <a:stretch>
            <a:fillRect/>
          </a:stretch>
        </p:blipFill>
        <p:spPr bwMode="auto">
          <a:xfrm>
            <a:off x="5715000" y="2438400"/>
            <a:ext cx="3048000" cy="2309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19"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9220"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9221"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solidFill>
                  <a:srgbClr val="800000"/>
                </a:solidFill>
                <a:latin typeface="Calibri" pitchFamily="34" charset="0"/>
              </a:rPr>
              <a:t>What Cluster?</a:t>
            </a:r>
          </a:p>
        </p:txBody>
      </p:sp>
      <p:sp>
        <p:nvSpPr>
          <p:cNvPr id="9222"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9223" name="Picture 14" descr="cluster-flower2"/>
          <p:cNvPicPr>
            <a:picLocks noChangeAspect="1" noChangeArrowheads="1"/>
          </p:cNvPicPr>
          <p:nvPr/>
        </p:nvPicPr>
        <p:blipFill>
          <a:blip r:embed="rId4" cstate="print"/>
          <a:srcRect/>
          <a:stretch>
            <a:fillRect/>
          </a:stretch>
        </p:blipFill>
        <p:spPr bwMode="auto">
          <a:xfrm>
            <a:off x="0" y="609600"/>
            <a:ext cx="2746375" cy="2895600"/>
          </a:xfrm>
          <a:prstGeom prst="rect">
            <a:avLst/>
          </a:prstGeom>
          <a:noFill/>
          <a:ln w="9525">
            <a:noFill/>
            <a:miter lim="800000"/>
            <a:headEnd/>
            <a:tailEnd/>
          </a:ln>
        </p:spPr>
      </p:pic>
      <p:sp>
        <p:nvSpPr>
          <p:cNvPr id="9224" name="TextBox 24"/>
          <p:cNvSpPr txBox="1">
            <a:spLocks noChangeArrowheads="1"/>
          </p:cNvSpPr>
          <p:nvPr/>
        </p:nvSpPr>
        <p:spPr bwMode="auto">
          <a:xfrm rot="1551376">
            <a:off x="6361113" y="1554163"/>
            <a:ext cx="2743200" cy="461962"/>
          </a:xfrm>
          <a:prstGeom prst="rect">
            <a:avLst/>
          </a:prstGeom>
          <a:noFill/>
          <a:ln w="9525">
            <a:noFill/>
            <a:miter lim="800000"/>
            <a:headEnd/>
            <a:tailEnd/>
          </a:ln>
        </p:spPr>
        <p:txBody>
          <a:bodyPr>
            <a:spAutoFit/>
          </a:bodyPr>
          <a:lstStyle/>
          <a:p>
            <a:r>
              <a:rPr lang="en-US" sz="2400" b="1">
                <a:latin typeface="Calibri" pitchFamily="34" charset="0"/>
              </a:rPr>
              <a:t>Nontraditional for? </a:t>
            </a:r>
          </a:p>
        </p:txBody>
      </p:sp>
      <p:sp>
        <p:nvSpPr>
          <p:cNvPr id="28" name="Left Arrow 27"/>
          <p:cNvSpPr/>
          <p:nvPr/>
        </p:nvSpPr>
        <p:spPr>
          <a:xfrm rot="3283748">
            <a:off x="1400175" y="3517900"/>
            <a:ext cx="97790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9226"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solidFill>
                  <a:srgbClr val="800000"/>
                </a:solidFill>
                <a:latin typeface="Calibri" pitchFamily="34" charset="0"/>
              </a:rPr>
              <a:t>What Pathway?</a:t>
            </a:r>
          </a:p>
        </p:txBody>
      </p:sp>
      <p:sp>
        <p:nvSpPr>
          <p:cNvPr id="30" name="TextBox 29"/>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a:t>Facility &amp; Mobile Equipment Maintenance</a:t>
            </a:r>
          </a:p>
        </p:txBody>
      </p:sp>
      <p:sp>
        <p:nvSpPr>
          <p:cNvPr id="9228"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solidFill>
                  <a:srgbClr val="800000"/>
                </a:solidFill>
                <a:latin typeface="Calibri" pitchFamily="34" charset="0"/>
              </a:rPr>
              <a:t>What Path?</a:t>
            </a:r>
          </a:p>
        </p:txBody>
      </p:sp>
      <p:pic>
        <p:nvPicPr>
          <p:cNvPr id="17" name="Picture 16" descr="careerclustericon-Trans.jpg"/>
          <p:cNvPicPr>
            <a:picLocks noChangeAspect="1"/>
          </p:cNvPicPr>
          <p:nvPr/>
        </p:nvPicPr>
        <p:blipFill>
          <a:blip r:embed="rId5" cstate="print"/>
          <a:srcRect/>
          <a:stretch>
            <a:fillRect/>
          </a:stretch>
        </p:blipFill>
        <p:spPr bwMode="auto">
          <a:xfrm>
            <a:off x="304800" y="5257800"/>
            <a:ext cx="2317750" cy="914400"/>
          </a:xfrm>
          <a:prstGeom prst="rect">
            <a:avLst/>
          </a:prstGeom>
          <a:noFill/>
          <a:ln w="9525">
            <a:noFill/>
            <a:miter lim="800000"/>
            <a:headEnd/>
            <a:tailEnd/>
          </a:ln>
        </p:spPr>
      </p:pic>
      <p:pic>
        <p:nvPicPr>
          <p:cNvPr id="10260" name="Picture 20" descr="C:\Documents and Settings\User\Local Settings\Temporary Internet Files\Content.IE5\2QR6JLYS\MPj04437500000[1].jpg"/>
          <p:cNvPicPr>
            <a:picLocks noChangeAspect="1" noChangeArrowheads="1"/>
          </p:cNvPicPr>
          <p:nvPr/>
        </p:nvPicPr>
        <p:blipFill>
          <a:blip r:embed="rId6" cstate="print"/>
          <a:srcRect/>
          <a:stretch>
            <a:fillRect/>
          </a:stretch>
        </p:blipFill>
        <p:spPr bwMode="auto">
          <a:xfrm>
            <a:off x="2768600" y="1828800"/>
            <a:ext cx="2946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9"/>
          <p:cNvSpPr txBox="1">
            <a:spLocks noChangeArrowheads="1"/>
          </p:cNvSpPr>
          <p:nvPr/>
        </p:nvSpPr>
        <p:spPr bwMode="auto">
          <a:xfrm>
            <a:off x="2590800" y="381000"/>
            <a:ext cx="5854808"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Auto Service Technician</a:t>
            </a:r>
          </a:p>
        </p:txBody>
      </p:sp>
      <p:sp>
        <p:nvSpPr>
          <p:cNvPr id="22" name="Rectangle 21"/>
          <p:cNvSpPr/>
          <p:nvPr/>
        </p:nvSpPr>
        <p:spPr>
          <a:xfrm rot="19514785">
            <a:off x="5129508" y="1983605"/>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8" presetClass="exit" presetSubtype="16" fill="hold" nodeType="withEffect">
                                  <p:stCondLst>
                                    <p:cond delay="0"/>
                                  </p:stCondLst>
                                  <p:childTnLst>
                                    <p:animEffect transition="out" filter="diamond(in)">
                                      <p:cBhvr>
                                        <p:cTn id="25" dur="2000"/>
                                        <p:tgtEl>
                                          <p:spTgt spid="10260"/>
                                        </p:tgtEl>
                                      </p:cBhvr>
                                    </p:animEffect>
                                    <p:set>
                                      <p:cBhvr>
                                        <p:cTn id="26" dur="1" fill="hold">
                                          <p:stCondLst>
                                            <p:cond delay="1999"/>
                                          </p:stCondLst>
                                        </p:cTn>
                                        <p:tgtEl>
                                          <p:spTgt spid="10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3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0243"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sp>
        <p:nvSpPr>
          <p:cNvPr id="10244"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10245"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sz="2400" b="1" i="1">
              <a:solidFill>
                <a:srgbClr val="800080"/>
              </a:solidFill>
              <a:latin typeface="Calibri" pitchFamily="34" charset="0"/>
            </a:endParaRPr>
          </a:p>
        </p:txBody>
      </p:sp>
      <p:pic>
        <p:nvPicPr>
          <p:cNvPr id="10246"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20576710">
            <a:off x="1397000" y="509588"/>
            <a:ext cx="1450975" cy="387350"/>
          </a:xfrm>
          <a:prstGeom prst="leftArrow">
            <a:avLst/>
          </a:prstGeom>
          <a:solidFill>
            <a:srgbClr val="00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2060"/>
              </a:solidFill>
            </a:endParaRPr>
          </a:p>
          <a:p>
            <a:r>
              <a:rPr lang="en-US" b="1">
                <a:solidFill>
                  <a:srgbClr val="002060"/>
                </a:solidFill>
              </a:rPr>
              <a:t> </a:t>
            </a:r>
            <a:endParaRPr lang="en-US">
              <a:solidFill>
                <a:srgbClr val="002060"/>
              </a:solidFill>
            </a:endParaRPr>
          </a:p>
        </p:txBody>
      </p:sp>
      <p:sp>
        <p:nvSpPr>
          <p:cNvPr id="10248"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10249"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10250" name="TextBox 24"/>
          <p:cNvSpPr txBox="1">
            <a:spLocks noChangeArrowheads="1"/>
          </p:cNvSpPr>
          <p:nvPr/>
        </p:nvSpPr>
        <p:spPr bwMode="auto">
          <a:xfrm rot="1709931">
            <a:off x="6792913" y="1539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1279" name="Picture 18" descr="careerclustericon-IT.jpg"/>
          <p:cNvPicPr>
            <a:picLocks noChangeAspect="1"/>
          </p:cNvPicPr>
          <p:nvPr/>
        </p:nvPicPr>
        <p:blipFill>
          <a:blip r:embed="rId4" cstate="print"/>
          <a:srcRect/>
          <a:stretch>
            <a:fillRect/>
          </a:stretch>
        </p:blipFill>
        <p:spPr bwMode="auto">
          <a:xfrm>
            <a:off x="381000" y="5181600"/>
            <a:ext cx="1982788" cy="914400"/>
          </a:xfrm>
          <a:prstGeom prst="rect">
            <a:avLst/>
          </a:prstGeom>
          <a:noFill/>
          <a:ln w="9525">
            <a:noFill/>
            <a:miter lim="800000"/>
            <a:headEnd/>
            <a:tailEnd/>
          </a:ln>
        </p:spPr>
      </p:pic>
      <p:pic>
        <p:nvPicPr>
          <p:cNvPr id="11280" name="Picture 19" descr="ISS04.jpg"/>
          <p:cNvPicPr>
            <a:picLocks noChangeAspect="1"/>
          </p:cNvPicPr>
          <p:nvPr/>
        </p:nvPicPr>
        <p:blipFill>
          <a:blip r:embed="rId5" cstate="print"/>
          <a:srcRect/>
          <a:stretch>
            <a:fillRect/>
          </a:stretch>
        </p:blipFill>
        <p:spPr bwMode="auto">
          <a:xfrm>
            <a:off x="2705100" y="1852613"/>
            <a:ext cx="2857500" cy="2412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Programming &amp; Software Development</a:t>
            </a:r>
          </a:p>
        </p:txBody>
      </p:sp>
      <p:sp>
        <p:nvSpPr>
          <p:cNvPr id="18" name="Rectangle 17"/>
          <p:cNvSpPr/>
          <p:nvPr/>
        </p:nvSpPr>
        <p:spPr>
          <a:xfrm rot="1596315">
            <a:off x="4770720"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Neutral</a:t>
            </a:r>
            <a:endParaRPr lang="en-US" sz="3200" b="1" spc="150" dirty="0">
              <a:ln w="11430"/>
              <a:solidFill>
                <a:srgbClr val="F8F8F8"/>
              </a:solidFill>
              <a:effectLst>
                <a:outerShdw blurRad="25400" algn="tl" rotWithShape="0">
                  <a:srgbClr val="000000">
                    <a:alpha val="43000"/>
                  </a:srgbClr>
                </a:outerShdw>
              </a:effectLst>
            </a:endParaRPr>
          </a:p>
        </p:txBody>
      </p:sp>
      <p:sp>
        <p:nvSpPr>
          <p:cNvPr id="19" name="TextBox 19"/>
          <p:cNvSpPr txBox="1">
            <a:spLocks noChangeArrowheads="1"/>
          </p:cNvSpPr>
          <p:nvPr/>
        </p:nvSpPr>
        <p:spPr bwMode="auto">
          <a:xfrm>
            <a:off x="3733800" y="449759"/>
            <a:ext cx="3180679"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Programmer</a:t>
            </a:r>
          </a:p>
        </p:txBody>
      </p:sp>
      <p:pic>
        <p:nvPicPr>
          <p:cNvPr id="9236" name="Picture 20" descr="http://www.ilr.cornell.edu/edi/accessforall/images/06.jpg"/>
          <p:cNvPicPr>
            <a:picLocks noChangeAspect="1" noChangeArrowheads="1"/>
          </p:cNvPicPr>
          <p:nvPr/>
        </p:nvPicPr>
        <p:blipFill>
          <a:blip r:embed="rId6" cstate="print"/>
          <a:srcRect/>
          <a:stretch>
            <a:fillRect/>
          </a:stretch>
        </p:blipFill>
        <p:spPr bwMode="auto">
          <a:xfrm>
            <a:off x="5576455" y="2438400"/>
            <a:ext cx="2457146"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79"/>
                                        </p:tgtEl>
                                        <p:attrNameLst>
                                          <p:attrName>style.visibility</p:attrName>
                                        </p:attrNameLst>
                                      </p:cBhvr>
                                      <p:to>
                                        <p:strVal val="visible"/>
                                      </p:to>
                                    </p:set>
                                    <p:anim calcmode="lin" valueType="num">
                                      <p:cBhvr additive="base">
                                        <p:cTn id="13" dur="500" fill="hold"/>
                                        <p:tgtEl>
                                          <p:spTgt spid="11279"/>
                                        </p:tgtEl>
                                        <p:attrNameLst>
                                          <p:attrName>ppt_x</p:attrName>
                                        </p:attrNameLst>
                                      </p:cBhvr>
                                      <p:tavLst>
                                        <p:tav tm="0">
                                          <p:val>
                                            <p:strVal val="#ppt_x"/>
                                          </p:val>
                                        </p:tav>
                                        <p:tav tm="100000">
                                          <p:val>
                                            <p:strVal val="#ppt_x"/>
                                          </p:val>
                                        </p:tav>
                                      </p:tavLst>
                                    </p:anim>
                                    <p:anim calcmode="lin" valueType="num">
                                      <p:cBhvr additive="base">
                                        <p:cTn id="14"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7"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77&quot;/&gt;&lt;/object&gt;&lt;object type=&quot;3&quot; unique_id=&quot;10005&quot;&gt;&lt;property id=&quot;20148&quot; value=&quot;5&quot;/&gt;&lt;property id=&quot;20300&quot; value=&quot;Slide 3&quot;/&gt;&lt;property id=&quot;20307&quot; value=&quot;322&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283&quot;/&gt;&lt;/object&gt;&lt;object type=&quot;3&quot; unique_id=&quot;10009&quot;&gt;&lt;property id=&quot;20148&quot; value=&quot;5&quot;/&gt;&lt;property id=&quot;20300&quot; value=&quot;Slide 7&quot;/&gt;&lt;property id=&quot;20307&quot; value=&quot;282&quot;/&gt;&lt;/object&gt;&lt;object type=&quot;3&quot; unique_id=&quot;10010&quot;&gt;&lt;property id=&quot;20148&quot; value=&quot;5&quot;/&gt;&lt;property id=&quot;20300&quot; value=&quot;Slide 8&quot;/&gt;&lt;property id=&quot;20307&quot; value=&quot;281&quot;/&gt;&lt;/object&gt;&lt;object type=&quot;3&quot; unique_id=&quot;10011&quot;&gt;&lt;property id=&quot;20148&quot; value=&quot;5&quot;/&gt;&lt;property id=&quot;20300&quot; value=&quot;Slide 9&quot;/&gt;&lt;property id=&quot;20307&quot; value=&quot;284&quot;/&gt;&lt;/object&gt;&lt;object type=&quot;3&quot; unique_id=&quot;10012&quot;&gt;&lt;property id=&quot;20148&quot; value=&quot;5&quot;/&gt;&lt;property id=&quot;20300&quot; value=&quot;Slide 10&quot;/&gt;&lt;property id=&quot;20307&quot; value=&quot;314&quot;/&gt;&lt;/object&gt;&lt;object type=&quot;3&quot; unique_id=&quot;10013&quot;&gt;&lt;property id=&quot;20148&quot; value=&quot;5&quot;/&gt;&lt;property id=&quot;20300&quot; value=&quot;Slide 11&quot;/&gt;&lt;property id=&quot;20307&quot; value=&quot;285&quot;/&gt;&lt;/object&gt;&lt;object type=&quot;3&quot; unique_id=&quot;10014&quot;&gt;&lt;property id=&quot;20148&quot; value=&quot;5&quot;/&gt;&lt;property id=&quot;20300&quot; value=&quot;Slide 12&quot;/&gt;&lt;property id=&quot;20307&quot; value=&quot;288&quot;/&gt;&lt;/object&gt;&lt;object type=&quot;3&quot; unique_id=&quot;10015&quot;&gt;&lt;property id=&quot;20148&quot; value=&quot;5&quot;/&gt;&lt;property id=&quot;20300&quot; value=&quot;Slide 13&quot;/&gt;&lt;property id=&quot;20307&quot; value=&quot;290&quot;/&gt;&lt;/object&gt;&lt;object type=&quot;3&quot; unique_id=&quot;10016&quot;&gt;&lt;property id=&quot;20148&quot; value=&quot;5&quot;/&gt;&lt;property id=&quot;20300&quot; value=&quot;Slide 14&quot;/&gt;&lt;property id=&quot;20307&quot; value=&quot;296&quot;/&gt;&lt;/object&gt;&lt;object type=&quot;3&quot; unique_id=&quot;10017&quot;&gt;&lt;property id=&quot;20148&quot; value=&quot;5&quot;/&gt;&lt;property id=&quot;20300&quot; value=&quot;Slide 15&quot;/&gt;&lt;property id=&quot;20307&quot; value=&quot;289&quot;/&gt;&lt;/object&gt;&lt;object type=&quot;3&quot; unique_id=&quot;10018&quot;&gt;&lt;property id=&quot;20148&quot; value=&quot;5&quot;/&gt;&lt;property id=&quot;20300&quot; value=&quot;Slide 16&quot;/&gt;&lt;property id=&quot;20307&quot; value=&quot;286&quot;/&gt;&lt;/object&gt;&lt;object type=&quot;3&quot; unique_id=&quot;10019&quot;&gt;&lt;property id=&quot;20148&quot; value=&quot;5&quot;/&gt;&lt;property id=&quot;20300&quot; value=&quot;Slide 17&quot;/&gt;&lt;property id=&quot;20307&quot; value=&quot;292&quot;/&gt;&lt;/object&gt;&lt;object type=&quot;3&quot; unique_id=&quot;10020&quot;&gt;&lt;property id=&quot;20148&quot; value=&quot;5&quot;/&gt;&lt;property id=&quot;20300&quot; value=&quot;Slide 18&quot;/&gt;&lt;property id=&quot;20307&quot; value=&quot;307&quot;/&gt;&lt;/object&gt;&lt;object type=&quot;3&quot; unique_id=&quot;10021&quot;&gt;&lt;property id=&quot;20148&quot; value=&quot;5&quot;/&gt;&lt;property id=&quot;20300&quot; value=&quot;Slide 19&quot;/&gt;&lt;property id=&quot;20307&quot; value=&quot;311&quot;/&gt;&lt;/object&gt;&lt;object type=&quot;3&quot; unique_id=&quot;10022&quot;&gt;&lt;property id=&quot;20148&quot; value=&quot;5&quot;/&gt;&lt;property id=&quot;20300&quot; value=&quot;Slide 20&quot;/&gt;&lt;property id=&quot;20307&quot; value=&quot;294&quot;/&gt;&lt;/object&gt;&lt;object type=&quot;3&quot; unique_id=&quot;10023&quot;&gt;&lt;property id=&quot;20148&quot; value=&quot;5&quot;/&gt;&lt;property id=&quot;20300&quot; value=&quot;Slide 21&quot;/&gt;&lt;property id=&quot;20307&quot; value=&quot;295&quot;/&gt;&lt;/object&gt;&lt;object type=&quot;3&quot; unique_id=&quot;10024&quot;&gt;&lt;property id=&quot;20148&quot; value=&quot;5&quot;/&gt;&lt;property id=&quot;20300&quot; value=&quot;Slide 22&quot;/&gt;&lt;property id=&quot;20307&quot; value=&quot;297&quot;/&gt;&lt;/object&gt;&lt;object type=&quot;3&quot; unique_id=&quot;10025&quot;&gt;&lt;property id=&quot;20148&quot; value=&quot;5&quot;/&gt;&lt;property id=&quot;20300&quot; value=&quot;Slide 23&quot;/&gt;&lt;property id=&quot;20307&quot; value=&quot;310&quot;/&gt;&lt;/object&gt;&lt;object type=&quot;3&quot; unique_id=&quot;10026&quot;&gt;&lt;property id=&quot;20148&quot; value=&quot;5&quot;/&gt;&lt;property id=&quot;20300&quot; value=&quot;Slide 24&quot;/&gt;&lt;property id=&quot;20307&quot; value=&quot;318&quot;/&gt;&lt;/object&gt;&lt;object type=&quot;3&quot; unique_id=&quot;10027&quot;&gt;&lt;property id=&quot;20148&quot; value=&quot;5&quot;/&gt;&lt;property id=&quot;20300&quot; value=&quot;Slide 25&quot;/&gt;&lt;property id=&quot;20307&quot; value=&quot;298&quot;/&gt;&lt;/object&gt;&lt;object type=&quot;3&quot; unique_id=&quot;10028&quot;&gt;&lt;property id=&quot;20148&quot; value=&quot;5&quot;/&gt;&lt;property id=&quot;20300&quot; value=&quot;Slide 26&quot;/&gt;&lt;property id=&quot;20307&quot; value=&quot;300&quot;/&gt;&lt;/object&gt;&lt;object type=&quot;3&quot; unique_id=&quot;10029&quot;&gt;&lt;property id=&quot;20148&quot; value=&quot;5&quot;/&gt;&lt;property id=&quot;20300&quot; value=&quot;Slide 27&quot;/&gt;&lt;property id=&quot;20307&quot; value=&quot;299&quot;/&gt;&lt;/object&gt;&lt;object type=&quot;3&quot; unique_id=&quot;10030&quot;&gt;&lt;property id=&quot;20148&quot; value=&quot;5&quot;/&gt;&lt;property id=&quot;20300&quot; value=&quot;Slide 28&quot;/&gt;&lt;property id=&quot;20307&quot; value=&quot;301&quot;/&gt;&lt;/object&gt;&lt;object type=&quot;3&quot; unique_id=&quot;10031&quot;&gt;&lt;property id=&quot;20148&quot; value=&quot;5&quot;/&gt;&lt;property id=&quot;20300&quot; value=&quot;Slide 29&quot;/&gt;&lt;property id=&quot;20307&quot; value=&quot;302&quot;/&gt;&lt;/object&gt;&lt;object type=&quot;3&quot; unique_id=&quot;10032&quot;&gt;&lt;property id=&quot;20148&quot; value=&quot;5&quot;/&gt;&lt;property id=&quot;20300&quot; value=&quot;Slide 30&quot;/&gt;&lt;property id=&quot;20307&quot; value=&quot;303&quot;/&gt;&lt;/object&gt;&lt;object type=&quot;3&quot; unique_id=&quot;10033&quot;&gt;&lt;property id=&quot;20148&quot; value=&quot;5&quot;/&gt;&lt;property id=&quot;20300&quot; value=&quot;Slide 31&quot;/&gt;&lt;property id=&quot;20307&quot; value=&quot;305&quot;/&gt;&lt;/object&gt;&lt;object type=&quot;3&quot; unique_id=&quot;10034&quot;&gt;&lt;property id=&quot;20148&quot; value=&quot;5&quot;/&gt;&lt;property id=&quot;20300&quot; value=&quot;Slide 32&quot;/&gt;&lt;property id=&quot;20307&quot; value=&quot;309&quot;/&gt;&lt;/object&gt;&lt;object type=&quot;3&quot; unique_id=&quot;10035&quot;&gt;&lt;property id=&quot;20148&quot; value=&quot;5&quot;/&gt;&lt;property id=&quot;20300&quot; value=&quot;Slide 33&quot;/&gt;&lt;property id=&quot;20307&quot; value=&quot;306&quot;/&gt;&lt;/object&gt;&lt;object type=&quot;3&quot; unique_id=&quot;10036&quot;&gt;&lt;property id=&quot;20148&quot; value=&quot;5&quot;/&gt;&lt;property id=&quot;20300&quot; value=&quot;Slide 34&quot;/&gt;&lt;property id=&quot;20307&quot; value=&quot;313&quot;/&gt;&lt;/object&gt;&lt;object type=&quot;3&quot; unique_id=&quot;10037&quot;&gt;&lt;property id=&quot;20148&quot; value=&quot;5&quot;/&gt;&lt;property id=&quot;20300&quot; value=&quot;Slide 35&quot;/&gt;&lt;property id=&quot;20307&quot; value=&quot;308&quot;/&gt;&lt;/object&gt;&lt;object type=&quot;3&quot; unique_id=&quot;10038&quot;&gt;&lt;property id=&quot;20148&quot; value=&quot;5&quot;/&gt;&lt;property id=&quot;20300&quot; value=&quot;Slide 36&quot;/&gt;&lt;property id=&quot;20307&quot; value=&quot;312&quot;/&gt;&lt;/object&gt;&lt;object type=&quot;3&quot; unique_id=&quot;10039&quot;&gt;&lt;property id=&quot;20148&quot; value=&quot;5&quot;/&gt;&lt;property id=&quot;20300&quot; value=&quot;Slide 37&quot;/&gt;&lt;property id=&quot;20307&quot; value=&quot;304&quot;/&gt;&lt;/object&gt;&lt;object type=&quot;3&quot; unique_id=&quot;10040&quot;&gt;&lt;property id=&quot;20148&quot; value=&quot;5&quot;/&gt;&lt;property id=&quot;20300&quot; value=&quot;Slide 38&quot;/&gt;&lt;property id=&quot;20307&quot; value=&quot;287&quot;/&gt;&lt;/object&gt;&lt;object type=&quot;3&quot; unique_id=&quot;10041&quot;&gt;&lt;property id=&quot;20148&quot; value=&quot;5&quot;/&gt;&lt;property id=&quot;20300&quot; value=&quot;Slide 39&quot;/&gt;&lt;property id=&quot;20307&quot; value=&quot;317&quot;/&gt;&lt;/object&gt;&lt;object type=&quot;3&quot; unique_id=&quot;10042&quot;&gt;&lt;property id=&quot;20148&quot; value=&quot;5&quot;/&gt;&lt;property id=&quot;20300&quot; value=&quot;Slide 40&quot;/&gt;&lt;property id=&quot;20307&quot; value=&quot;315&quot;/&gt;&lt;/object&gt;&lt;object type=&quot;3&quot; unique_id=&quot;10043&quot;&gt;&lt;property id=&quot;20148&quot; value=&quot;5&quot;/&gt;&lt;property id=&quot;20300&quot; value=&quot;Slide 41&quot;/&gt;&lt;property id=&quot;20307&quot; value=&quot;319&quot;/&gt;&lt;/object&gt;&lt;object type=&quot;3&quot; unique_id=&quot;10044&quot;&gt;&lt;property id=&quot;20148&quot; value=&quot;5&quot;/&gt;&lt;property id=&quot;20300&quot; value=&quot;Slide 42&quot;/&gt;&lt;property id=&quot;20307&quot; value=&quot;320&quot;/&gt;&lt;/object&gt;&lt;object type=&quot;3&quot; unique_id=&quot;10045&quot;&gt;&lt;property id=&quot;20148&quot; value=&quot;5&quot;/&gt;&lt;property id=&quot;20300&quot; value=&quot;Slide 43&quot;/&gt;&lt;property id=&quot;20307&quot; value=&quot;321&quot;/&gt;&lt;/object&gt;&lt;object type=&quot;3&quot; unique_id=&quot;10046&quot;&gt;&lt;property id=&quot;20148&quot; value=&quot;5&quot;/&gt;&lt;property id=&quot;20300&quot; value=&quot;Slide 44 - &amp;quot;For additional information, &amp;#x0D;&amp;#x0A;contact your regional &amp;#x0D;&amp;#x0A;Career Education Coordinators&amp;#x0D;&amp;#x0A;www.mcce.org&amp;quot;&quot;/&gt;&lt;property id=&quot;20307&quot; value=&quot;276&quot;/&gt;&lt;/object&gt;&lt;/object&gt;&lt;object type=&quot;8&quot; unique_id=&quot;1009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17FB893DFD74F8F7306761D0E8668" ma:contentTypeVersion="0" ma:contentTypeDescription="Create a new document." ma:contentTypeScope="" ma:versionID="99f61244c1e2a89d63ed90717996e66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9C0D51C-6F32-4B36-B29E-1DB335571D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83A9B9F-0E6C-4FE2-A3A9-B9242EE40F3D}">
  <ds:schemaRefs>
    <ds:schemaRef ds:uri="http://schemas.microsoft.com/sharepoint/v3/contenttype/forms"/>
  </ds:schemaRefs>
</ds:datastoreItem>
</file>

<file path=customXml/itemProps3.xml><?xml version="1.0" encoding="utf-8"?>
<ds:datastoreItem xmlns:ds="http://schemas.openxmlformats.org/officeDocument/2006/customXml" ds:itemID="{E9BB51C7-2E2F-4B42-94B4-3A2D8CED546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763</TotalTime>
  <Words>1074</Words>
  <Application>Microsoft Office PowerPoint</Application>
  <PresentationFormat>On-screen Show (4:3)</PresentationFormat>
  <Paragraphs>433</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For additional information,  contact your regional  Career Education Coordinators www.mcce.org</vt:lpstr>
    </vt:vector>
  </TitlesOfParts>
  <Company>Mineral Area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MACNet</dc:creator>
  <cp:lastModifiedBy>install</cp:lastModifiedBy>
  <cp:revision>91</cp:revision>
  <dcterms:created xsi:type="dcterms:W3CDTF">2008-08-08T17:54:21Z</dcterms:created>
  <dcterms:modified xsi:type="dcterms:W3CDTF">2010-08-30T14:22:23Z</dcterms:modified>
</cp:coreProperties>
</file>