
<file path=[Content_Types].xml><?xml version="1.0" encoding="utf-8"?>
<Types xmlns="http://schemas.openxmlformats.org/package/2006/content-types">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13"/>
  </p:notesMasterIdLst>
  <p:handoutMasterIdLst>
    <p:handoutMasterId r:id="rId14"/>
  </p:handout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81813"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336" y="1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4820"/>
          </a:xfrm>
          <a:prstGeom prst="rect">
            <a:avLst/>
          </a:prstGeom>
        </p:spPr>
        <p:txBody>
          <a:bodyPr vert="horz" lIns="92446" tIns="46223" rIns="92446" bIns="46223" rtlCol="0"/>
          <a:lstStyle>
            <a:lvl1pPr algn="l">
              <a:defRPr sz="1200"/>
            </a:lvl1pPr>
          </a:lstStyle>
          <a:p>
            <a:endParaRPr lang="en-US"/>
          </a:p>
        </p:txBody>
      </p:sp>
      <p:sp>
        <p:nvSpPr>
          <p:cNvPr id="3" name="Date Placeholder 2"/>
          <p:cNvSpPr>
            <a:spLocks noGrp="1"/>
          </p:cNvSpPr>
          <p:nvPr>
            <p:ph type="dt" sz="quarter" idx="1"/>
          </p:nvPr>
        </p:nvSpPr>
        <p:spPr>
          <a:xfrm>
            <a:off x="3898102" y="0"/>
            <a:ext cx="2982119" cy="464820"/>
          </a:xfrm>
          <a:prstGeom prst="rect">
            <a:avLst/>
          </a:prstGeom>
        </p:spPr>
        <p:txBody>
          <a:bodyPr vert="horz" lIns="92446" tIns="46223" rIns="92446" bIns="46223" rtlCol="0"/>
          <a:lstStyle>
            <a:lvl1pPr algn="r">
              <a:defRPr sz="1200"/>
            </a:lvl1pPr>
          </a:lstStyle>
          <a:p>
            <a:fld id="{A6BBC395-2DCE-402F-BFCF-35F20351DFF1}" type="datetimeFigureOut">
              <a:rPr lang="en-US" smtClean="0"/>
              <a:pPr/>
              <a:t>8/28/2012</a:t>
            </a:fld>
            <a:endParaRPr lang="en-US"/>
          </a:p>
        </p:txBody>
      </p:sp>
      <p:sp>
        <p:nvSpPr>
          <p:cNvPr id="4" name="Footer Placeholder 3"/>
          <p:cNvSpPr>
            <a:spLocks noGrp="1"/>
          </p:cNvSpPr>
          <p:nvPr>
            <p:ph type="ftr" sz="quarter" idx="2"/>
          </p:nvPr>
        </p:nvSpPr>
        <p:spPr>
          <a:xfrm>
            <a:off x="0" y="8829967"/>
            <a:ext cx="2982119" cy="464820"/>
          </a:xfrm>
          <a:prstGeom prst="rect">
            <a:avLst/>
          </a:prstGeom>
        </p:spPr>
        <p:txBody>
          <a:bodyPr vert="horz" lIns="92446" tIns="46223" rIns="92446" bIns="46223" rtlCol="0" anchor="b"/>
          <a:lstStyle>
            <a:lvl1pPr algn="l">
              <a:defRPr sz="1200"/>
            </a:lvl1pPr>
          </a:lstStyle>
          <a:p>
            <a:endParaRPr lang="en-US"/>
          </a:p>
        </p:txBody>
      </p:sp>
      <p:sp>
        <p:nvSpPr>
          <p:cNvPr id="5" name="Slide Number Placeholder 4"/>
          <p:cNvSpPr>
            <a:spLocks noGrp="1"/>
          </p:cNvSpPr>
          <p:nvPr>
            <p:ph type="sldNum" sz="quarter" idx="3"/>
          </p:nvPr>
        </p:nvSpPr>
        <p:spPr>
          <a:xfrm>
            <a:off x="3898102" y="8829967"/>
            <a:ext cx="2982119" cy="464820"/>
          </a:xfrm>
          <a:prstGeom prst="rect">
            <a:avLst/>
          </a:prstGeom>
        </p:spPr>
        <p:txBody>
          <a:bodyPr vert="horz" lIns="92446" tIns="46223" rIns="92446" bIns="46223" rtlCol="0" anchor="b"/>
          <a:lstStyle>
            <a:lvl1pPr algn="r">
              <a:defRPr sz="1200"/>
            </a:lvl1pPr>
          </a:lstStyle>
          <a:p>
            <a:fld id="{BD9B9F7A-AEE6-4785-9DCB-EF7EF856C476}" type="slidenum">
              <a:rPr lang="en-US" smtClean="0"/>
              <a:pPr/>
              <a:t>‹#›</a:t>
            </a:fld>
            <a:endParaRPr lang="en-US"/>
          </a:p>
        </p:txBody>
      </p:sp>
    </p:spTree>
    <p:extLst>
      <p:ext uri="{BB962C8B-B14F-4D97-AF65-F5344CB8AC3E}">
        <p14:creationId xmlns:p14="http://schemas.microsoft.com/office/powerpoint/2010/main" val="376169636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4820"/>
          </a:xfrm>
          <a:prstGeom prst="rect">
            <a:avLst/>
          </a:prstGeom>
        </p:spPr>
        <p:txBody>
          <a:bodyPr vert="horz" lIns="92446" tIns="46223" rIns="92446" bIns="46223" rtlCol="0"/>
          <a:lstStyle>
            <a:lvl1pPr algn="l">
              <a:defRPr sz="1200"/>
            </a:lvl1pPr>
          </a:lstStyle>
          <a:p>
            <a:endParaRPr lang="en-US" dirty="0"/>
          </a:p>
        </p:txBody>
      </p:sp>
      <p:sp>
        <p:nvSpPr>
          <p:cNvPr id="3" name="Date Placeholder 2"/>
          <p:cNvSpPr>
            <a:spLocks noGrp="1"/>
          </p:cNvSpPr>
          <p:nvPr>
            <p:ph type="dt" idx="1"/>
          </p:nvPr>
        </p:nvSpPr>
        <p:spPr>
          <a:xfrm>
            <a:off x="3898102" y="0"/>
            <a:ext cx="2982119" cy="464820"/>
          </a:xfrm>
          <a:prstGeom prst="rect">
            <a:avLst/>
          </a:prstGeom>
        </p:spPr>
        <p:txBody>
          <a:bodyPr vert="horz" lIns="92446" tIns="46223" rIns="92446" bIns="46223" rtlCol="0"/>
          <a:lstStyle>
            <a:lvl1pPr algn="r">
              <a:defRPr sz="1200"/>
            </a:lvl1pPr>
          </a:lstStyle>
          <a:p>
            <a:fld id="{91E7F3B5-079F-425F-BC88-58468D4A747B}" type="datetimeFigureOut">
              <a:rPr lang="en-US" smtClean="0"/>
              <a:pPr/>
              <a:t>8/28/2012</a:t>
            </a:fld>
            <a:endParaRPr lang="en-US" dirty="0"/>
          </a:p>
        </p:txBody>
      </p:sp>
      <p:sp>
        <p:nvSpPr>
          <p:cNvPr id="4" name="Slide Image Placeholder 3"/>
          <p:cNvSpPr>
            <a:spLocks noGrp="1" noRot="1" noChangeAspect="1"/>
          </p:cNvSpPr>
          <p:nvPr>
            <p:ph type="sldImg" idx="2"/>
          </p:nvPr>
        </p:nvSpPr>
        <p:spPr>
          <a:xfrm>
            <a:off x="1117600" y="696913"/>
            <a:ext cx="4648200" cy="3486150"/>
          </a:xfrm>
          <a:prstGeom prst="rect">
            <a:avLst/>
          </a:prstGeom>
          <a:noFill/>
          <a:ln w="12700">
            <a:solidFill>
              <a:prstClr val="black"/>
            </a:solidFill>
          </a:ln>
        </p:spPr>
        <p:txBody>
          <a:bodyPr vert="horz" lIns="92446" tIns="46223" rIns="92446" bIns="46223" rtlCol="0" anchor="ctr"/>
          <a:lstStyle/>
          <a:p>
            <a:endParaRPr lang="en-US" dirty="0"/>
          </a:p>
        </p:txBody>
      </p:sp>
      <p:sp>
        <p:nvSpPr>
          <p:cNvPr id="5" name="Notes Placeholder 4"/>
          <p:cNvSpPr>
            <a:spLocks noGrp="1"/>
          </p:cNvSpPr>
          <p:nvPr>
            <p:ph type="body" sz="quarter" idx="3"/>
          </p:nvPr>
        </p:nvSpPr>
        <p:spPr>
          <a:xfrm>
            <a:off x="688182" y="4415790"/>
            <a:ext cx="5505450" cy="4183380"/>
          </a:xfrm>
          <a:prstGeom prst="rect">
            <a:avLst/>
          </a:prstGeom>
        </p:spPr>
        <p:txBody>
          <a:bodyPr vert="horz" lIns="92446" tIns="46223" rIns="92446" bIns="46223"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2982119" cy="464820"/>
          </a:xfrm>
          <a:prstGeom prst="rect">
            <a:avLst/>
          </a:prstGeom>
        </p:spPr>
        <p:txBody>
          <a:bodyPr vert="horz" lIns="92446" tIns="46223" rIns="92446" bIns="46223"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98102" y="8829967"/>
            <a:ext cx="2982119" cy="464820"/>
          </a:xfrm>
          <a:prstGeom prst="rect">
            <a:avLst/>
          </a:prstGeom>
        </p:spPr>
        <p:txBody>
          <a:bodyPr vert="horz" lIns="92446" tIns="46223" rIns="92446" bIns="46223" rtlCol="0" anchor="b"/>
          <a:lstStyle>
            <a:lvl1pPr algn="r">
              <a:defRPr sz="1200"/>
            </a:lvl1pPr>
          </a:lstStyle>
          <a:p>
            <a:fld id="{3D9F7F9B-4DC9-4C2A-A6EC-9C76747F4440}" type="slidenum">
              <a:rPr lang="en-US" smtClean="0"/>
              <a:pPr/>
              <a:t>‹#›</a:t>
            </a:fld>
            <a:endParaRPr lang="en-US" dirty="0"/>
          </a:p>
        </p:txBody>
      </p:sp>
    </p:spTree>
    <p:extLst>
      <p:ext uri="{BB962C8B-B14F-4D97-AF65-F5344CB8AC3E}">
        <p14:creationId xmlns:p14="http://schemas.microsoft.com/office/powerpoint/2010/main" val="15003735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D9F7F9B-4DC9-4C2A-A6EC-9C76747F4440}" type="slidenum">
              <a:rPr lang="en-US" smtClean="0"/>
              <a:pPr/>
              <a:t>10</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EBD5C9B1-6A17-47EE-A1AB-7D3A4170F6B0}" type="datetimeFigureOut">
              <a:rPr lang="en-US" smtClean="0"/>
              <a:pPr/>
              <a:t>8/28/2012</a:t>
            </a:fld>
            <a:endParaRPr lang="en-US" dirty="0"/>
          </a:p>
        </p:txBody>
      </p:sp>
      <p:sp>
        <p:nvSpPr>
          <p:cNvPr id="17" name="Footer Placeholder 16"/>
          <p:cNvSpPr>
            <a:spLocks noGrp="1"/>
          </p:cNvSpPr>
          <p:nvPr>
            <p:ph type="ftr" sz="quarter" idx="11"/>
          </p:nvPr>
        </p:nvSpPr>
        <p:spPr/>
        <p:txBody>
          <a:bodyPr/>
          <a:lstStyle/>
          <a:p>
            <a:endParaRPr lang="en-US" dirty="0"/>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D842F03E-A377-447F-96B2-E7186BA8FDFF}" type="slidenum">
              <a:rPr lang="en-US" smtClean="0"/>
              <a:pPr/>
              <a:t>‹#›</a:t>
            </a:fld>
            <a:endParaRPr lang="en-US" dirty="0"/>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BD5C9B1-6A17-47EE-A1AB-7D3A4170F6B0}" type="datetimeFigureOut">
              <a:rPr lang="en-US" smtClean="0"/>
              <a:pPr/>
              <a:t>8/28/2012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842F03E-A377-447F-96B2-E7186BA8FDFF}" type="slidenum">
              <a:rPr lang="en-US" smtClean="0"/>
              <a:pPr/>
              <a:t>‹#›</a:t>
            </a:fld>
            <a:endParaRPr lang="en-US" dirty="0"/>
          </a:p>
        </p:txBody>
      </p:sp>
    </p:spTree>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BD5C9B1-6A17-47EE-A1AB-7D3A4170F6B0}" type="datetimeFigureOut">
              <a:rPr lang="en-US" smtClean="0"/>
              <a:pPr/>
              <a:t>8/28/2012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842F03E-A377-447F-96B2-E7186BA8FDFF}" type="slidenum">
              <a:rPr lang="en-US" smtClean="0"/>
              <a:pPr/>
              <a:t>‹#›</a:t>
            </a:fld>
            <a:endParaRPr lang="en-US" dirty="0"/>
          </a:p>
        </p:txBody>
      </p:sp>
    </p:spTree>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EBD5C9B1-6A17-47EE-A1AB-7D3A4170F6B0}" type="datetimeFigureOut">
              <a:rPr lang="en-US" smtClean="0"/>
              <a:pPr/>
              <a:t>8/28/2012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842F03E-A377-447F-96B2-E7186BA8FDFF}" type="slidenum">
              <a:rPr lang="en-US" smtClean="0"/>
              <a:pPr/>
              <a:t>‹#›</a:t>
            </a:fld>
            <a:endParaRPr lang="en-US" dirty="0"/>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EBD5C9B1-6A17-47EE-A1AB-7D3A4170F6B0}" type="datetimeFigureOut">
              <a:rPr lang="en-US" smtClean="0"/>
              <a:pPr/>
              <a:t>8/28/2012</a:t>
            </a:fld>
            <a:endParaRPr lang="en-US" dirty="0"/>
          </a:p>
        </p:txBody>
      </p:sp>
      <p:sp>
        <p:nvSpPr>
          <p:cNvPr id="5" name="Footer Placeholder 4"/>
          <p:cNvSpPr>
            <a:spLocks noGrp="1"/>
          </p:cNvSpPr>
          <p:nvPr>
            <p:ph type="ftr" sz="quarter" idx="11"/>
          </p:nvPr>
        </p:nvSpPr>
        <p:spPr>
          <a:xfrm>
            <a:off x="800100" y="6172200"/>
            <a:ext cx="4000500" cy="457200"/>
          </a:xfrm>
        </p:spPr>
        <p:txBody>
          <a:bodyPr/>
          <a:lstStyle/>
          <a:p>
            <a:endParaRPr lang="en-US" dirty="0"/>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6" name="Slide Number Placeholder 5"/>
          <p:cNvSpPr>
            <a:spLocks noGrp="1"/>
          </p:cNvSpPr>
          <p:nvPr>
            <p:ph type="sldNum" sz="quarter" idx="12"/>
          </p:nvPr>
        </p:nvSpPr>
        <p:spPr>
          <a:xfrm>
            <a:off x="146304" y="6208776"/>
            <a:ext cx="457200" cy="457200"/>
          </a:xfrm>
        </p:spPr>
        <p:txBody>
          <a:bodyPr/>
          <a:lstStyle/>
          <a:p>
            <a:fld id="{D842F03E-A377-447F-96B2-E7186BA8FDFF}"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EBD5C9B1-6A17-47EE-A1AB-7D3A4170F6B0}" type="datetimeFigureOut">
              <a:rPr lang="en-US" smtClean="0"/>
              <a:pPr/>
              <a:t>8/28/2012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842F03E-A377-447F-96B2-E7186BA8FDFF}" type="slidenum">
              <a:rPr lang="en-US" smtClean="0"/>
              <a:pPr/>
              <a:t>‹#›</a:t>
            </a:fld>
            <a:endParaRPr lang="en-US" dirty="0"/>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EBD5C9B1-6A17-47EE-A1AB-7D3A4170F6B0}" type="datetimeFigureOut">
              <a:rPr lang="en-US" smtClean="0"/>
              <a:pPr/>
              <a:t>8/28/2012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842F03E-A377-447F-96B2-E7186BA8FDFF}" type="slidenum">
              <a:rPr lang="en-US" smtClean="0"/>
              <a:pPr/>
              <a:t>‹#›</a:t>
            </a:fld>
            <a:endParaRPr lang="en-US" dirty="0"/>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BD5C9B1-6A17-47EE-A1AB-7D3A4170F6B0}" type="datetimeFigureOut">
              <a:rPr lang="en-US" smtClean="0"/>
              <a:pPr/>
              <a:t>8/28/2012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842F03E-A377-447F-96B2-E7186BA8FDFF}" type="slidenum">
              <a:rPr lang="en-US" smtClean="0"/>
              <a:pPr/>
              <a:t>‹#›</a:t>
            </a:fld>
            <a:endParaRPr lang="en-US" dirty="0"/>
          </a:p>
        </p:txBody>
      </p:sp>
    </p:spTree>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BD5C9B1-6A17-47EE-A1AB-7D3A4170F6B0}" type="datetimeFigureOut">
              <a:rPr lang="en-US" smtClean="0"/>
              <a:pPr/>
              <a:t>8/28/2012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842F03E-A377-447F-96B2-E7186BA8FDFF}" type="slidenum">
              <a:rPr lang="en-US" smtClean="0"/>
              <a:pPr/>
              <a:t>‹#›</a:t>
            </a:fld>
            <a:endParaRPr lang="en-US" dirty="0"/>
          </a:p>
        </p:txBody>
      </p:sp>
    </p:spTree>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EBD5C9B1-6A17-47EE-A1AB-7D3A4170F6B0}" type="datetimeFigureOut">
              <a:rPr lang="en-US" smtClean="0"/>
              <a:pPr/>
              <a:t>8/28/2012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842F03E-A377-447F-96B2-E7186BA8FDFF}" type="slidenum">
              <a:rPr lang="en-US" smtClean="0"/>
              <a:pPr/>
              <a:t>‹#›</a:t>
            </a:fld>
            <a:endParaRPr lang="en-US" dirty="0"/>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EBD5C9B1-6A17-47EE-A1AB-7D3A4170F6B0}" type="datetimeFigureOut">
              <a:rPr lang="en-US" smtClean="0"/>
              <a:pPr/>
              <a:t>8/28/2012</a:t>
            </a:fld>
            <a:endParaRPr lang="en-US" dirty="0"/>
          </a:p>
        </p:txBody>
      </p:sp>
      <p:sp>
        <p:nvSpPr>
          <p:cNvPr id="6" name="Footer Placeholder 5"/>
          <p:cNvSpPr>
            <a:spLocks noGrp="1"/>
          </p:cNvSpPr>
          <p:nvPr>
            <p:ph type="ftr" sz="quarter" idx="11"/>
          </p:nvPr>
        </p:nvSpPr>
        <p:spPr>
          <a:xfrm>
            <a:off x="914400" y="6172200"/>
            <a:ext cx="3886200" cy="457200"/>
          </a:xfrm>
        </p:spPr>
        <p:txBody>
          <a:bodyPr/>
          <a:lstStyle/>
          <a:p>
            <a:endParaRPr lang="en-US" dirty="0"/>
          </a:p>
        </p:txBody>
      </p:sp>
      <p:sp>
        <p:nvSpPr>
          <p:cNvPr id="7" name="Slide Number Placeholder 6"/>
          <p:cNvSpPr>
            <a:spLocks noGrp="1"/>
          </p:cNvSpPr>
          <p:nvPr>
            <p:ph type="sldNum" sz="quarter" idx="12"/>
          </p:nvPr>
        </p:nvSpPr>
        <p:spPr>
          <a:xfrm>
            <a:off x="146304" y="6208776"/>
            <a:ext cx="457200" cy="457200"/>
          </a:xfrm>
        </p:spPr>
        <p:txBody>
          <a:bodyPr/>
          <a:lstStyle/>
          <a:p>
            <a:fld id="{D842F03E-A377-447F-96B2-E7186BA8FDFF}" type="slidenum">
              <a:rPr lang="en-US" smtClean="0"/>
              <a:pPr/>
              <a:t>‹#›</a:t>
            </a:fld>
            <a:endParaRPr lang="en-US" dirty="0"/>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dirty="0" smtClean="0"/>
              <a:t>Click icon to add picture</a:t>
            </a:r>
            <a:endParaRPr kumimoji="0" lang="en-US" dirty="0"/>
          </a:p>
        </p:txBody>
      </p:sp>
    </p:spTree>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EBD5C9B1-6A17-47EE-A1AB-7D3A4170F6B0}" type="datetimeFigureOut">
              <a:rPr lang="en-US" smtClean="0"/>
              <a:pPr/>
              <a:t>8/28/2012</a:t>
            </a:fld>
            <a:endParaRPr lang="en-US" dirty="0"/>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dirty="0"/>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D842F03E-A377-447F-96B2-E7186BA8FDFF}"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ransition>
    <p:wipe dir="r"/>
  </p:transition>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Multimedia</a:t>
            </a:r>
            <a:endParaRPr lang="en-US" dirty="0"/>
          </a:p>
        </p:txBody>
      </p:sp>
      <p:sp>
        <p:nvSpPr>
          <p:cNvPr id="2" name="Title 1"/>
          <p:cNvSpPr>
            <a:spLocks noGrp="1"/>
          </p:cNvSpPr>
          <p:nvPr>
            <p:ph type="ctrTitle"/>
          </p:nvPr>
        </p:nvSpPr>
        <p:spPr/>
        <p:txBody>
          <a:bodyPr/>
          <a:lstStyle/>
          <a:p>
            <a:r>
              <a:rPr lang="en-US" dirty="0" smtClean="0"/>
              <a:t>BUSINESS ETHICS</a:t>
            </a:r>
            <a:endParaRPr lang="en-US" dirty="0"/>
          </a:p>
        </p:txBody>
      </p:sp>
      <p:pic>
        <p:nvPicPr>
          <p:cNvPr id="4" name="Picture 3" descr="bd10584_.wmf"/>
          <p:cNvPicPr>
            <a:picLocks noChangeAspect="1"/>
          </p:cNvPicPr>
          <p:nvPr/>
        </p:nvPicPr>
        <p:blipFill>
          <a:blip r:embed="rId2" cstate="print"/>
          <a:stretch>
            <a:fillRect/>
          </a:stretch>
        </p:blipFill>
        <p:spPr>
          <a:xfrm>
            <a:off x="381000" y="4114800"/>
            <a:ext cx="3352800" cy="2362200"/>
          </a:xfrm>
          <a:prstGeom prst="rect">
            <a:avLst/>
          </a:prstGeom>
        </p:spPr>
      </p:pic>
    </p:spTree>
  </p:cSld>
  <p:clrMapOvr>
    <a:masterClrMapping/>
  </p:clrMapOvr>
  <p:transition>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FOUR</a:t>
            </a:r>
            <a:endParaRPr lang="en-US" dirty="0"/>
          </a:p>
        </p:txBody>
      </p:sp>
      <p:sp>
        <p:nvSpPr>
          <p:cNvPr id="3" name="Content Placeholder 2"/>
          <p:cNvSpPr>
            <a:spLocks noGrp="1"/>
          </p:cNvSpPr>
          <p:nvPr>
            <p:ph sz="quarter" idx="1"/>
          </p:nvPr>
        </p:nvSpPr>
        <p:spPr>
          <a:xfrm>
            <a:off x="914400" y="1447800"/>
            <a:ext cx="7772400" cy="5029200"/>
          </a:xfrm>
        </p:spPr>
        <p:txBody>
          <a:bodyPr>
            <a:normAutofit fontScale="92500" lnSpcReduction="20000"/>
          </a:bodyPr>
          <a:lstStyle/>
          <a:p>
            <a:pPr lvl="0"/>
            <a:r>
              <a:rPr lang="en-US" sz="4500" dirty="0" smtClean="0">
                <a:latin typeface="Arial" pitchFamily="34" charset="0"/>
              </a:rPr>
              <a:t>What are the possible effects of the alternatives? (PROS AND CONS)</a:t>
            </a:r>
          </a:p>
          <a:p>
            <a:pPr lvl="1"/>
            <a:r>
              <a:rPr lang="en-US" sz="3000" dirty="0" smtClean="0">
                <a:latin typeface="Arial" pitchFamily="34" charset="0"/>
              </a:rPr>
              <a:t>Could lose your job or your friend</a:t>
            </a:r>
          </a:p>
          <a:p>
            <a:pPr lvl="1"/>
            <a:r>
              <a:rPr lang="en-US" sz="3000" dirty="0" smtClean="0">
                <a:latin typeface="Arial" pitchFamily="34" charset="0"/>
              </a:rPr>
              <a:t>Company/boss/supervisor—loss of revenue; deal with employee stealing</a:t>
            </a:r>
          </a:p>
          <a:p>
            <a:pPr lvl="1"/>
            <a:r>
              <a:rPr lang="en-US" sz="3000" dirty="0" smtClean="0">
                <a:latin typeface="Arial" pitchFamily="34" charset="0"/>
              </a:rPr>
              <a:t>Friend—could get caught; won’t get the jeans</a:t>
            </a:r>
          </a:p>
          <a:p>
            <a:pPr lvl="1"/>
            <a:r>
              <a:rPr lang="en-US" sz="3000" dirty="0" smtClean="0">
                <a:latin typeface="Arial" pitchFamily="34" charset="0"/>
              </a:rPr>
              <a:t>Other customers—If a serious problem, prices could increase because of loss of revenue</a:t>
            </a:r>
            <a:endParaRPr lang="en-US" sz="3000" dirty="0">
              <a:latin typeface="Arial" pitchFamily="34" charset="0"/>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heckerboard(across)">
                                      <p:cBhvr>
                                        <p:cTn id="12" dur="500"/>
                                        <p:tgtEl>
                                          <p:spTgt spid="3">
                                            <p:txEl>
                                              <p:pRg st="1" end="1"/>
                                            </p:txEl>
                                          </p:spTgt>
                                        </p:tgtEl>
                                      </p:cBhvr>
                                    </p:animEffect>
                                  </p:childTnLst>
                                </p:cTn>
                              </p:par>
                              <p:par>
                                <p:cTn id="13" presetID="5" presetClass="entr" presetSubtype="10"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checkerboard(across)">
                                      <p:cBhvr>
                                        <p:cTn id="15" dur="500"/>
                                        <p:tgtEl>
                                          <p:spTgt spid="3">
                                            <p:txEl>
                                              <p:pRg st="2" end="2"/>
                                            </p:txEl>
                                          </p:spTgt>
                                        </p:tgtEl>
                                      </p:cBhvr>
                                    </p:animEffect>
                                  </p:childTnLst>
                                </p:cTn>
                              </p:par>
                              <p:par>
                                <p:cTn id="16" presetID="5" presetClass="entr" presetSubtype="10" fill="hold"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checkerboard(across)">
                                      <p:cBhvr>
                                        <p:cTn id="18" dur="500"/>
                                        <p:tgtEl>
                                          <p:spTgt spid="3">
                                            <p:txEl>
                                              <p:pRg st="3" end="3"/>
                                            </p:txEl>
                                          </p:spTgt>
                                        </p:tgtEl>
                                      </p:cBhvr>
                                    </p:animEffect>
                                  </p:childTnLst>
                                </p:cTn>
                              </p:par>
                              <p:par>
                                <p:cTn id="19" presetID="5" presetClass="entr" presetSubtype="10"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checkerboard(across)">
                                      <p:cBhvr>
                                        <p:cTn id="21"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FIVE</a:t>
            </a:r>
            <a:endParaRPr lang="en-US" dirty="0"/>
          </a:p>
        </p:txBody>
      </p:sp>
      <p:sp>
        <p:nvSpPr>
          <p:cNvPr id="3" name="Content Placeholder 2"/>
          <p:cNvSpPr>
            <a:spLocks noGrp="1"/>
          </p:cNvSpPr>
          <p:nvPr>
            <p:ph sz="quarter" idx="1"/>
          </p:nvPr>
        </p:nvSpPr>
        <p:spPr>
          <a:xfrm>
            <a:off x="152400" y="1447800"/>
            <a:ext cx="8686800" cy="4572000"/>
          </a:xfrm>
        </p:spPr>
        <p:txBody>
          <a:bodyPr>
            <a:normAutofit lnSpcReduction="10000"/>
          </a:bodyPr>
          <a:lstStyle/>
          <a:p>
            <a:r>
              <a:rPr lang="en-US" sz="4800" dirty="0" smtClean="0">
                <a:latin typeface="Arial" pitchFamily="34" charset="0"/>
              </a:rPr>
              <a:t>WHAT IS YOUR DECISION?</a:t>
            </a:r>
          </a:p>
          <a:p>
            <a:endParaRPr lang="en-US" sz="4800" dirty="0" smtClean="0">
              <a:latin typeface="Arial" pitchFamily="34" charset="0"/>
            </a:endParaRPr>
          </a:p>
          <a:p>
            <a:pPr lvl="1"/>
            <a:r>
              <a:rPr lang="en-US" sz="3200" dirty="0" smtClean="0">
                <a:latin typeface="Arial" pitchFamily="34" charset="0"/>
              </a:rPr>
              <a:t>I WOULD NOT GIVE HIM/HER THE DISCOUNT, BUT WOULD TELL HIM/HER OF ANY SALES I KNEW ABOUT.  If I lose his/her friendship, then he/she was not really my friend anyway.  Would you want to get your friend in trouble?</a:t>
            </a:r>
            <a:endParaRPr lang="en-US" sz="3200" dirty="0">
              <a:latin typeface="Arial" pitchFamily="34" charset="0"/>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diamond(in)">
                                      <p:cBhvr>
                                        <p:cTn id="12"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WHAT IS ETHICS?</a:t>
            </a:r>
            <a:endParaRPr lang="en-US" b="1" dirty="0"/>
          </a:p>
        </p:txBody>
      </p:sp>
      <p:sp>
        <p:nvSpPr>
          <p:cNvPr id="3" name="Content Placeholder 2"/>
          <p:cNvSpPr>
            <a:spLocks noGrp="1"/>
          </p:cNvSpPr>
          <p:nvPr>
            <p:ph sz="quarter" idx="1"/>
          </p:nvPr>
        </p:nvSpPr>
        <p:spPr>
          <a:xfrm>
            <a:off x="457200" y="1600200"/>
            <a:ext cx="8458200" cy="4800600"/>
          </a:xfrm>
        </p:spPr>
        <p:txBody>
          <a:bodyPr>
            <a:normAutofit/>
          </a:bodyPr>
          <a:lstStyle/>
          <a:p>
            <a:r>
              <a:rPr lang="en-US" sz="4000" dirty="0" smtClean="0">
                <a:latin typeface="Arial" pitchFamily="34" charset="0"/>
              </a:rPr>
              <a:t>The discipline dealing with what is good or bad and with moral duty and obligation.</a:t>
            </a:r>
          </a:p>
          <a:p>
            <a:r>
              <a:rPr lang="en-US" sz="4000" dirty="0" smtClean="0">
                <a:latin typeface="Arial" pitchFamily="34" charset="0"/>
              </a:rPr>
              <a:t>A set of moral principles.</a:t>
            </a:r>
          </a:p>
          <a:p>
            <a:r>
              <a:rPr lang="en-US" sz="4000" dirty="0" smtClean="0">
                <a:latin typeface="Arial" pitchFamily="34" charset="0"/>
              </a:rPr>
              <a:t>A theory or system of moral values.</a:t>
            </a:r>
          </a:p>
          <a:p>
            <a:pPr lvl="1"/>
            <a:r>
              <a:rPr lang="en-US" sz="2400" dirty="0" smtClean="0">
                <a:latin typeface="Arial" pitchFamily="34" charset="0"/>
              </a:rPr>
              <a:t>Merriam-Webster dictionary</a:t>
            </a:r>
            <a:endParaRPr lang="en-US" dirty="0" smtClean="0">
              <a:latin typeface="Arial" pitchFamily="34" charset="0"/>
            </a:endParaRPr>
          </a:p>
          <a:p>
            <a:r>
              <a:rPr lang="en-US" sz="4000" dirty="0" smtClean="0">
                <a:latin typeface="Arial" pitchFamily="34" charset="0"/>
              </a:rPr>
              <a:t>Doing “what is right”</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linds(horizontal)">
                                      <p:cBhvr>
                                        <p:cTn id="13" dur="500"/>
                                        <p:tgtEl>
                                          <p:spTgt spid="3">
                                            <p:txEl>
                                              <p:pRg st="2" end="2"/>
                                            </p:txEl>
                                          </p:spTgt>
                                        </p:tgtEl>
                                      </p:cBhvr>
                                    </p:animEffect>
                                  </p:childTnLst>
                                </p:cTn>
                              </p:par>
                              <p:par>
                                <p:cTn id="14" presetID="3" presetClass="entr" presetSubtype="1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blinds(horizontal)">
                                      <p:cBhvr>
                                        <p:cTn id="16" dur="500"/>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3" presetClass="entr" presetSubtype="1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blinds(horizontal)">
                                      <p:cBhvr>
                                        <p:cTn id="21"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 WHAT IS BUSINESS ETHICS?</a:t>
            </a:r>
            <a:endParaRPr lang="en-US" dirty="0"/>
          </a:p>
        </p:txBody>
      </p:sp>
      <p:sp>
        <p:nvSpPr>
          <p:cNvPr id="3" name="Content Placeholder 2"/>
          <p:cNvSpPr>
            <a:spLocks noGrp="1"/>
          </p:cNvSpPr>
          <p:nvPr>
            <p:ph sz="quarter" idx="1"/>
          </p:nvPr>
        </p:nvSpPr>
        <p:spPr>
          <a:xfrm>
            <a:off x="228600" y="1447800"/>
            <a:ext cx="8610600" cy="4572000"/>
          </a:xfrm>
        </p:spPr>
        <p:txBody>
          <a:bodyPr/>
          <a:lstStyle/>
          <a:p>
            <a:r>
              <a:rPr lang="en-US" sz="4500" dirty="0" smtClean="0">
                <a:latin typeface="Arial" pitchFamily="34" charset="0"/>
              </a:rPr>
              <a:t>Applying ethics to a Business situation</a:t>
            </a:r>
            <a:r>
              <a:rPr lang="en-US" dirty="0" smtClean="0"/>
              <a:t>.</a:t>
            </a:r>
            <a:endParaRPr lang="en-US" dirty="0"/>
          </a:p>
        </p:txBody>
      </p:sp>
      <p:pic>
        <p:nvPicPr>
          <p:cNvPr id="1026" name="Picture 2" descr="C:\Program Files\Microsoft Office\MEDIA\CAGCAT10\j0233018.wmf"/>
          <p:cNvPicPr>
            <a:picLocks noChangeAspect="1" noChangeArrowheads="1"/>
          </p:cNvPicPr>
          <p:nvPr/>
        </p:nvPicPr>
        <p:blipFill>
          <a:blip r:embed="rId2" cstate="print"/>
          <a:srcRect/>
          <a:stretch>
            <a:fillRect/>
          </a:stretch>
        </p:blipFill>
        <p:spPr bwMode="auto">
          <a:xfrm>
            <a:off x="3200400" y="2667000"/>
            <a:ext cx="4495800" cy="3505200"/>
          </a:xfrm>
          <a:prstGeom prst="rect">
            <a:avLst/>
          </a:prstGeom>
          <a:noFill/>
        </p:spPr>
      </p:pic>
    </p:spTree>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WHAT’S THE PROBLEM?</a:t>
            </a:r>
            <a:endParaRPr lang="en-US" dirty="0"/>
          </a:p>
        </p:txBody>
      </p:sp>
      <p:sp>
        <p:nvSpPr>
          <p:cNvPr id="3" name="Content Placeholder 2"/>
          <p:cNvSpPr>
            <a:spLocks noGrp="1"/>
          </p:cNvSpPr>
          <p:nvPr>
            <p:ph sz="quarter" idx="1"/>
          </p:nvPr>
        </p:nvSpPr>
        <p:spPr>
          <a:xfrm>
            <a:off x="914400" y="1447800"/>
            <a:ext cx="7772400" cy="5029200"/>
          </a:xfrm>
        </p:spPr>
        <p:txBody>
          <a:bodyPr>
            <a:normAutofit fontScale="92500" lnSpcReduction="10000"/>
          </a:bodyPr>
          <a:lstStyle/>
          <a:p>
            <a:r>
              <a:rPr lang="en-US" sz="4500" dirty="0" smtClean="0">
                <a:latin typeface="Arial" pitchFamily="34" charset="0"/>
              </a:rPr>
              <a:t>Everyone has his/her idea of what is right and wrong.</a:t>
            </a:r>
          </a:p>
          <a:p>
            <a:r>
              <a:rPr lang="en-US" sz="4500" dirty="0" smtClean="0">
                <a:latin typeface="Arial" pitchFamily="34" charset="0"/>
              </a:rPr>
              <a:t>Follow society’s “norms”</a:t>
            </a:r>
            <a:endParaRPr lang="en-US" sz="4300" dirty="0" smtClean="0">
              <a:latin typeface="Arial" pitchFamily="34" charset="0"/>
            </a:endParaRPr>
          </a:p>
          <a:p>
            <a:r>
              <a:rPr lang="en-US" sz="4300" dirty="0" smtClean="0">
                <a:latin typeface="Arial" pitchFamily="34" charset="0"/>
              </a:rPr>
              <a:t>Not accepted by society</a:t>
            </a:r>
          </a:p>
          <a:p>
            <a:pPr lvl="1"/>
            <a:r>
              <a:rPr lang="en-US" sz="3500" dirty="0" smtClean="0">
                <a:latin typeface="Arial" pitchFamily="34" charset="0"/>
              </a:rPr>
              <a:t>Dishonesty</a:t>
            </a:r>
          </a:p>
          <a:p>
            <a:pPr lvl="1"/>
            <a:r>
              <a:rPr lang="en-US" sz="3500" dirty="0" smtClean="0">
                <a:latin typeface="Arial" pitchFamily="34" charset="0"/>
              </a:rPr>
              <a:t>Stealing</a:t>
            </a:r>
          </a:p>
          <a:p>
            <a:pPr lvl="2"/>
            <a:r>
              <a:rPr lang="en-US" sz="3100" dirty="0" smtClean="0">
                <a:latin typeface="Arial" pitchFamily="34" charset="0"/>
              </a:rPr>
              <a:t>Serious Problem…those who think it is ok to steal from others, but how dare someone steal from them!</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ox(i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ox(i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ox(i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ox(in)">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ox(in)">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74638"/>
            <a:ext cx="8382000" cy="1143000"/>
          </a:xfrm>
        </p:spPr>
        <p:txBody>
          <a:bodyPr>
            <a:normAutofit fontScale="90000"/>
          </a:bodyPr>
          <a:lstStyle/>
          <a:p>
            <a:pPr algn="ctr"/>
            <a:r>
              <a:rPr lang="en-US" dirty="0" smtClean="0">
                <a:latin typeface="Arial" pitchFamily="34" charset="0"/>
                <a:cs typeface="Arial" pitchFamily="34" charset="0"/>
              </a:rPr>
              <a:t>STEPS FOR MAKING</a:t>
            </a:r>
            <a:br>
              <a:rPr lang="en-US" dirty="0" smtClean="0">
                <a:latin typeface="Arial" pitchFamily="34" charset="0"/>
                <a:cs typeface="Arial" pitchFamily="34" charset="0"/>
              </a:rPr>
            </a:br>
            <a:r>
              <a:rPr lang="en-US" dirty="0" smtClean="0">
                <a:latin typeface="Arial" pitchFamily="34" charset="0"/>
                <a:cs typeface="Arial" pitchFamily="34" charset="0"/>
              </a:rPr>
              <a:t> ETHICAL DECISION</a:t>
            </a:r>
            <a:endParaRPr lang="en-US" dirty="0">
              <a:latin typeface="Arial" pitchFamily="34" charset="0"/>
              <a:cs typeface="Arial" pitchFamily="34" charset="0"/>
            </a:endParaRPr>
          </a:p>
        </p:txBody>
      </p:sp>
      <p:sp>
        <p:nvSpPr>
          <p:cNvPr id="3" name="Content Placeholder 2"/>
          <p:cNvSpPr>
            <a:spLocks noGrp="1"/>
          </p:cNvSpPr>
          <p:nvPr>
            <p:ph sz="quarter" idx="1"/>
          </p:nvPr>
        </p:nvSpPr>
        <p:spPr>
          <a:xfrm>
            <a:off x="914400" y="1447800"/>
            <a:ext cx="7772400" cy="5029200"/>
          </a:xfrm>
        </p:spPr>
        <p:txBody>
          <a:bodyPr>
            <a:noAutofit/>
          </a:bodyPr>
          <a:lstStyle/>
          <a:p>
            <a:r>
              <a:rPr lang="en-US" sz="3000" dirty="0" smtClean="0">
                <a:latin typeface="Arial" pitchFamily="34" charset="0"/>
              </a:rPr>
              <a:t>What is the problem?</a:t>
            </a:r>
          </a:p>
          <a:p>
            <a:r>
              <a:rPr lang="en-US" sz="3000" dirty="0" smtClean="0">
                <a:latin typeface="Arial" pitchFamily="34" charset="0"/>
              </a:rPr>
              <a:t>What are some possible solutions?  (Brainstorm)</a:t>
            </a:r>
          </a:p>
          <a:p>
            <a:r>
              <a:rPr lang="en-US" sz="3000" dirty="0" smtClean="0">
                <a:latin typeface="Arial" pitchFamily="34" charset="0"/>
              </a:rPr>
              <a:t>Who will be affected by the decision and how will they be affected?</a:t>
            </a:r>
          </a:p>
          <a:p>
            <a:r>
              <a:rPr lang="en-US" sz="3000" dirty="0" smtClean="0">
                <a:latin typeface="Arial" pitchFamily="34" charset="0"/>
              </a:rPr>
              <a:t>What are the Pros and Cons of the possible solutions?</a:t>
            </a:r>
          </a:p>
          <a:p>
            <a:r>
              <a:rPr lang="en-US" sz="3000" dirty="0" smtClean="0">
                <a:latin typeface="Arial" pitchFamily="34" charset="0"/>
              </a:rPr>
              <a:t>What is your decision?</a:t>
            </a:r>
          </a:p>
          <a:p>
            <a:r>
              <a:rPr lang="en-US" sz="3000" dirty="0" smtClean="0">
                <a:latin typeface="Arial" pitchFamily="34" charset="0"/>
              </a:rPr>
              <a:t>Evaluate your decision—Did you make the right choice?</a:t>
            </a:r>
            <a:endParaRPr lang="en-US" sz="3000" dirty="0">
              <a:latin typeface="Arial" pitchFamily="34" charset="0"/>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heckerboard(across)">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heckerboard(across)">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checkerboard(across)">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checkerboard(across)">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checkerboard(across)">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792162"/>
          </a:xfrm>
        </p:spPr>
        <p:txBody>
          <a:bodyPr/>
          <a:lstStyle/>
          <a:p>
            <a:r>
              <a:rPr lang="en-US" dirty="0" smtClean="0"/>
              <a:t>HERE WE GO…..</a:t>
            </a:r>
            <a:endParaRPr lang="en-US" dirty="0"/>
          </a:p>
        </p:txBody>
      </p:sp>
      <p:sp>
        <p:nvSpPr>
          <p:cNvPr id="3" name="Content Placeholder 2"/>
          <p:cNvSpPr>
            <a:spLocks noGrp="1"/>
          </p:cNvSpPr>
          <p:nvPr>
            <p:ph sz="quarter" idx="1"/>
          </p:nvPr>
        </p:nvSpPr>
        <p:spPr>
          <a:xfrm>
            <a:off x="914400" y="1066800"/>
            <a:ext cx="7772400" cy="5334000"/>
          </a:xfrm>
        </p:spPr>
        <p:txBody>
          <a:bodyPr>
            <a:noAutofit/>
          </a:bodyPr>
          <a:lstStyle/>
          <a:p>
            <a:r>
              <a:rPr lang="en-US" sz="3600" dirty="0" smtClean="0"/>
              <a:t>You are working as a sales clerk at a local clothing store.  As an employee, you receive a 20 percent discount on all merchandise that you purchase for yourself (Company policy states that the discount can only be used for things you purchase for yourself).  One of your friends asks you to purchase a pair of jeans for her so that the price will be discounted.  What should you do?</a:t>
            </a:r>
            <a:endParaRPr lang="en-US" sz="3600" dirty="0">
              <a:latin typeface="Arial" pitchFamily="34" charset="0"/>
            </a:endParaRPr>
          </a:p>
        </p:txBody>
      </p:sp>
    </p:spTree>
  </p:cSld>
  <p:clrMapOvr>
    <a:masterClrMapping/>
  </p:clrMapOvr>
  <p:transition>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ONE</a:t>
            </a:r>
            <a:endParaRPr lang="en-US" dirty="0"/>
          </a:p>
        </p:txBody>
      </p:sp>
      <p:sp>
        <p:nvSpPr>
          <p:cNvPr id="3" name="Content Placeholder 2"/>
          <p:cNvSpPr>
            <a:spLocks noGrp="1"/>
          </p:cNvSpPr>
          <p:nvPr>
            <p:ph sz="quarter" idx="1"/>
          </p:nvPr>
        </p:nvSpPr>
        <p:spPr/>
        <p:txBody>
          <a:bodyPr>
            <a:normAutofit/>
          </a:bodyPr>
          <a:lstStyle/>
          <a:p>
            <a:r>
              <a:rPr lang="en-US" sz="4500" dirty="0" smtClean="0">
                <a:latin typeface="Arial" pitchFamily="34" charset="0"/>
              </a:rPr>
              <a:t>What is/are the ethical issue(s)(THE PROBLEM)?</a:t>
            </a:r>
          </a:p>
          <a:p>
            <a:pPr lvl="1"/>
            <a:r>
              <a:rPr lang="en-US" sz="4500" dirty="0" smtClean="0">
                <a:latin typeface="Arial" pitchFamily="34" charset="0"/>
              </a:rPr>
              <a:t>Should you give your employee discount to your friend?</a:t>
            </a:r>
            <a:endParaRPr lang="en-US" sz="4300" dirty="0">
              <a:latin typeface="Arial" pitchFamily="34" charset="0"/>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ox(in)">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TWO</a:t>
            </a:r>
            <a:endParaRPr lang="en-US" dirty="0"/>
          </a:p>
        </p:txBody>
      </p:sp>
      <p:sp>
        <p:nvSpPr>
          <p:cNvPr id="3" name="Content Placeholder 2"/>
          <p:cNvSpPr>
            <a:spLocks noGrp="1"/>
          </p:cNvSpPr>
          <p:nvPr>
            <p:ph sz="quarter" idx="1"/>
          </p:nvPr>
        </p:nvSpPr>
        <p:spPr/>
        <p:txBody>
          <a:bodyPr>
            <a:normAutofit/>
          </a:bodyPr>
          <a:lstStyle/>
          <a:p>
            <a:r>
              <a:rPr lang="en-US" sz="4500" dirty="0" smtClean="0">
                <a:latin typeface="Arial" pitchFamily="34" charset="0"/>
                <a:cs typeface="Arial" pitchFamily="34" charset="0"/>
              </a:rPr>
              <a:t>What are the alternatives? (POSSIBLE SOLUTIONS—BRAINSTORM)</a:t>
            </a:r>
          </a:p>
          <a:p>
            <a:pPr lvl="1"/>
            <a:r>
              <a:rPr lang="en-US" sz="3600" dirty="0" smtClean="0">
                <a:latin typeface="Arial" pitchFamily="34" charset="0"/>
                <a:cs typeface="Arial" pitchFamily="34" charset="0"/>
              </a:rPr>
              <a:t>Give him/her the discount</a:t>
            </a:r>
          </a:p>
          <a:p>
            <a:pPr lvl="1"/>
            <a:r>
              <a:rPr lang="en-US" sz="3600" dirty="0" smtClean="0">
                <a:latin typeface="Arial" pitchFamily="34" charset="0"/>
                <a:cs typeface="Arial" pitchFamily="34" charset="0"/>
              </a:rPr>
              <a:t>Don’t give him/her the discount</a:t>
            </a:r>
          </a:p>
          <a:p>
            <a:pPr lvl="1"/>
            <a:r>
              <a:rPr lang="en-US" sz="3600" dirty="0" smtClean="0">
                <a:latin typeface="Arial" pitchFamily="34" charset="0"/>
                <a:cs typeface="Arial" pitchFamily="34" charset="0"/>
              </a:rPr>
              <a:t>Tell him/her when they go on sale</a:t>
            </a:r>
          </a:p>
          <a:p>
            <a:pPr lvl="1"/>
            <a:endParaRPr lang="en-US" sz="4300" dirty="0">
              <a:latin typeface="Arial" pitchFamily="34" charset="0"/>
              <a:cs typeface="Arial" pitchFamily="34" charset="0"/>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heckerboard(across)">
                                      <p:cBhvr>
                                        <p:cTn id="12" dur="500"/>
                                        <p:tgtEl>
                                          <p:spTgt spid="3">
                                            <p:txEl>
                                              <p:pRg st="1" end="1"/>
                                            </p:txEl>
                                          </p:spTgt>
                                        </p:tgtEl>
                                      </p:cBhvr>
                                    </p:animEffect>
                                  </p:childTnLst>
                                </p:cTn>
                              </p:par>
                              <p:par>
                                <p:cTn id="13" presetID="5" presetClass="entr" presetSubtype="10"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checkerboard(across)">
                                      <p:cBhvr>
                                        <p:cTn id="15" dur="500"/>
                                        <p:tgtEl>
                                          <p:spTgt spid="3">
                                            <p:txEl>
                                              <p:pRg st="2" end="2"/>
                                            </p:txEl>
                                          </p:spTgt>
                                        </p:tgtEl>
                                      </p:cBhvr>
                                    </p:animEffect>
                                  </p:childTnLst>
                                </p:cTn>
                              </p:par>
                              <p:par>
                                <p:cTn id="16" presetID="5" presetClass="entr" presetSubtype="10" fill="hold"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checkerboard(across)">
                                      <p:cBhvr>
                                        <p:cTn id="18"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THREE</a:t>
            </a:r>
            <a:endParaRPr lang="en-US" dirty="0"/>
          </a:p>
        </p:txBody>
      </p:sp>
      <p:sp>
        <p:nvSpPr>
          <p:cNvPr id="3" name="Content Placeholder 2"/>
          <p:cNvSpPr>
            <a:spLocks noGrp="1"/>
          </p:cNvSpPr>
          <p:nvPr>
            <p:ph sz="quarter" idx="1"/>
          </p:nvPr>
        </p:nvSpPr>
        <p:spPr>
          <a:xfrm>
            <a:off x="914400" y="1447800"/>
            <a:ext cx="7772400" cy="5029200"/>
          </a:xfrm>
        </p:spPr>
        <p:txBody>
          <a:bodyPr>
            <a:normAutofit/>
          </a:bodyPr>
          <a:lstStyle/>
          <a:p>
            <a:r>
              <a:rPr lang="en-US" sz="4800" dirty="0" smtClean="0">
                <a:latin typeface="Arial" pitchFamily="34" charset="0"/>
                <a:cs typeface="Arial" pitchFamily="34" charset="0"/>
              </a:rPr>
              <a:t>Who are the affected people?</a:t>
            </a:r>
          </a:p>
          <a:p>
            <a:pPr lvl="1"/>
            <a:r>
              <a:rPr lang="en-US" sz="3200" dirty="0" smtClean="0">
                <a:latin typeface="Arial" pitchFamily="34" charset="0"/>
                <a:cs typeface="Arial" pitchFamily="34" charset="0"/>
              </a:rPr>
              <a:t>You</a:t>
            </a:r>
          </a:p>
          <a:p>
            <a:pPr lvl="1"/>
            <a:r>
              <a:rPr lang="en-US" sz="3200" dirty="0" smtClean="0">
                <a:latin typeface="Arial" pitchFamily="34" charset="0"/>
                <a:cs typeface="Arial" pitchFamily="34" charset="0"/>
              </a:rPr>
              <a:t>Boss/supervisor/company</a:t>
            </a:r>
          </a:p>
          <a:p>
            <a:pPr lvl="1"/>
            <a:r>
              <a:rPr lang="en-US" sz="3200" dirty="0" smtClean="0">
                <a:latin typeface="Arial" pitchFamily="34" charset="0"/>
                <a:cs typeface="Arial" pitchFamily="34" charset="0"/>
              </a:rPr>
              <a:t>Friend</a:t>
            </a:r>
          </a:p>
          <a:p>
            <a:pPr lvl="1"/>
            <a:r>
              <a:rPr lang="en-US" sz="3200" dirty="0" smtClean="0">
                <a:latin typeface="Arial" pitchFamily="34" charset="0"/>
                <a:cs typeface="Arial" pitchFamily="34" charset="0"/>
              </a:rPr>
              <a:t>Other customers</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heckerboard(across)">
                                      <p:cBhvr>
                                        <p:cTn id="12" dur="500"/>
                                        <p:tgtEl>
                                          <p:spTgt spid="3">
                                            <p:txEl>
                                              <p:pRg st="1" end="1"/>
                                            </p:txEl>
                                          </p:spTgt>
                                        </p:tgtEl>
                                      </p:cBhvr>
                                    </p:animEffect>
                                  </p:childTnLst>
                                </p:cTn>
                              </p:par>
                              <p:par>
                                <p:cTn id="13" presetID="5" presetClass="entr" presetSubtype="10"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checkerboard(across)">
                                      <p:cBhvr>
                                        <p:cTn id="15" dur="500"/>
                                        <p:tgtEl>
                                          <p:spTgt spid="3">
                                            <p:txEl>
                                              <p:pRg st="2" end="2"/>
                                            </p:txEl>
                                          </p:spTgt>
                                        </p:tgtEl>
                                      </p:cBhvr>
                                    </p:animEffect>
                                  </p:childTnLst>
                                </p:cTn>
                              </p:par>
                              <p:par>
                                <p:cTn id="16" presetID="5" presetClass="entr" presetSubtype="10" fill="hold"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checkerboard(across)">
                                      <p:cBhvr>
                                        <p:cTn id="18" dur="500"/>
                                        <p:tgtEl>
                                          <p:spTgt spid="3">
                                            <p:txEl>
                                              <p:pRg st="3" end="3"/>
                                            </p:txEl>
                                          </p:spTgt>
                                        </p:tgtEl>
                                      </p:cBhvr>
                                    </p:animEffect>
                                  </p:childTnLst>
                                </p:cTn>
                              </p:par>
                              <p:par>
                                <p:cTn id="19" presetID="5" presetClass="entr" presetSubtype="10"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checkerboard(across)">
                                      <p:cBhvr>
                                        <p:cTn id="21"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89</TotalTime>
  <Words>407</Words>
  <Application>Microsoft Office PowerPoint</Application>
  <PresentationFormat>On-screen Show (4:3)</PresentationFormat>
  <Paragraphs>51</Paragraphs>
  <Slides>11</Slides>
  <Notes>1</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Equity</vt:lpstr>
      <vt:lpstr>BUSINESS ETHICS</vt:lpstr>
      <vt:lpstr>WHAT IS ETHICS?</vt:lpstr>
      <vt:lpstr>SO, WHAT IS BUSINESS ETHICS?</vt:lpstr>
      <vt:lpstr>WHAT’S THE PROBLEM?</vt:lpstr>
      <vt:lpstr>STEPS FOR MAKING  ETHICAL DECISION</vt:lpstr>
      <vt:lpstr>HERE WE GO…..</vt:lpstr>
      <vt:lpstr>STEP ONE</vt:lpstr>
      <vt:lpstr>STEP TWO</vt:lpstr>
      <vt:lpstr>STEP THREE</vt:lpstr>
      <vt:lpstr>STEP FOUR</vt:lpstr>
      <vt:lpstr>STEP FIVE</vt:lpstr>
    </vt:vector>
  </TitlesOfParts>
  <Company>Park Hill School District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BUSINESS ETHICS</dc:title>
  <dc:creator>lazenbyb</dc:creator>
  <cp:lastModifiedBy>Bryant Lazenby</cp:lastModifiedBy>
  <cp:revision>21</cp:revision>
  <dcterms:created xsi:type="dcterms:W3CDTF">2007-08-15T19:36:36Z</dcterms:created>
  <dcterms:modified xsi:type="dcterms:W3CDTF">2012-08-28T17:10:06Z</dcterms:modified>
</cp:coreProperties>
</file>