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notesMasterIdLst>
    <p:notesMasterId r:id="rId33"/>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82" r:id="rId20"/>
    <p:sldId id="283" r:id="rId21"/>
    <p:sldId id="284" r:id="rId22"/>
    <p:sldId id="286" r:id="rId23"/>
    <p:sldId id="287" r:id="rId24"/>
    <p:sldId id="288" r:id="rId25"/>
    <p:sldId id="289" r:id="rId26"/>
    <p:sldId id="290" r:id="rId27"/>
    <p:sldId id="291" r:id="rId28"/>
    <p:sldId id="292" r:id="rId29"/>
    <p:sldId id="293" r:id="rId30"/>
    <p:sldId id="280" r:id="rId31"/>
    <p:sldId id="281" r:id="rId32"/>
  </p:sldIdLst>
  <p:sldSz cx="9144000" cy="6858000" type="screen4x3"/>
  <p:notesSz cx="6858000" cy="9144000"/>
  <p:custDataLst>
    <p:tags r:id="rId34"/>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623E"/>
    <a:srgbClr val="B2B2B2"/>
    <a:srgbClr val="FFFFFF"/>
    <a:srgbClr val="FF6600"/>
    <a:srgbClr val="FF9900"/>
    <a:srgbClr val="003300"/>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727" autoAdjust="0"/>
  </p:normalViewPr>
  <p:slideViewPr>
    <p:cSldViewPr>
      <p:cViewPr varScale="1">
        <p:scale>
          <a:sx n="69" d="100"/>
          <a:sy n="69" d="100"/>
        </p:scale>
        <p:origin x="-3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130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0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0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130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9AC0F909-FD16-44C2-B1F5-69762B614C8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5B5D641-F373-4617-BC1B-710A5E3C3755}" type="slidenum">
              <a:rPr lang="en-US" smtClean="0"/>
              <a:pPr/>
              <a:t>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78D4BED-8C76-458A-BED5-1617231BD3C5}" type="slidenum">
              <a:rPr lang="en-US" smtClean="0"/>
              <a:pPr/>
              <a:t>15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r>
              <a:rPr lang="en-US" b="1" i="1" smtClean="0"/>
              <a:t>Reality</a:t>
            </a:r>
            <a:r>
              <a:rPr lang="en-US" smtClean="0"/>
              <a:t>: Some people have the traits for these types of jobs, some don’t.</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AF3BA37-E1A4-4CAA-888E-C6F130792130}" type="slidenum">
              <a:rPr lang="en-US" smtClean="0"/>
              <a:pPr/>
              <a:t>16</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14400" y="4343400"/>
            <a:ext cx="5029200" cy="4114800"/>
          </a:xfrm>
          <a:noFill/>
          <a:ln/>
        </p:spPr>
        <p:txBody>
          <a:bodyPr/>
          <a:lstStyle/>
          <a:p>
            <a:pPr eaLnBrk="1" hangingPunct="1">
              <a:lnSpc>
                <a:spcPct val="80000"/>
              </a:lnSpc>
              <a:spcBef>
                <a:spcPct val="0"/>
              </a:spcBef>
            </a:pPr>
            <a:r>
              <a:rPr lang="en-US" sz="800" smtClean="0"/>
              <a:t>Groupings of occupations and industries. </a:t>
            </a:r>
          </a:p>
          <a:p>
            <a:pPr eaLnBrk="1" hangingPunct="1">
              <a:lnSpc>
                <a:spcPct val="80000"/>
              </a:lnSpc>
              <a:spcBef>
                <a:spcPct val="50000"/>
              </a:spcBef>
            </a:pPr>
            <a:r>
              <a:rPr lang="en-US" sz="800" b="1" smtClean="0">
                <a:solidFill>
                  <a:srgbClr val="660066"/>
                </a:solidFill>
              </a:rPr>
              <a:t>Prior to discussing the career paths and career clusters, have students complete the career survey. (It is recommended they do this NOW by clicking on the hyper link to the “cluster tabloid”  or prior to this presentation.) When finished, discuss each path and/or cluster giving examples of jobs in each. If they have more than one high area, give example of careers that fit into two paths. Ask students to raise their had when finished discussing their highest path.</a:t>
            </a:r>
          </a:p>
          <a:p>
            <a:pPr eaLnBrk="1" hangingPunct="1">
              <a:lnSpc>
                <a:spcPct val="80000"/>
              </a:lnSpc>
              <a:spcBef>
                <a:spcPct val="50000"/>
              </a:spcBef>
            </a:pPr>
            <a:r>
              <a:rPr lang="en-US" sz="800" b="1" smtClean="0">
                <a:solidFill>
                  <a:srgbClr val="660066"/>
                </a:solidFill>
              </a:rPr>
              <a:t>Arts &amp; Communications: These include architecture; graphic, interior, and fashion design; writing; film; fine arts; journalism; languages; media; advertising; and public relations.</a:t>
            </a:r>
          </a:p>
          <a:p>
            <a:pPr eaLnBrk="1" hangingPunct="1">
              <a:lnSpc>
                <a:spcPct val="80000"/>
              </a:lnSpc>
              <a:spcBef>
                <a:spcPct val="50000"/>
              </a:spcBef>
            </a:pPr>
            <a:r>
              <a:rPr lang="en-US" sz="800" b="1" smtClean="0">
                <a:solidFill>
                  <a:srgbClr val="660066"/>
                </a:solidFill>
              </a:rPr>
              <a:t>Business, Management, &amp; Technology – These occupations include entrepreneurship, sales, marketing, computer/information systems, finance, accounting, personnel, economics, and management.</a:t>
            </a:r>
          </a:p>
          <a:p>
            <a:pPr eaLnBrk="1" hangingPunct="1">
              <a:lnSpc>
                <a:spcPct val="80000"/>
              </a:lnSpc>
              <a:spcBef>
                <a:spcPct val="50000"/>
              </a:spcBef>
            </a:pPr>
            <a:endParaRPr lang="en-US" sz="800" b="1" smtClean="0">
              <a:solidFill>
                <a:srgbClr val="660066"/>
              </a:solidFill>
            </a:endParaRPr>
          </a:p>
          <a:p>
            <a:pPr eaLnBrk="1" hangingPunct="1">
              <a:lnSpc>
                <a:spcPct val="80000"/>
              </a:lnSpc>
              <a:spcBef>
                <a:spcPct val="50000"/>
              </a:spcBef>
            </a:pPr>
            <a:r>
              <a:rPr lang="en-US" sz="800" b="1" smtClean="0">
                <a:solidFill>
                  <a:srgbClr val="660066"/>
                </a:solidFill>
              </a:rPr>
              <a:t>Health Services. These occupations include research, prevention, treatment, and related health technologies.</a:t>
            </a:r>
          </a:p>
          <a:p>
            <a:pPr eaLnBrk="1" hangingPunct="1">
              <a:lnSpc>
                <a:spcPct val="80000"/>
              </a:lnSpc>
              <a:spcBef>
                <a:spcPct val="50000"/>
              </a:spcBef>
            </a:pPr>
            <a:endParaRPr lang="en-US" sz="800" b="1" smtClean="0">
              <a:solidFill>
                <a:srgbClr val="660066"/>
              </a:solidFill>
            </a:endParaRPr>
          </a:p>
          <a:p>
            <a:pPr eaLnBrk="1" hangingPunct="1">
              <a:lnSpc>
                <a:spcPct val="80000"/>
              </a:lnSpc>
              <a:spcBef>
                <a:spcPct val="50000"/>
              </a:spcBef>
            </a:pPr>
            <a:r>
              <a:rPr lang="en-US" sz="800" b="1" smtClean="0">
                <a:solidFill>
                  <a:srgbClr val="660066"/>
                </a:solidFill>
              </a:rPr>
              <a:t>Human Services – These occupations include education, government, law and law enforcement, leisure and recreation, military, religion, child care, social services, and personal services.</a:t>
            </a:r>
          </a:p>
          <a:p>
            <a:pPr eaLnBrk="1" hangingPunct="1">
              <a:lnSpc>
                <a:spcPct val="80000"/>
              </a:lnSpc>
              <a:spcBef>
                <a:spcPct val="50000"/>
              </a:spcBef>
            </a:pPr>
            <a:endParaRPr lang="en-US" sz="800" b="1" smtClean="0">
              <a:solidFill>
                <a:srgbClr val="660066"/>
              </a:solidFill>
            </a:endParaRPr>
          </a:p>
          <a:p>
            <a:pPr eaLnBrk="1" hangingPunct="1">
              <a:lnSpc>
                <a:spcPct val="80000"/>
              </a:lnSpc>
              <a:spcBef>
                <a:spcPct val="50000"/>
              </a:spcBef>
            </a:pPr>
            <a:r>
              <a:rPr lang="en-US" sz="800" b="1" smtClean="0">
                <a:solidFill>
                  <a:srgbClr val="660066"/>
                </a:solidFill>
              </a:rPr>
              <a:t>Industrial and Engineering Technology. These occupations include engineering, manufacturing, construction, service, and related technologies.</a:t>
            </a:r>
          </a:p>
          <a:p>
            <a:pPr eaLnBrk="1" hangingPunct="1">
              <a:lnSpc>
                <a:spcPct val="80000"/>
              </a:lnSpc>
              <a:spcBef>
                <a:spcPct val="50000"/>
              </a:spcBef>
            </a:pPr>
            <a:endParaRPr lang="en-US" sz="800" b="1" smtClean="0">
              <a:solidFill>
                <a:srgbClr val="660066"/>
              </a:solidFill>
            </a:endParaRPr>
          </a:p>
          <a:p>
            <a:pPr eaLnBrk="1" hangingPunct="1">
              <a:lnSpc>
                <a:spcPct val="80000"/>
              </a:lnSpc>
              <a:spcBef>
                <a:spcPct val="50000"/>
              </a:spcBef>
            </a:pPr>
            <a:r>
              <a:rPr lang="en-US" sz="800" b="1" smtClean="0">
                <a:solidFill>
                  <a:srgbClr val="660066"/>
                </a:solidFill>
              </a:rPr>
              <a:t>Natural Resources/Agriculture – These occupations include agricultural science, earth sciences, environmental sciences, fisheries, forestry, horticulture, and wildlife.</a:t>
            </a:r>
          </a:p>
          <a:p>
            <a:pPr eaLnBrk="1" hangingPunct="1">
              <a:lnSpc>
                <a:spcPct val="80000"/>
              </a:lnSpc>
              <a:spcBef>
                <a:spcPct val="0"/>
              </a:spcBef>
            </a:pPr>
            <a:r>
              <a:rPr lang="en-US" sz="800" smtClean="0"/>
              <a:t>NT examples for Males: Paralegal / Legal assistant ($769)</a:t>
            </a:r>
          </a:p>
          <a:p>
            <a:pPr eaLnBrk="1" hangingPunct="1">
              <a:lnSpc>
                <a:spcPct val="80000"/>
              </a:lnSpc>
              <a:spcBef>
                <a:spcPct val="0"/>
              </a:spcBef>
            </a:pPr>
            <a:r>
              <a:rPr lang="en-US" sz="800" smtClean="0"/>
              <a:t>Elementary Teacher ($909)</a:t>
            </a:r>
          </a:p>
          <a:p>
            <a:pPr eaLnBrk="1" hangingPunct="1">
              <a:lnSpc>
                <a:spcPct val="80000"/>
              </a:lnSpc>
              <a:spcBef>
                <a:spcPct val="0"/>
              </a:spcBef>
            </a:pPr>
            <a:r>
              <a:rPr lang="en-US" sz="800" smtClean="0"/>
              <a:t>Registered Nurse ($1,011)</a:t>
            </a:r>
          </a:p>
          <a:p>
            <a:pPr eaLnBrk="1" hangingPunct="1">
              <a:lnSpc>
                <a:spcPct val="80000"/>
              </a:lnSpc>
              <a:spcBef>
                <a:spcPct val="0"/>
              </a:spcBef>
            </a:pPr>
            <a:r>
              <a:rPr lang="en-US" sz="800" smtClean="0"/>
              <a:t>Licensed Practical Nurse ($625)</a:t>
            </a:r>
          </a:p>
          <a:p>
            <a:pPr eaLnBrk="1" hangingPunct="1">
              <a:lnSpc>
                <a:spcPct val="80000"/>
              </a:lnSpc>
              <a:spcBef>
                <a:spcPct val="0"/>
              </a:spcBef>
            </a:pPr>
            <a:r>
              <a:rPr lang="en-US" sz="800" smtClean="0"/>
              <a:t>Dental Hygienist ($895)</a:t>
            </a:r>
          </a:p>
          <a:p>
            <a:pPr eaLnBrk="1" hangingPunct="1">
              <a:lnSpc>
                <a:spcPct val="80000"/>
              </a:lnSpc>
              <a:spcBef>
                <a:spcPct val="0"/>
              </a:spcBef>
            </a:pPr>
            <a:r>
              <a:rPr lang="en-US" sz="800" smtClean="0"/>
              <a:t>Hair Dresser ($416)</a:t>
            </a:r>
          </a:p>
          <a:p>
            <a:pPr eaLnBrk="1" hangingPunct="1">
              <a:lnSpc>
                <a:spcPct val="80000"/>
              </a:lnSpc>
              <a:spcBef>
                <a:spcPct val="0"/>
              </a:spcBef>
            </a:pPr>
            <a:r>
              <a:rPr lang="en-US" sz="800" smtClean="0"/>
              <a:t>Secretary / Administrative Assistant ($654)</a:t>
            </a:r>
          </a:p>
          <a:p>
            <a:pPr eaLnBrk="1" hangingPunct="1">
              <a:lnSpc>
                <a:spcPct val="80000"/>
              </a:lnSpc>
              <a:spcBef>
                <a:spcPct val="0"/>
              </a:spcBef>
            </a:pPr>
            <a:r>
              <a:rPr lang="en-US" sz="800" smtClean="0"/>
              <a:t>Bank Teller ($426)</a:t>
            </a:r>
          </a:p>
          <a:p>
            <a:pPr eaLnBrk="1" hangingPunct="1">
              <a:lnSpc>
                <a:spcPct val="80000"/>
              </a:lnSpc>
              <a:spcBef>
                <a:spcPct val="0"/>
              </a:spcBef>
            </a:pPr>
            <a:r>
              <a:rPr lang="en-US" sz="800" smtClean="0"/>
              <a:t>NT examples for females: Chief Executive ($1,834)</a:t>
            </a:r>
          </a:p>
          <a:p>
            <a:pPr eaLnBrk="1" hangingPunct="1">
              <a:lnSpc>
                <a:spcPct val="80000"/>
              </a:lnSpc>
              <a:spcBef>
                <a:spcPct val="0"/>
              </a:spcBef>
            </a:pPr>
            <a:r>
              <a:rPr lang="en-US" sz="800" smtClean="0"/>
              <a:t>Construction Manager ($1,051)</a:t>
            </a:r>
          </a:p>
          <a:p>
            <a:pPr eaLnBrk="1" hangingPunct="1">
              <a:lnSpc>
                <a:spcPct val="80000"/>
              </a:lnSpc>
              <a:spcBef>
                <a:spcPct val="0"/>
              </a:spcBef>
            </a:pPr>
            <a:r>
              <a:rPr lang="en-US" sz="800" smtClean="0"/>
              <a:t>Engineering ($1,788)</a:t>
            </a:r>
          </a:p>
          <a:p>
            <a:pPr eaLnBrk="1" hangingPunct="1">
              <a:lnSpc>
                <a:spcPct val="80000"/>
              </a:lnSpc>
              <a:spcBef>
                <a:spcPct val="0"/>
              </a:spcBef>
            </a:pPr>
            <a:r>
              <a:rPr lang="en-US" sz="800" smtClean="0"/>
              <a:t>Network &amp; Computer Systems Engineer ($1,401)</a:t>
            </a:r>
          </a:p>
          <a:p>
            <a:pPr eaLnBrk="1" hangingPunct="1">
              <a:lnSpc>
                <a:spcPct val="80000"/>
              </a:lnSpc>
              <a:spcBef>
                <a:spcPct val="0"/>
              </a:spcBef>
            </a:pPr>
            <a:r>
              <a:rPr lang="en-US" sz="800" smtClean="0"/>
              <a:t>Architect ($1,146)</a:t>
            </a:r>
          </a:p>
          <a:p>
            <a:pPr eaLnBrk="1" hangingPunct="1">
              <a:lnSpc>
                <a:spcPct val="80000"/>
              </a:lnSpc>
              <a:spcBef>
                <a:spcPct val="0"/>
              </a:spcBef>
            </a:pPr>
            <a:r>
              <a:rPr lang="en-US" sz="800" smtClean="0"/>
              <a:t>Firefighter ($944)</a:t>
            </a:r>
          </a:p>
          <a:p>
            <a:pPr eaLnBrk="1" hangingPunct="1">
              <a:lnSpc>
                <a:spcPct val="80000"/>
              </a:lnSpc>
              <a:spcBef>
                <a:spcPct val="0"/>
              </a:spcBef>
            </a:pPr>
            <a:r>
              <a:rPr lang="en-US" sz="800" smtClean="0"/>
              <a:t>Construction trade ($556 - $830) – Carpenter, Electrician, Roofer, Plumbing</a:t>
            </a:r>
          </a:p>
          <a:p>
            <a:pPr eaLnBrk="1" hangingPunct="1">
              <a:lnSpc>
                <a:spcPct val="80000"/>
              </a:lnSpc>
              <a:spcBef>
                <a:spcPct val="0"/>
              </a:spcBef>
            </a:pPr>
            <a:r>
              <a:rPr lang="en-US" sz="800" smtClean="0"/>
              <a:t>Automotive repair ($587)</a:t>
            </a:r>
          </a:p>
          <a:p>
            <a:pPr eaLnBrk="1" hangingPunct="1">
              <a:lnSpc>
                <a:spcPct val="80000"/>
              </a:lnSpc>
              <a:spcBef>
                <a:spcPct val="0"/>
              </a:spcBef>
            </a:pPr>
            <a:r>
              <a:rPr lang="en-US" sz="800" smtClean="0"/>
              <a:t>Automotive Mechanic ($629)</a:t>
            </a:r>
          </a:p>
          <a:p>
            <a:pPr eaLnBrk="1" hangingPunct="1">
              <a:lnSpc>
                <a:spcPct val="80000"/>
              </a:lnSpc>
              <a:spcBef>
                <a:spcPct val="0"/>
              </a:spcBef>
            </a:pPr>
            <a:endParaRPr lang="en-US" sz="800" smtClean="0"/>
          </a:p>
          <a:p>
            <a:pPr eaLnBrk="1" hangingPunct="1">
              <a:lnSpc>
                <a:spcPct val="80000"/>
              </a:lnSpc>
              <a:spcBef>
                <a:spcPct val="0"/>
              </a:spcBef>
            </a:pPr>
            <a:endParaRPr lang="en-US" sz="800" smtClean="0"/>
          </a:p>
          <a:p>
            <a:pPr eaLnBrk="1" hangingPunct="1">
              <a:lnSpc>
                <a:spcPct val="80000"/>
              </a:lnSpc>
              <a:spcBef>
                <a:spcPct val="0"/>
              </a:spcBef>
            </a:pPr>
            <a:endParaRPr lang="en-US" sz="800" smtClean="0"/>
          </a:p>
          <a:p>
            <a:pPr eaLnBrk="1" hangingPunct="1">
              <a:lnSpc>
                <a:spcPct val="80000"/>
              </a:lnSpc>
              <a:spcBef>
                <a:spcPct val="0"/>
              </a:spcBef>
            </a:pPr>
            <a:endParaRPr lang="en-US" sz="800" smtClean="0"/>
          </a:p>
          <a:p>
            <a:pPr eaLnBrk="1" hangingPunct="1">
              <a:lnSpc>
                <a:spcPct val="80000"/>
              </a:lnSpc>
              <a:spcBef>
                <a:spcPct val="0"/>
              </a:spcBef>
            </a:pPr>
            <a:r>
              <a:rPr lang="en-US" sz="800" smtClean="0"/>
              <a:t>Career Clusters can help you plan for your future and see the relevance to what you are currently doing.</a:t>
            </a:r>
          </a:p>
          <a:p>
            <a:pPr eaLnBrk="1" hangingPunct="1">
              <a:lnSpc>
                <a:spcPct val="80000"/>
              </a:lnSpc>
              <a:spcBef>
                <a:spcPct val="0"/>
              </a:spcBef>
            </a:pPr>
            <a:endParaRPr lang="en-US" sz="800" smtClean="0"/>
          </a:p>
          <a:p>
            <a:pPr eaLnBrk="1" hangingPunct="1">
              <a:lnSpc>
                <a:spcPct val="80000"/>
              </a:lnSpc>
              <a:spcBef>
                <a:spcPct val="0"/>
              </a:spcBef>
            </a:pPr>
            <a:r>
              <a:rPr lang="en-US" sz="800" smtClean="0"/>
              <a:t>Missouri  uses 16 Career Clusters as a way of organizing occupations and careers to assist educators in tailoring rigorous coursework and related activities for all students. Career Clusters may be used beginning in 7, 8,or 9 and can continue as a framework for educational planning through postsecondary education. Career clusters in Missouri link what students learn in school with the knowledge and skills needed for success in post-secondary education and careers.</a:t>
            </a:r>
          </a:p>
          <a:p>
            <a:pPr eaLnBrk="1" hangingPunct="1">
              <a:lnSpc>
                <a:spcPct val="80000"/>
              </a:lnSpc>
              <a:spcBef>
                <a:spcPct val="0"/>
              </a:spcBef>
            </a:pPr>
            <a:endParaRPr lang="en-US" sz="8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spcBef>
                <a:spcPct val="0"/>
              </a:spcBef>
            </a:pPr>
            <a:r>
              <a:rPr lang="en-US" smtClean="0"/>
              <a:t>The Career Cluster Game is designed to help students become familiar with the six Career Paths, 16 Career Cluster, the Career Pathways and careers that are nontraditional to their gender.</a:t>
            </a:r>
          </a:p>
          <a:p>
            <a:pPr eaLnBrk="1" hangingPunct="1">
              <a:spcBef>
                <a:spcPct val="0"/>
              </a:spcBef>
            </a:pPr>
            <a:endParaRPr lang="en-US" smtClean="0"/>
          </a:p>
        </p:txBody>
      </p:sp>
      <p:sp>
        <p:nvSpPr>
          <p:cNvPr id="44036" name="Slide Number Placeholder 3"/>
          <p:cNvSpPr>
            <a:spLocks noGrp="1"/>
          </p:cNvSpPr>
          <p:nvPr>
            <p:ph type="sldNum" sz="quarter" idx="5"/>
          </p:nvPr>
        </p:nvSpPr>
        <p:spPr>
          <a:noFill/>
        </p:spPr>
        <p:txBody>
          <a:bodyPr/>
          <a:lstStyle/>
          <a:p>
            <a:fld id="{A167285F-4D06-4E5D-9542-39B862EA98A6}" type="slidenum">
              <a:rPr lang="en-US" smtClean="0"/>
              <a:pPr/>
              <a:t>18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49D9B53-E8F7-49ED-8F38-0A1E3F9DDD55}" type="slidenum">
              <a:rPr lang="en-US" smtClean="0"/>
              <a:pPr/>
              <a:t>19</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F0A9D7D-C960-4BE6-A757-E46AE3164428}" type="slidenum">
              <a:rPr lang="en-US" smtClean="0"/>
              <a:pPr/>
              <a:t>20</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FE0EEB3-7320-4075-9461-2D7DD70A6B1B}" type="slidenum">
              <a:rPr lang="en-US" smtClean="0"/>
              <a:pPr/>
              <a:t>21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1CEE405-E08A-4D16-9E59-C09CF35EE507}" type="slidenum">
              <a:rPr lang="en-US" smtClean="0"/>
              <a:pPr/>
              <a:t>22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7D6701F-B51B-402C-82CB-75E7DA40C1AC}" type="slidenum">
              <a:rPr lang="en-US" smtClean="0"/>
              <a:pPr/>
              <a:t>23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F2E13B5-22DD-4C44-A711-1677267F0FA8}" type="slidenum">
              <a:rPr lang="en-US" smtClean="0"/>
              <a:pPr/>
              <a:t>24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4CBB393-9233-4693-9B04-4C975326B43D}" type="slidenum">
              <a:rPr lang="en-US" smtClean="0"/>
              <a:pPr/>
              <a:t>25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99DE6BC-2FDC-44FC-AA6D-E9E20DE9565E}" type="slidenum">
              <a:rPr lang="en-US" smtClean="0"/>
              <a:pPr/>
              <a:t>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spcBef>
                <a:spcPct val="0"/>
              </a:spcBef>
            </a:pPr>
            <a:r>
              <a:rPr lang="en-US" smtClean="0"/>
              <a:t>Do you (or people you know) think in stereotypes? </a:t>
            </a:r>
          </a:p>
          <a:p>
            <a:pPr eaLnBrk="1" hangingPunct="1">
              <a:spcBef>
                <a:spcPct val="0"/>
              </a:spcBef>
            </a:pPr>
            <a:endParaRPr lang="en-US" smtClean="0"/>
          </a:p>
          <a:p>
            <a:pPr eaLnBrk="1" hangingPunct="1">
              <a:spcBef>
                <a:spcPct val="0"/>
              </a:spcBef>
            </a:pPr>
            <a:r>
              <a:rPr lang="en-US" smtClean="0"/>
              <a:t>Ask for examples of ways students stereotype kids at school.</a:t>
            </a:r>
          </a:p>
          <a:p>
            <a:pPr eaLnBrk="1" hangingPunct="1">
              <a:spcBef>
                <a:spcPct val="0"/>
              </a:spcBef>
            </a:pPr>
            <a:endParaRPr lang="en-US" smtClean="0"/>
          </a:p>
          <a:p>
            <a:pPr eaLnBrk="1" hangingPunct="1">
              <a:spcBef>
                <a:spcPct val="0"/>
              </a:spcBef>
            </a:pPr>
            <a:r>
              <a:rPr lang="en-US" smtClean="0"/>
              <a:t>What do people say about female drivers?</a:t>
            </a:r>
          </a:p>
          <a:p>
            <a:pPr eaLnBrk="1" hangingPunct="1">
              <a:spcBef>
                <a:spcPct val="0"/>
              </a:spcBef>
            </a:pPr>
            <a:r>
              <a:rPr lang="en-US" smtClean="0"/>
              <a:t>What do people say about red heads? Blondes?</a:t>
            </a:r>
          </a:p>
          <a:p>
            <a:pPr eaLnBrk="1" hangingPunct="1">
              <a:spcBef>
                <a:spcPct val="0"/>
              </a:spcBef>
            </a:pPr>
            <a:r>
              <a:rPr lang="en-US" smtClean="0"/>
              <a:t>What do people say about someone living in a nice house?</a:t>
            </a:r>
          </a:p>
          <a:p>
            <a:pPr eaLnBrk="1" hangingPunct="1">
              <a:spcBef>
                <a:spcPct val="0"/>
              </a:spcBef>
            </a:pPr>
            <a:r>
              <a:rPr lang="en-US" smtClean="0"/>
              <a:t>What do people say about rednecks?</a:t>
            </a:r>
          </a:p>
          <a:p>
            <a:pPr eaLnBrk="1" hangingPunct="1">
              <a:spcBef>
                <a:spcPct val="0"/>
              </a:spcBef>
            </a:pPr>
            <a:endParaRPr lang="en-US" smtClean="0"/>
          </a:p>
          <a:p>
            <a:pPr eaLnBrk="1" hangingPunct="1">
              <a:spcBef>
                <a:spcPct val="0"/>
              </a:spcBef>
            </a:pPr>
            <a:r>
              <a:rPr lang="en-US" smtClean="0"/>
              <a:t>Are any of these “images” fact or research based? Usually not!</a:t>
            </a:r>
          </a:p>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0BEA8E1-9B71-4AC6-AA19-A7E3A907338A}" type="slidenum">
              <a:rPr lang="en-US" smtClean="0"/>
              <a:pPr/>
              <a:t>26</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F04EF76-B92E-413C-A862-F9B2A2C98156}" type="slidenum">
              <a:rPr lang="en-US" smtClean="0"/>
              <a:pPr/>
              <a:t>27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spcBef>
                <a:spcPct val="0"/>
              </a:spcBef>
            </a:pPr>
            <a:r>
              <a:rPr lang="en-US" smtClean="0"/>
              <a:t>25%</a:t>
            </a:r>
          </a:p>
          <a:p>
            <a:pPr eaLnBrk="1" hangingPunct="1">
              <a:spcBef>
                <a:spcPct val="0"/>
              </a:spcBef>
            </a:pPr>
            <a:r>
              <a:rPr lang="en-US" smtClean="0"/>
              <a:t>Stereotype</a:t>
            </a:r>
          </a:p>
          <a:p>
            <a:pPr eaLnBrk="1" hangingPunct="1">
              <a:spcBef>
                <a:spcPct val="0"/>
              </a:spcBef>
            </a:pPr>
            <a:r>
              <a:rPr lang="en-US" smtClean="0"/>
              <a:t>Interest, Skills, Abilities, Academics, Values, Occupations, Resources, Preparation</a:t>
            </a:r>
          </a:p>
          <a:p>
            <a:pPr eaLnBrk="1" hangingPunct="1">
              <a:spcBef>
                <a:spcPct val="0"/>
              </a:spcBef>
            </a:pPr>
            <a:r>
              <a:rPr lang="en-US" smtClean="0"/>
              <a:t>BENEFITS: Economic self-sufficiency, Higher wages, Better benefits, Expanding job availability, Job satisfaction, Physical challenges</a:t>
            </a:r>
          </a:p>
          <a:p>
            <a:pPr eaLnBrk="1" hangingPunct="1">
              <a:spcBef>
                <a:spcPct val="0"/>
              </a:spcBef>
            </a:pPr>
            <a:r>
              <a:rPr lang="en-US" smtClean="0"/>
              <a:t>Advancement potential</a:t>
            </a:r>
          </a:p>
          <a:p>
            <a:pPr eaLnBrk="1" hangingPunct="1">
              <a:spcBef>
                <a:spcPct val="0"/>
              </a:spcBef>
            </a:pPr>
            <a:r>
              <a:rPr lang="en-US" smtClean="0"/>
              <a:t>CHALLENGES: Discrimination or harassment, Family and friends may not be supportive, Isolation</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4BFAE4C-E2A9-485B-AD67-B4E883D69E61}" type="slidenum">
              <a:rPr lang="en-US" smtClean="0"/>
              <a:pPr/>
              <a:t>28</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spcBef>
                <a:spcPct val="0"/>
              </a:spcBef>
            </a:pPr>
            <a:r>
              <a:rPr lang="en-US" smtClean="0"/>
              <a:t>Expand your orbit when you’re thinking about answering this question. I don’t want you to let a stereotype get in the way of pursuing a career that you might really want.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A65101B-CA49-4F86-9FA5-EFEFC1B3147F}" type="slidenum">
              <a:rPr lang="en-US" smtClean="0"/>
              <a:pPr/>
              <a:t>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spcBef>
                <a:spcPct val="0"/>
              </a:spcBef>
            </a:pPr>
            <a:endParaRPr lang="en-US" sz="1000" smtClean="0"/>
          </a:p>
          <a:p>
            <a:pPr eaLnBrk="1" hangingPunct="1">
              <a:spcBef>
                <a:spcPct val="0"/>
              </a:spcBef>
            </a:pPr>
            <a:r>
              <a:rPr lang="en-US" sz="1000" smtClean="0"/>
              <a:t>Look over worksheets students completed at the beginning.</a:t>
            </a:r>
          </a:p>
          <a:p>
            <a:pPr eaLnBrk="1" hangingPunct="1">
              <a:spcBef>
                <a:spcPct val="0"/>
              </a:spcBef>
            </a:pPr>
            <a:r>
              <a:rPr lang="en-US" sz="1000" smtClean="0"/>
              <a:t>How many put the nurse as female? – Nursing is a traditional career for females; nontraditional for male because fewer males work as a nurse. However, what I want you to think about, when deciding on a career is what you want to do and what you have the skills to do – not whether it’s a normal career for your gender.</a:t>
            </a:r>
          </a:p>
          <a:p>
            <a:pPr eaLnBrk="1" hangingPunct="1">
              <a:spcBef>
                <a:spcPct val="0"/>
              </a:spcBef>
            </a:pPr>
            <a:endParaRPr lang="en-US" sz="1000" smtClean="0"/>
          </a:p>
          <a:p>
            <a:pPr eaLnBrk="1" hangingPunct="1">
              <a:spcBef>
                <a:spcPct val="0"/>
              </a:spcBef>
            </a:pPr>
            <a:r>
              <a:rPr lang="en-US" sz="1000" smtClean="0"/>
              <a:t>How many put the engineer as male? This is nontraditional female.</a:t>
            </a:r>
          </a:p>
          <a:p>
            <a:pPr eaLnBrk="1" hangingPunct="1">
              <a:spcBef>
                <a:spcPct val="0"/>
              </a:spcBef>
            </a:pPr>
            <a:endParaRPr lang="en-US" sz="1000" smtClean="0"/>
          </a:p>
          <a:p>
            <a:pPr eaLnBrk="1" hangingPunct="1">
              <a:spcBef>
                <a:spcPct val="0"/>
              </a:spcBef>
            </a:pPr>
            <a:r>
              <a:rPr lang="en-US" sz="1000" smtClean="0"/>
              <a:t>How many put the construction worker as male? This is nontraditional female.</a:t>
            </a:r>
          </a:p>
          <a:p>
            <a:pPr eaLnBrk="1" hangingPunct="1">
              <a:spcBef>
                <a:spcPct val="0"/>
              </a:spcBef>
            </a:pPr>
            <a:endParaRPr lang="en-US" sz="1000" smtClean="0"/>
          </a:p>
          <a:p>
            <a:pPr eaLnBrk="1" hangingPunct="1">
              <a:spcBef>
                <a:spcPct val="0"/>
              </a:spcBef>
            </a:pPr>
            <a:r>
              <a:rPr lang="en-US" sz="1000" smtClean="0"/>
              <a:t>How many put the Preschool Teachers as female? This is nontraditional male.</a:t>
            </a:r>
          </a:p>
          <a:p>
            <a:pPr eaLnBrk="1" hangingPunct="1">
              <a:spcBef>
                <a:spcPct val="0"/>
              </a:spcBef>
            </a:pPr>
            <a:endParaRPr lang="en-US" sz="1000" smtClean="0"/>
          </a:p>
          <a:p>
            <a:pPr eaLnBrk="1" hangingPunct="1">
              <a:spcBef>
                <a:spcPct val="0"/>
              </a:spcBef>
            </a:pPr>
            <a:r>
              <a:rPr lang="en-US" sz="1000" smtClean="0"/>
              <a:t>Remember – regardless of what is traditional – ANYONE with the right skills and training can be in that career!!</a:t>
            </a:r>
          </a:p>
          <a:p>
            <a:pPr eaLnBrk="1" hangingPunct="1">
              <a:spcBef>
                <a:spcPct val="0"/>
              </a:spcBef>
            </a:pPr>
            <a:endParaRPr lang="en-US" sz="1000" smtClean="0"/>
          </a:p>
          <a:p>
            <a:pPr eaLnBrk="1" hangingPunct="1">
              <a:spcBef>
                <a:spcPct val="0"/>
              </a:spcBef>
            </a:pPr>
            <a:r>
              <a:rPr lang="en-US" sz="1000" smtClean="0"/>
              <a:t>Optional Activity:</a:t>
            </a:r>
          </a:p>
          <a:p>
            <a:pPr eaLnBrk="1" hangingPunct="1">
              <a:spcBef>
                <a:spcPct val="0"/>
              </a:spcBef>
            </a:pPr>
            <a:r>
              <a:rPr lang="en-US" sz="1000" smtClean="0"/>
              <a:t>If have props – give stethoscope to a female. Ask what job she’s doing? See how many answer nurse. Give to a guy, see how many respond doctor. Discuss how the woman can be a doctor or the guy a nurse, etc. Other props – tool belt, hard hat.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3A67482-298F-4286-906C-E1892A136A2B}" type="slidenum">
              <a:rPr lang="en-US" smtClean="0"/>
              <a:pPr/>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spcBef>
                <a:spcPct val="0"/>
              </a:spcBef>
            </a:pPr>
            <a:r>
              <a:rPr lang="en-US" smtClean="0"/>
              <a:t>Discuss with students the benefits and challenges to a NT career.</a:t>
            </a:r>
          </a:p>
          <a:p>
            <a:pPr eaLnBrk="1" hangingPunct="1">
              <a:spcBef>
                <a:spcPct val="0"/>
              </a:spcBef>
            </a:pPr>
            <a:r>
              <a:rPr lang="en-US" smtClean="0"/>
              <a:t>BENEFITS</a:t>
            </a:r>
          </a:p>
          <a:p>
            <a:pPr eaLnBrk="1" hangingPunct="1">
              <a:spcBef>
                <a:spcPct val="0"/>
              </a:spcBef>
            </a:pPr>
            <a:r>
              <a:rPr lang="en-US" smtClean="0"/>
              <a:t>Economic self-sufficiency</a:t>
            </a:r>
          </a:p>
          <a:p>
            <a:pPr eaLnBrk="1" hangingPunct="1">
              <a:spcBef>
                <a:spcPct val="0"/>
              </a:spcBef>
            </a:pPr>
            <a:r>
              <a:rPr lang="en-US" smtClean="0"/>
              <a:t>Higher wages</a:t>
            </a:r>
          </a:p>
          <a:p>
            <a:pPr eaLnBrk="1" hangingPunct="1">
              <a:spcBef>
                <a:spcPct val="0"/>
              </a:spcBef>
            </a:pPr>
            <a:r>
              <a:rPr lang="en-US" smtClean="0"/>
              <a:t>Better benefits</a:t>
            </a:r>
          </a:p>
          <a:p>
            <a:pPr eaLnBrk="1" hangingPunct="1">
              <a:spcBef>
                <a:spcPct val="0"/>
              </a:spcBef>
            </a:pPr>
            <a:r>
              <a:rPr lang="en-US" smtClean="0"/>
              <a:t>Expanding job availability</a:t>
            </a:r>
          </a:p>
          <a:p>
            <a:pPr eaLnBrk="1" hangingPunct="1">
              <a:spcBef>
                <a:spcPct val="0"/>
              </a:spcBef>
            </a:pPr>
            <a:r>
              <a:rPr lang="en-US" smtClean="0"/>
              <a:t>Job satisfaction</a:t>
            </a:r>
          </a:p>
          <a:p>
            <a:pPr eaLnBrk="1" hangingPunct="1">
              <a:spcBef>
                <a:spcPct val="0"/>
              </a:spcBef>
            </a:pPr>
            <a:r>
              <a:rPr lang="en-US" smtClean="0"/>
              <a:t>Physical challenges</a:t>
            </a:r>
          </a:p>
          <a:p>
            <a:pPr eaLnBrk="1" hangingPunct="1">
              <a:spcBef>
                <a:spcPct val="0"/>
              </a:spcBef>
            </a:pPr>
            <a:r>
              <a:rPr lang="en-US" smtClean="0"/>
              <a:t>Advancement potential</a:t>
            </a:r>
          </a:p>
          <a:p>
            <a:pPr eaLnBrk="1" hangingPunct="1">
              <a:spcBef>
                <a:spcPct val="0"/>
              </a:spcBef>
            </a:pPr>
            <a:r>
              <a:rPr lang="en-US" smtClean="0"/>
              <a:t>CHALLENGES</a:t>
            </a:r>
          </a:p>
          <a:p>
            <a:pPr eaLnBrk="1" hangingPunct="1">
              <a:spcBef>
                <a:spcPct val="0"/>
              </a:spcBef>
            </a:pPr>
            <a:r>
              <a:rPr lang="en-US" smtClean="0"/>
              <a:t>Discrimination or harassment</a:t>
            </a:r>
          </a:p>
          <a:p>
            <a:pPr eaLnBrk="1" hangingPunct="1">
              <a:spcBef>
                <a:spcPct val="0"/>
              </a:spcBef>
            </a:pPr>
            <a:r>
              <a:rPr lang="en-US" smtClean="0"/>
              <a:t>Family and friends may not be supportive</a:t>
            </a:r>
          </a:p>
          <a:p>
            <a:pPr eaLnBrk="1" hangingPunct="1">
              <a:spcBef>
                <a:spcPct val="0"/>
              </a:spcBef>
            </a:pPr>
            <a:r>
              <a:rPr lang="en-US" smtClean="0"/>
              <a:t>Isolation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4360032-B4FB-4443-863D-D056D00ACB2F}" type="slidenum">
              <a:rPr lang="en-US" smtClean="0"/>
              <a:pPr/>
              <a:t>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0"/>
              </a:spcBef>
            </a:pPr>
            <a:r>
              <a:rPr lang="en-US" smtClean="0"/>
              <a:t>Ask students how many think they will work 10 years of their life? 20?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1D182D5-2130-47E4-B171-0D04603AE911}" type="slidenum">
              <a:rPr lang="en-US" smtClean="0"/>
              <a:pPr/>
              <a:t>10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spcBef>
                <a:spcPct val="0"/>
              </a:spcBef>
            </a:pPr>
            <a:r>
              <a:rPr lang="en-US" smtClean="0"/>
              <a:t>During a discussion of how long students plan on working in their lifetime do this quick activity with them.</a:t>
            </a:r>
          </a:p>
          <a:p>
            <a:pPr eaLnBrk="1" hangingPunct="1">
              <a:spcBef>
                <a:spcPct val="0"/>
              </a:spcBef>
            </a:pPr>
            <a:r>
              <a:rPr lang="en-US" smtClean="0"/>
              <a:t> </a:t>
            </a:r>
            <a:endParaRPr lang="en-US" b="1" smtClean="0"/>
          </a:p>
          <a:p>
            <a:pPr eaLnBrk="1" hangingPunct="1">
              <a:spcBef>
                <a:spcPct val="0"/>
              </a:spcBef>
            </a:pPr>
            <a:r>
              <a:rPr lang="en-US" b="1" smtClean="0"/>
              <a:t>Have students close their eyes…</a:t>
            </a:r>
            <a:endParaRPr lang="en-US" smtClean="0"/>
          </a:p>
          <a:p>
            <a:pPr eaLnBrk="1" hangingPunct="1">
              <a:spcBef>
                <a:spcPct val="0"/>
              </a:spcBef>
            </a:pPr>
            <a:r>
              <a:rPr lang="en-US" smtClean="0"/>
              <a:t>Tell students to think of a class they really don’t like.  (Students should</a:t>
            </a:r>
          </a:p>
          <a:p>
            <a:pPr eaLnBrk="1" hangingPunct="1">
              <a:spcBef>
                <a:spcPct val="0"/>
              </a:spcBef>
            </a:pPr>
            <a:r>
              <a:rPr lang="en-US" smtClean="0"/>
              <a:t>      think of the subject not the teacher)</a:t>
            </a:r>
          </a:p>
          <a:p>
            <a:pPr eaLnBrk="1" hangingPunct="1">
              <a:spcBef>
                <a:spcPct val="0"/>
              </a:spcBef>
            </a:pPr>
            <a:r>
              <a:rPr lang="en-US" smtClean="0"/>
              <a:t>Tell students to imagine they get to school and they go into that classroom and they study, learn, talk about, and work on that subject.  After a couple of hours the instructor tells them to go down the hall and take a 15 break. </a:t>
            </a:r>
          </a:p>
          <a:p>
            <a:pPr eaLnBrk="1" hangingPunct="1">
              <a:spcBef>
                <a:spcPct val="0"/>
              </a:spcBef>
            </a:pPr>
            <a:r>
              <a:rPr lang="en-US" smtClean="0"/>
              <a:t>When they come back they study, learn, talk about, and work on that subject.  After a couple of more hours the instructor tells them they may  now take a 30 minute lunch break.</a:t>
            </a:r>
          </a:p>
          <a:p>
            <a:pPr eaLnBrk="1" hangingPunct="1">
              <a:spcBef>
                <a:spcPct val="0"/>
              </a:spcBef>
            </a:pPr>
            <a:r>
              <a:rPr lang="en-US" smtClean="0"/>
              <a:t>When returning from lunch they once again study, learn, talk about, and work on that subject. At the end of the day students go home.</a:t>
            </a:r>
          </a:p>
          <a:p>
            <a:pPr eaLnBrk="1" hangingPunct="1">
              <a:spcBef>
                <a:spcPct val="0"/>
              </a:spcBef>
            </a:pPr>
            <a:r>
              <a:rPr lang="en-US" smtClean="0"/>
              <a:t>The next day when they come to school they go right back to that same classroom and study, learn, talk about, and work on that subject all over again.</a:t>
            </a:r>
          </a:p>
          <a:p>
            <a:pPr eaLnBrk="1" hangingPunct="1">
              <a:spcBef>
                <a:spcPct val="0"/>
              </a:spcBef>
            </a:pPr>
            <a:r>
              <a:rPr lang="en-US" smtClean="0"/>
              <a:t>They continue to do this for 40 years.</a:t>
            </a:r>
          </a:p>
          <a:p>
            <a:pPr eaLnBrk="1" hangingPunct="1">
              <a:spcBef>
                <a:spcPct val="0"/>
              </a:spcBef>
            </a:pPr>
            <a:r>
              <a:rPr lang="en-US"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E8F08CF-5882-41EE-8C71-BE3CE86C3C24}" type="slidenum">
              <a:rPr lang="en-US" smtClean="0"/>
              <a:pPr/>
              <a:t>12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p:spPr>
        <p:txBody>
          <a:bodyPr/>
          <a:lstStyle/>
          <a:p>
            <a:pPr eaLnBrk="1" hangingPunct="1">
              <a:spcBef>
                <a:spcPct val="0"/>
              </a:spcBef>
            </a:pPr>
            <a:r>
              <a:rPr lang="en-US" smtClean="0"/>
              <a:t>Any of these jobs shown here should be opportunities available to both men and women. Today’s workshop, is provided for educators to think about their role in recruiting and retaining students because Success Has No Gender.</a:t>
            </a:r>
          </a:p>
          <a:p>
            <a:pPr eaLnBrk="1" hangingPunct="1">
              <a:spcBef>
                <a:spcPct val="0"/>
              </a:spcBef>
            </a:pPr>
            <a:r>
              <a:rPr lang="en-US" smtClean="0"/>
              <a:t>Any of the jobs shown here could be held by either gender.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FCE2110-C44C-4D9F-BC3F-DEC66DD51775}" type="slidenum">
              <a:rPr lang="en-US" smtClean="0"/>
              <a:pPr/>
              <a:t>13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spcBef>
                <a:spcPct val="0"/>
              </a:spcBef>
            </a:pPr>
            <a:r>
              <a:rPr lang="en-US" b="1" smtClean="0"/>
              <a:t>Reality:</a:t>
            </a:r>
            <a:r>
              <a:rPr lang="en-US" smtClean="0"/>
              <a:t> Many jobs now thought to be nontraditional for women have been performed by women in the past. Throughout history, women have done heavy labor on the farm and in the fields alongside men, and during World War II, over 6 million women entered the labor force to build ships, airplanes and factory goods.</a:t>
            </a:r>
          </a:p>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945424C-42F1-40CB-B6F8-32F873E01BAB}" type="slidenum">
              <a:rPr lang="en-US" smtClean="0"/>
              <a:pPr/>
              <a:t>14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0"/>
              </a:spcBef>
            </a:pPr>
            <a:r>
              <a:rPr lang="en-US" b="1" smtClean="0"/>
              <a:t>Reality:</a:t>
            </a:r>
            <a:r>
              <a:rPr lang="en-US" smtClean="0"/>
              <a:t> The strength requirements for nontraditional jobs are often exaggerated. Many nontraditional jobs are less physically demanding than housework, and many traditional women's jobs, such as nursing and waitressing, are just as physically demanding as some nontraditional jobs. Moreover, the Occupation Safety and Health Administration (OSHA) requires that special equipment be provided for every heavy job regardless of whether they are being done by men or women. In addition, mechanization continues to decrease the level of physical demand of many jobs. Finally, while the average man is stronger than the average woman, some women are stronger than some men. Women have excellent lower-body strength and with training can develop strong upper-body muscles as well.</a:t>
            </a:r>
          </a:p>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468313" y="4581525"/>
            <a:ext cx="8064500" cy="866775"/>
          </a:xfrm>
        </p:spPr>
        <p:txBody>
          <a:bodyPr anchor="b"/>
          <a:lstStyle>
            <a:lvl1pPr>
              <a:defRPr/>
            </a:lvl1pPr>
          </a:lstStyle>
          <a:p>
            <a:r>
              <a:rPr lang="en-US" smtClean="0"/>
              <a:t>Click to edit Master title style</a:t>
            </a:r>
            <a:endParaRPr lang="en-US"/>
          </a:p>
        </p:txBody>
      </p:sp>
      <p:sp>
        <p:nvSpPr>
          <p:cNvPr id="110595" name="Rectangle 3"/>
          <p:cNvSpPr>
            <a:spLocks noGrp="1" noChangeArrowheads="1"/>
          </p:cNvSpPr>
          <p:nvPr>
            <p:ph type="subTitle" idx="1"/>
          </p:nvPr>
        </p:nvSpPr>
        <p:spPr>
          <a:xfrm>
            <a:off x="468313" y="5495925"/>
            <a:ext cx="8064500" cy="685800"/>
          </a:xfrm>
        </p:spPr>
        <p:txBody>
          <a:bodyPr anchor="b"/>
          <a:lstStyle>
            <a:lvl1pPr marL="0" indent="0">
              <a:buFont typeface="Wingdings" pitchFamily="2" charset="2"/>
              <a:buNone/>
              <a:defRPr sz="3400" b="1"/>
            </a:lvl1pPr>
          </a:lstStyle>
          <a:p>
            <a:r>
              <a:rPr lang="en-US" smtClean="0"/>
              <a:t>Click to edit Master subtitle style</a:t>
            </a:r>
            <a:endParaRPr lang="en-US"/>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AA2328-B4E5-40C6-9FF4-3871A36FA4A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E736C62-2B9C-4BC9-8CB0-46F1C62903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476250"/>
            <a:ext cx="2070100"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476250"/>
            <a:ext cx="60579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ECF15A2-48F0-471B-A73D-11131119943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F66C4B8-552A-488F-B5D5-09646D100B6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8B96CD1-7F6D-473C-8C96-5E19AC1A31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557338"/>
            <a:ext cx="4064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557338"/>
            <a:ext cx="4064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3C491E0-8E9C-4378-AFEA-65C2DADF16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1A96B94-6401-4111-AA05-EE020B5A43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564CF54B-0BE2-460D-B044-870A072F81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6A3C524A-7A9D-4086-B944-6894906047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A3B712F-5C16-4ABB-89F9-993F2ACECAC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651B5A8-4A68-401F-91BB-92A463DB9F9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76250"/>
            <a:ext cx="8280400" cy="874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1027" name="Rectangle 3"/>
          <p:cNvSpPr>
            <a:spLocks noGrp="1" noChangeArrowheads="1"/>
          </p:cNvSpPr>
          <p:nvPr>
            <p:ph type="body" idx="1"/>
          </p:nvPr>
        </p:nvSpPr>
        <p:spPr bwMode="auto">
          <a:xfrm>
            <a:off x="395288" y="1557338"/>
            <a:ext cx="8280400"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10957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endParaRPr lang="en-US"/>
          </a:p>
        </p:txBody>
      </p:sp>
      <p:sp>
        <p:nvSpPr>
          <p:cNvPr id="10957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n-US"/>
          </a:p>
        </p:txBody>
      </p:sp>
      <p:sp>
        <p:nvSpPr>
          <p:cNvPr id="10957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57C741D8-9541-4521-9660-B74C2C1354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fontAlgn="base">
        <a:spcBef>
          <a:spcPct val="0"/>
        </a:spcBef>
        <a:spcAft>
          <a:spcPct val="0"/>
        </a:spcAft>
        <a:defRPr kumimoji="1" sz="4000" b="1">
          <a:solidFill>
            <a:schemeClr val="tx2"/>
          </a:solidFill>
          <a:latin typeface="+mj-lt"/>
          <a:ea typeface="+mj-ea"/>
          <a:cs typeface="+mj-cs"/>
        </a:defRPr>
      </a:lvl1pPr>
      <a:lvl2pPr algn="l" rtl="0" fontAlgn="base">
        <a:spcBef>
          <a:spcPct val="0"/>
        </a:spcBef>
        <a:spcAft>
          <a:spcPct val="0"/>
        </a:spcAft>
        <a:defRPr kumimoji="1" sz="4000" b="1">
          <a:solidFill>
            <a:schemeClr val="tx2"/>
          </a:solidFill>
          <a:latin typeface="Arial" charset="0"/>
        </a:defRPr>
      </a:lvl2pPr>
      <a:lvl3pPr algn="l" rtl="0" fontAlgn="base">
        <a:spcBef>
          <a:spcPct val="0"/>
        </a:spcBef>
        <a:spcAft>
          <a:spcPct val="0"/>
        </a:spcAft>
        <a:defRPr kumimoji="1" sz="4000" b="1">
          <a:solidFill>
            <a:schemeClr val="tx2"/>
          </a:solidFill>
          <a:latin typeface="Arial" charset="0"/>
        </a:defRPr>
      </a:lvl3pPr>
      <a:lvl4pPr algn="l" rtl="0" fontAlgn="base">
        <a:spcBef>
          <a:spcPct val="0"/>
        </a:spcBef>
        <a:spcAft>
          <a:spcPct val="0"/>
        </a:spcAft>
        <a:defRPr kumimoji="1" sz="4000" b="1">
          <a:solidFill>
            <a:schemeClr val="tx2"/>
          </a:solidFill>
          <a:latin typeface="Arial" charset="0"/>
        </a:defRPr>
      </a:lvl4pPr>
      <a:lvl5pPr algn="l" rtl="0" fontAlgn="base">
        <a:spcBef>
          <a:spcPct val="0"/>
        </a:spcBef>
        <a:spcAft>
          <a:spcPct val="0"/>
        </a:spcAft>
        <a:defRPr kumimoji="1" sz="4000" b="1">
          <a:solidFill>
            <a:schemeClr val="tx2"/>
          </a:solidFill>
          <a:latin typeface="Arial" charset="0"/>
        </a:defRPr>
      </a:lvl5pPr>
      <a:lvl6pPr marL="457200" algn="l" rtl="0" eaLnBrk="1" fontAlgn="base" hangingPunct="1">
        <a:spcBef>
          <a:spcPct val="0"/>
        </a:spcBef>
        <a:spcAft>
          <a:spcPct val="0"/>
        </a:spcAft>
        <a:defRPr kumimoji="1" sz="4000" b="1">
          <a:solidFill>
            <a:schemeClr val="tx2"/>
          </a:solidFill>
          <a:latin typeface="Arial" charset="0"/>
        </a:defRPr>
      </a:lvl6pPr>
      <a:lvl7pPr marL="914400" algn="l" rtl="0" eaLnBrk="1" fontAlgn="base" hangingPunct="1">
        <a:spcBef>
          <a:spcPct val="0"/>
        </a:spcBef>
        <a:spcAft>
          <a:spcPct val="0"/>
        </a:spcAft>
        <a:defRPr kumimoji="1" sz="4000" b="1">
          <a:solidFill>
            <a:schemeClr val="tx2"/>
          </a:solidFill>
          <a:latin typeface="Arial" charset="0"/>
        </a:defRPr>
      </a:lvl7pPr>
      <a:lvl8pPr marL="1371600" algn="l" rtl="0" eaLnBrk="1" fontAlgn="base" hangingPunct="1">
        <a:spcBef>
          <a:spcPct val="0"/>
        </a:spcBef>
        <a:spcAft>
          <a:spcPct val="0"/>
        </a:spcAft>
        <a:defRPr kumimoji="1" sz="4000" b="1">
          <a:solidFill>
            <a:schemeClr val="tx2"/>
          </a:solidFill>
          <a:latin typeface="Arial" charset="0"/>
        </a:defRPr>
      </a:lvl8pPr>
      <a:lvl9pPr marL="1828800" algn="l" rtl="0" eaLnBrk="1" fontAlgn="base" hangingPunct="1">
        <a:spcBef>
          <a:spcPct val="0"/>
        </a:spcBef>
        <a:spcAft>
          <a:spcPct val="0"/>
        </a:spcAft>
        <a:defRPr kumimoji="1" sz="4000" b="1">
          <a:solidFill>
            <a:schemeClr val="tx2"/>
          </a:solidFill>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n"/>
        <a:defRPr kumimoji="1"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75000"/>
        <a:buFont typeface="Wingdings" pitchFamily="2" charset="2"/>
        <a:buChar char="n"/>
        <a:defRPr kumimoji="1" sz="2800">
          <a:solidFill>
            <a:schemeClr val="tx1"/>
          </a:solidFill>
          <a:latin typeface="+mn-lt"/>
        </a:defRPr>
      </a:lvl2pPr>
      <a:lvl3pPr marL="1143000" indent="-228600" algn="l" rtl="0" fontAlgn="base">
        <a:spcBef>
          <a:spcPct val="20000"/>
        </a:spcBef>
        <a:spcAft>
          <a:spcPct val="0"/>
        </a:spcAft>
        <a:buClr>
          <a:schemeClr val="hlink"/>
        </a:buClr>
        <a:buSzPct val="75000"/>
        <a:buFont typeface="Wingdings" pitchFamily="2" charset="2"/>
        <a:buChar char="n"/>
        <a:defRPr kumimoji="1" sz="2400">
          <a:solidFill>
            <a:schemeClr val="tx1"/>
          </a:solidFill>
          <a:latin typeface="+mn-lt"/>
        </a:defRPr>
      </a:lvl3pPr>
      <a:lvl4pPr marL="1600200" indent="-228600" algn="l" rtl="0" fontAlgn="base">
        <a:spcBef>
          <a:spcPct val="20000"/>
        </a:spcBef>
        <a:spcAft>
          <a:spcPct val="0"/>
        </a:spcAft>
        <a:buClr>
          <a:schemeClr val="hlink"/>
        </a:buClr>
        <a:buSzPct val="75000"/>
        <a:buFont typeface="Wingdings" pitchFamily="2" charset="2"/>
        <a:buChar char="n"/>
        <a:defRPr kumimoji="1" sz="2000">
          <a:solidFill>
            <a:schemeClr val="tx1"/>
          </a:solidFill>
          <a:latin typeface="+mn-lt"/>
        </a:defRPr>
      </a:lvl4pPr>
      <a:lvl5pPr marL="2057400" indent="-228600" algn="l" rtl="0" fontAlgn="base">
        <a:spcBef>
          <a:spcPct val="20000"/>
        </a:spcBef>
        <a:spcAft>
          <a:spcPct val="0"/>
        </a:spcAft>
        <a:buClr>
          <a:schemeClr val="hlink"/>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images.google.com/imgres?imgurl=http://ftper.newsusa.com/Thumbnail/nursing_186A.jpg&amp;imgrefurl=http://about.newsusa.com/article-site.asp?ArticleId=3256&amp;h=220&amp;w=220&amp;sz=14&amp;hl=en&amp;start=3&amp;um=1&amp;tbnid=pkKOuez6TdSI1M:&amp;tbnh=107&amp;tbnw=107&amp;prev=/images?q=men+in+nursing&amp;svnum=10&amp;um=1&amp;hl=en&amp;sa=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file:///F:\clluster%20tabloid.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cclaimimages.com/_gallery/_pages/0008-0703-2216-0526.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mattonimages.co.uk/images/jpg/rb_b13931.html/sok-male%20nurs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cclaimimages.com/usepolicy.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mtClean="0"/>
              <a:t>Step Up and Step Out</a:t>
            </a:r>
          </a:p>
        </p:txBody>
      </p:sp>
      <p:sp>
        <p:nvSpPr>
          <p:cNvPr id="3075" name="Rectangle 3"/>
          <p:cNvSpPr>
            <a:spLocks noGrp="1" noChangeArrowheads="1"/>
          </p:cNvSpPr>
          <p:nvPr>
            <p:ph type="subTitle" idx="1"/>
          </p:nvPr>
        </p:nvSpPr>
        <p:spPr/>
        <p:txBody>
          <a:bodyPr/>
          <a:lstStyle/>
          <a:p>
            <a:pPr algn="ctr"/>
            <a:r>
              <a:rPr lang="en-US" smtClean="0"/>
              <a:t>of the traditional role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1255713" y="2571750"/>
            <a:ext cx="1851025" cy="1247775"/>
          </a:xfrm>
        </p:spPr>
        <p:txBody>
          <a:bodyPr/>
          <a:lstStyle/>
          <a:p>
            <a:pPr marL="365125" indent="-255588">
              <a:buFontTx/>
              <a:buNone/>
            </a:pPr>
            <a:r>
              <a:rPr lang="en-US" sz="4000" smtClean="0"/>
              <a:t>Happy </a:t>
            </a:r>
          </a:p>
          <a:p>
            <a:pPr marL="365125" indent="-255588">
              <a:buFont typeface="Wingdings 3" pitchFamily="18" charset="2"/>
              <a:buChar char=""/>
            </a:pPr>
            <a:endParaRPr lang="en-US" smtClean="0"/>
          </a:p>
          <a:p>
            <a:pPr marL="365125" indent="-255588">
              <a:buFont typeface="Wingdings 3" pitchFamily="18" charset="2"/>
              <a:buChar char=""/>
            </a:pPr>
            <a:endParaRPr lang="en-US" smtClean="0"/>
          </a:p>
          <a:p>
            <a:pPr marL="365125" indent="-255588">
              <a:buFont typeface="Wingdings 3" pitchFamily="18" charset="2"/>
              <a:buChar char=""/>
            </a:pPr>
            <a:endParaRPr lang="en-US" smtClean="0"/>
          </a:p>
          <a:p>
            <a:pPr marL="365125" indent="-255588">
              <a:buFontTx/>
              <a:buNone/>
            </a:pPr>
            <a:endParaRPr lang="en-US" smtClean="0"/>
          </a:p>
        </p:txBody>
      </p:sp>
      <p:sp>
        <p:nvSpPr>
          <p:cNvPr id="12291" name="Rectangle 2"/>
          <p:cNvSpPr>
            <a:spLocks noGrp="1" noChangeArrowheads="1"/>
          </p:cNvSpPr>
          <p:nvPr>
            <p:ph type="title"/>
          </p:nvPr>
        </p:nvSpPr>
        <p:spPr/>
        <p:txBody>
          <a:bodyPr/>
          <a:lstStyle/>
          <a:p>
            <a:r>
              <a:rPr lang="en-US" smtClean="0"/>
              <a:t>Do you want to be . . .</a:t>
            </a:r>
          </a:p>
        </p:txBody>
      </p:sp>
      <p:pic>
        <p:nvPicPr>
          <p:cNvPr id="12292" name="Picture 4"/>
          <p:cNvPicPr>
            <a:picLocks noChangeAspect="1" noChangeArrowheads="1"/>
          </p:cNvPicPr>
          <p:nvPr/>
        </p:nvPicPr>
        <p:blipFill>
          <a:blip r:embed="rId3" cstate="print"/>
          <a:srcRect/>
          <a:stretch>
            <a:fillRect/>
          </a:stretch>
        </p:blipFill>
        <p:spPr bwMode="auto">
          <a:xfrm>
            <a:off x="2667000" y="2286000"/>
            <a:ext cx="1890713" cy="1905000"/>
          </a:xfrm>
          <a:prstGeom prst="rect">
            <a:avLst/>
          </a:prstGeom>
          <a:noFill/>
          <a:ln w="9525">
            <a:noFill/>
            <a:miter lim="800000"/>
            <a:headEnd/>
            <a:tailEnd/>
          </a:ln>
        </p:spPr>
      </p:pic>
      <p:grpSp>
        <p:nvGrpSpPr>
          <p:cNvPr id="12293" name="Group 5"/>
          <p:cNvGrpSpPr>
            <a:grpSpLocks/>
          </p:cNvGrpSpPr>
          <p:nvPr/>
        </p:nvGrpSpPr>
        <p:grpSpPr bwMode="auto">
          <a:xfrm>
            <a:off x="5257800" y="4724400"/>
            <a:ext cx="3124200" cy="1600200"/>
            <a:chOff x="2208" y="2640"/>
            <a:chExt cx="1968" cy="1008"/>
          </a:xfrm>
        </p:grpSpPr>
        <p:sp>
          <p:nvSpPr>
            <p:cNvPr id="12294" name="Rectangle 6"/>
            <p:cNvSpPr>
              <a:spLocks noChangeArrowheads="1"/>
            </p:cNvSpPr>
            <p:nvPr/>
          </p:nvSpPr>
          <p:spPr bwMode="auto">
            <a:xfrm>
              <a:off x="3120" y="2640"/>
              <a:ext cx="1056" cy="1008"/>
            </a:xfrm>
            <a:prstGeom prst="rect">
              <a:avLst/>
            </a:prstGeom>
            <a:noFill/>
            <a:ln w="9525">
              <a:noFill/>
              <a:miter lim="800000"/>
              <a:headEnd/>
              <a:tailEnd/>
            </a:ln>
          </p:spPr>
          <p:txBody>
            <a:bodyPr/>
            <a:lstStyle/>
            <a:p>
              <a:pPr marL="342900" indent="-342900">
                <a:spcBef>
                  <a:spcPct val="20000"/>
                </a:spcBef>
              </a:pPr>
              <a:r>
                <a:rPr lang="en-US" sz="4000" b="1">
                  <a:latin typeface="Lucida Sans Unicode" pitchFamily="34" charset="0"/>
                </a:rPr>
                <a:t>Sad </a:t>
              </a:r>
            </a:p>
            <a:p>
              <a:pPr marL="342900" indent="-342900">
                <a:spcBef>
                  <a:spcPct val="20000"/>
                </a:spcBef>
                <a:buFontTx/>
                <a:buBlip>
                  <a:blip r:embed="rId4"/>
                </a:buBlip>
              </a:pPr>
              <a:endParaRPr lang="en-US" sz="4000" b="1">
                <a:latin typeface="Lucida Sans Unicode" pitchFamily="34" charset="0"/>
              </a:endParaRPr>
            </a:p>
            <a:p>
              <a:pPr marL="342900" indent="-342900">
                <a:spcBef>
                  <a:spcPct val="20000"/>
                </a:spcBef>
                <a:buFontTx/>
                <a:buBlip>
                  <a:blip r:embed="rId4"/>
                </a:buBlip>
              </a:pPr>
              <a:endParaRPr lang="en-US" sz="3200" b="1">
                <a:latin typeface="Lucida Sans Unicode" pitchFamily="34" charset="0"/>
              </a:endParaRPr>
            </a:p>
            <a:p>
              <a:pPr marL="342900" indent="-342900">
                <a:spcBef>
                  <a:spcPct val="20000"/>
                </a:spcBef>
                <a:buFontTx/>
                <a:buBlip>
                  <a:blip r:embed="rId4"/>
                </a:buBlip>
              </a:pPr>
              <a:endParaRPr lang="en-US" sz="3200" b="1">
                <a:latin typeface="Lucida Sans Unicode" pitchFamily="34" charset="0"/>
              </a:endParaRPr>
            </a:p>
            <a:p>
              <a:pPr marL="342900" indent="-342900">
                <a:spcBef>
                  <a:spcPct val="20000"/>
                </a:spcBef>
              </a:pPr>
              <a:endParaRPr lang="en-US" sz="3200" b="1">
                <a:latin typeface="Lucida Sans Unicode" pitchFamily="34" charset="0"/>
              </a:endParaRPr>
            </a:p>
          </p:txBody>
        </p:sp>
        <p:pic>
          <p:nvPicPr>
            <p:cNvPr id="12295" name="Picture 7"/>
            <p:cNvPicPr>
              <a:picLocks noChangeAspect="1" noChangeArrowheads="1"/>
            </p:cNvPicPr>
            <p:nvPr/>
          </p:nvPicPr>
          <p:blipFill>
            <a:blip r:embed="rId5" cstate="print"/>
            <a:srcRect/>
            <a:stretch>
              <a:fillRect/>
            </a:stretch>
          </p:blipFill>
          <p:spPr bwMode="auto">
            <a:xfrm>
              <a:off x="2208" y="2640"/>
              <a:ext cx="912" cy="912"/>
            </a:xfrm>
            <a:prstGeom prst="rect">
              <a:avLst/>
            </a:prstGeom>
            <a:noFill/>
            <a:ln w="9525">
              <a:noFill/>
              <a:miter lim="800000"/>
              <a:headEnd/>
              <a:tailEnd/>
            </a:ln>
          </p:spPr>
        </p:pic>
      </p:grpSp>
    </p:spTree>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838200" y="1905000"/>
            <a:ext cx="7086600" cy="4114800"/>
          </a:xfrm>
        </p:spPr>
        <p:txBody>
          <a:bodyPr/>
          <a:lstStyle/>
          <a:p>
            <a:pPr algn="r">
              <a:spcBef>
                <a:spcPct val="0"/>
              </a:spcBef>
              <a:buFontTx/>
              <a:buNone/>
            </a:pPr>
            <a:r>
              <a:rPr lang="en-US" smtClean="0"/>
              <a:t>Certain jobs are "men's work" and other jobs are "women's work." </a:t>
            </a:r>
            <a:br>
              <a:rPr lang="en-US" smtClean="0"/>
            </a:br>
            <a:endParaRPr lang="en-US" smtClean="0"/>
          </a:p>
        </p:txBody>
      </p:sp>
      <p:sp>
        <p:nvSpPr>
          <p:cNvPr id="13315" name="Rectangle 2"/>
          <p:cNvSpPr>
            <a:spLocks noGrp="1" noChangeArrowheads="1"/>
          </p:cNvSpPr>
          <p:nvPr>
            <p:ph type="title"/>
          </p:nvPr>
        </p:nvSpPr>
        <p:spPr/>
        <p:txBody>
          <a:bodyPr/>
          <a:lstStyle/>
          <a:p>
            <a:r>
              <a:rPr lang="en-US" smtClean="0"/>
              <a:t>Myth or Reality?</a:t>
            </a:r>
          </a:p>
        </p:txBody>
      </p:sp>
      <p:sp>
        <p:nvSpPr>
          <p:cNvPr id="178181" name="Rectangle 5"/>
          <p:cNvSpPr>
            <a:spLocks noChangeArrowheads="1"/>
          </p:cNvSpPr>
          <p:nvPr/>
        </p:nvSpPr>
        <p:spPr bwMode="auto">
          <a:xfrm>
            <a:off x="2362200" y="4724400"/>
            <a:ext cx="2743200" cy="701675"/>
          </a:xfrm>
          <a:prstGeom prst="rect">
            <a:avLst/>
          </a:prstGeom>
          <a:noFill/>
          <a:ln w="9525">
            <a:noFill/>
            <a:miter lim="800000"/>
            <a:headEnd/>
            <a:tailEnd/>
          </a:ln>
        </p:spPr>
        <p:txBody>
          <a:bodyPr>
            <a:spAutoFit/>
          </a:bodyPr>
          <a:lstStyle/>
          <a:p>
            <a:r>
              <a:rPr lang="en-US" sz="4000" b="1">
                <a:solidFill>
                  <a:srgbClr val="0000CC"/>
                </a:solidFill>
                <a:latin typeface="Lucida Sans Unicode" pitchFamily="34" charset="0"/>
              </a:rPr>
              <a:t>Myth</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78181">
                                            <p:txEl>
                                              <p:pRg st="0" end="0"/>
                                            </p:txEl>
                                          </p:spTgt>
                                        </p:tgtEl>
                                        <p:attrNameLst>
                                          <p:attrName>style.visibility</p:attrName>
                                        </p:attrNameLst>
                                      </p:cBhvr>
                                      <p:to>
                                        <p:strVal val="visible"/>
                                      </p:to>
                                    </p:set>
                                    <p:anim calcmode="lin" valueType="num">
                                      <p:cBhvr>
                                        <p:cTn id="7" dur="1000" fill="hold"/>
                                        <p:tgtEl>
                                          <p:spTgt spid="17818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818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818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8181">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6" presetClass="emph" presetSubtype="0" fill="hold" nodeType="withEffect">
                                  <p:stCondLst>
                                    <p:cond delay="0"/>
                                  </p:stCondLst>
                                  <p:childTnLst>
                                    <p:animScale>
                                      <p:cBhvr>
                                        <p:cTn id="12" dur="2000" fill="hold"/>
                                        <p:tgtEl>
                                          <p:spTgt spid="178181">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p:cNvPicPr>
            <a:picLocks noChangeArrowheads="1"/>
          </p:cNvPicPr>
          <p:nvPr/>
        </p:nvPicPr>
        <p:blipFill>
          <a:blip r:embed="rId3" cstate="print"/>
          <a:srcRect/>
          <a:stretch>
            <a:fillRect/>
          </a:stretch>
        </p:blipFill>
        <p:spPr bwMode="auto">
          <a:xfrm>
            <a:off x="3200400" y="4343400"/>
            <a:ext cx="1905000" cy="1828800"/>
          </a:xfrm>
          <a:prstGeom prst="rect">
            <a:avLst/>
          </a:prstGeom>
          <a:noFill/>
          <a:ln w="9525">
            <a:noFill/>
            <a:miter lim="800000"/>
            <a:headEnd/>
            <a:tailEnd/>
          </a:ln>
        </p:spPr>
      </p:pic>
      <p:pic>
        <p:nvPicPr>
          <p:cNvPr id="14339" name="Picture 3"/>
          <p:cNvPicPr>
            <a:picLocks noChangeArrowheads="1"/>
          </p:cNvPicPr>
          <p:nvPr/>
        </p:nvPicPr>
        <p:blipFill>
          <a:blip r:embed="rId4" cstate="print"/>
          <a:srcRect/>
          <a:stretch>
            <a:fillRect/>
          </a:stretch>
        </p:blipFill>
        <p:spPr bwMode="auto">
          <a:xfrm>
            <a:off x="3657600" y="1600200"/>
            <a:ext cx="1735138" cy="2324100"/>
          </a:xfrm>
          <a:prstGeom prst="rect">
            <a:avLst/>
          </a:prstGeom>
          <a:noFill/>
          <a:ln w="9525">
            <a:noFill/>
            <a:miter lim="800000"/>
            <a:headEnd/>
            <a:tailEnd/>
          </a:ln>
        </p:spPr>
      </p:pic>
      <p:pic>
        <p:nvPicPr>
          <p:cNvPr id="14340" name="Picture 4"/>
          <p:cNvPicPr>
            <a:picLocks noChangeArrowheads="1"/>
          </p:cNvPicPr>
          <p:nvPr/>
        </p:nvPicPr>
        <p:blipFill>
          <a:blip r:embed="rId5" cstate="print"/>
          <a:srcRect/>
          <a:stretch>
            <a:fillRect/>
          </a:stretch>
        </p:blipFill>
        <p:spPr bwMode="auto">
          <a:xfrm>
            <a:off x="228600" y="381000"/>
            <a:ext cx="1576388" cy="2413000"/>
          </a:xfrm>
          <a:prstGeom prst="rect">
            <a:avLst/>
          </a:prstGeom>
          <a:noFill/>
          <a:ln w="9525">
            <a:noFill/>
            <a:miter lim="800000"/>
            <a:headEnd/>
            <a:tailEnd/>
          </a:ln>
        </p:spPr>
      </p:pic>
      <p:pic>
        <p:nvPicPr>
          <p:cNvPr id="179205" name="Picture 5"/>
          <p:cNvPicPr>
            <a:picLocks noChangeArrowheads="1"/>
          </p:cNvPicPr>
          <p:nvPr/>
        </p:nvPicPr>
        <p:blipFill>
          <a:blip r:embed="rId6" cstate="print"/>
          <a:srcRect/>
          <a:stretch>
            <a:fillRect/>
          </a:stretch>
        </p:blipFill>
        <p:spPr bwMode="auto">
          <a:xfrm>
            <a:off x="3657600" y="1600200"/>
            <a:ext cx="1735138" cy="2324100"/>
          </a:xfrm>
          <a:prstGeom prst="rect">
            <a:avLst/>
          </a:prstGeom>
          <a:noFill/>
          <a:ln w="9525">
            <a:noFill/>
            <a:miter lim="800000"/>
            <a:headEnd/>
            <a:tailEnd/>
          </a:ln>
          <a:effectLst>
            <a:outerShdw dist="101599" dir="8100024" algn="ctr" rotWithShape="0">
              <a:srgbClr val="114F95">
                <a:alpha val="75000"/>
              </a:srgbClr>
            </a:outerShdw>
          </a:effectLst>
        </p:spPr>
      </p:pic>
      <p:pic>
        <p:nvPicPr>
          <p:cNvPr id="14342" name="Picture 6"/>
          <p:cNvPicPr>
            <a:picLocks noChangeArrowheads="1"/>
          </p:cNvPicPr>
          <p:nvPr/>
        </p:nvPicPr>
        <p:blipFill>
          <a:blip r:embed="rId7" cstate="print"/>
          <a:srcRect/>
          <a:stretch>
            <a:fillRect/>
          </a:stretch>
        </p:blipFill>
        <p:spPr bwMode="auto">
          <a:xfrm>
            <a:off x="7467600" y="2286000"/>
            <a:ext cx="1541463" cy="1752600"/>
          </a:xfrm>
          <a:prstGeom prst="rect">
            <a:avLst/>
          </a:prstGeom>
          <a:noFill/>
          <a:ln w="9525">
            <a:noFill/>
            <a:miter lim="800000"/>
            <a:headEnd/>
            <a:tailEnd/>
          </a:ln>
        </p:spPr>
      </p:pic>
      <p:pic>
        <p:nvPicPr>
          <p:cNvPr id="14343" name="Picture 7"/>
          <p:cNvPicPr>
            <a:picLocks noChangeArrowheads="1"/>
          </p:cNvPicPr>
          <p:nvPr/>
        </p:nvPicPr>
        <p:blipFill>
          <a:blip r:embed="rId8" cstate="print"/>
          <a:srcRect/>
          <a:stretch>
            <a:fillRect/>
          </a:stretch>
        </p:blipFill>
        <p:spPr bwMode="auto">
          <a:xfrm>
            <a:off x="152400" y="2971800"/>
            <a:ext cx="1270000" cy="1920875"/>
          </a:xfrm>
          <a:prstGeom prst="rect">
            <a:avLst/>
          </a:prstGeom>
          <a:noFill/>
          <a:ln w="9525">
            <a:noFill/>
            <a:miter lim="800000"/>
            <a:headEnd/>
            <a:tailEnd/>
          </a:ln>
        </p:spPr>
      </p:pic>
      <p:pic>
        <p:nvPicPr>
          <p:cNvPr id="179208" name="Picture 8"/>
          <p:cNvPicPr>
            <a:picLocks noChangeArrowheads="1"/>
          </p:cNvPicPr>
          <p:nvPr/>
        </p:nvPicPr>
        <p:blipFill>
          <a:blip r:embed="rId9" cstate="print"/>
          <a:srcRect/>
          <a:stretch>
            <a:fillRect/>
          </a:stretch>
        </p:blipFill>
        <p:spPr bwMode="auto">
          <a:xfrm>
            <a:off x="254000" y="2971800"/>
            <a:ext cx="1270000" cy="1920875"/>
          </a:xfrm>
          <a:prstGeom prst="rect">
            <a:avLst/>
          </a:prstGeom>
          <a:noFill/>
          <a:ln w="9525">
            <a:noFill/>
            <a:miter lim="800000"/>
            <a:headEnd/>
            <a:tailEnd/>
          </a:ln>
          <a:effectLst>
            <a:outerShdw dist="101599" dir="8100024" algn="ctr" rotWithShape="0">
              <a:srgbClr val="114F95">
                <a:alpha val="75000"/>
              </a:srgbClr>
            </a:outerShdw>
          </a:effectLst>
        </p:spPr>
      </p:pic>
      <p:pic>
        <p:nvPicPr>
          <p:cNvPr id="14345" name="Picture 9"/>
          <p:cNvPicPr>
            <a:picLocks noChangeArrowheads="1"/>
          </p:cNvPicPr>
          <p:nvPr/>
        </p:nvPicPr>
        <p:blipFill>
          <a:blip r:embed="rId10" cstate="print"/>
          <a:srcRect/>
          <a:stretch>
            <a:fillRect/>
          </a:stretch>
        </p:blipFill>
        <p:spPr bwMode="auto">
          <a:xfrm>
            <a:off x="1981200" y="1371600"/>
            <a:ext cx="1422400" cy="2143125"/>
          </a:xfrm>
          <a:prstGeom prst="rect">
            <a:avLst/>
          </a:prstGeom>
          <a:noFill/>
          <a:ln w="9525">
            <a:noFill/>
            <a:miter lim="800000"/>
            <a:headEnd/>
            <a:tailEnd/>
          </a:ln>
        </p:spPr>
      </p:pic>
      <p:pic>
        <p:nvPicPr>
          <p:cNvPr id="179210" name="Picture 10"/>
          <p:cNvPicPr>
            <a:picLocks noChangeArrowheads="1"/>
          </p:cNvPicPr>
          <p:nvPr/>
        </p:nvPicPr>
        <p:blipFill>
          <a:blip r:embed="rId11" cstate="print"/>
          <a:srcRect/>
          <a:stretch>
            <a:fillRect/>
          </a:stretch>
        </p:blipFill>
        <p:spPr bwMode="auto">
          <a:xfrm>
            <a:off x="1981200" y="1371600"/>
            <a:ext cx="1422400" cy="2143125"/>
          </a:xfrm>
          <a:prstGeom prst="rect">
            <a:avLst/>
          </a:prstGeom>
          <a:noFill/>
          <a:ln w="9525">
            <a:noFill/>
            <a:miter lim="800000"/>
            <a:headEnd/>
            <a:tailEnd/>
          </a:ln>
          <a:effectLst>
            <a:outerShdw dist="101599" dir="8100024" algn="ctr" rotWithShape="0">
              <a:srgbClr val="114F95">
                <a:alpha val="75000"/>
              </a:srgbClr>
            </a:outerShdw>
          </a:effectLst>
        </p:spPr>
      </p:pic>
      <p:pic>
        <p:nvPicPr>
          <p:cNvPr id="179211" name="Picture 11"/>
          <p:cNvPicPr>
            <a:picLocks noChangeArrowheads="1"/>
          </p:cNvPicPr>
          <p:nvPr/>
        </p:nvPicPr>
        <p:blipFill>
          <a:blip r:embed="rId12" cstate="print"/>
          <a:srcRect/>
          <a:stretch>
            <a:fillRect/>
          </a:stretch>
        </p:blipFill>
        <p:spPr bwMode="auto">
          <a:xfrm>
            <a:off x="3200400" y="4267200"/>
            <a:ext cx="1905000" cy="1905000"/>
          </a:xfrm>
          <a:prstGeom prst="rect">
            <a:avLst/>
          </a:prstGeom>
          <a:noFill/>
          <a:ln w="9525">
            <a:noFill/>
            <a:miter lim="800000"/>
            <a:headEnd/>
            <a:tailEnd/>
          </a:ln>
          <a:effectLst>
            <a:outerShdw dist="101599" dir="8100024" algn="ctr" rotWithShape="0">
              <a:srgbClr val="114F95">
                <a:alpha val="75000"/>
              </a:srgbClr>
            </a:outerShdw>
          </a:effectLst>
        </p:spPr>
      </p:pic>
      <p:pic>
        <p:nvPicPr>
          <p:cNvPr id="14348" name="Picture 12"/>
          <p:cNvPicPr>
            <a:picLocks noChangeArrowheads="1"/>
          </p:cNvPicPr>
          <p:nvPr/>
        </p:nvPicPr>
        <p:blipFill>
          <a:blip r:embed="rId13" cstate="print"/>
          <a:srcRect/>
          <a:stretch>
            <a:fillRect/>
          </a:stretch>
        </p:blipFill>
        <p:spPr bwMode="auto">
          <a:xfrm>
            <a:off x="1701800" y="3657600"/>
            <a:ext cx="1270000" cy="1930400"/>
          </a:xfrm>
          <a:prstGeom prst="rect">
            <a:avLst/>
          </a:prstGeom>
          <a:noFill/>
          <a:ln w="9525">
            <a:noFill/>
            <a:miter lim="800000"/>
            <a:headEnd/>
            <a:tailEnd/>
          </a:ln>
        </p:spPr>
      </p:pic>
      <p:pic>
        <p:nvPicPr>
          <p:cNvPr id="179213" name="Picture 13"/>
          <p:cNvPicPr>
            <a:picLocks noChangeArrowheads="1"/>
          </p:cNvPicPr>
          <p:nvPr/>
        </p:nvPicPr>
        <p:blipFill>
          <a:blip r:embed="rId14" cstate="print"/>
          <a:srcRect/>
          <a:stretch>
            <a:fillRect/>
          </a:stretch>
        </p:blipFill>
        <p:spPr bwMode="auto">
          <a:xfrm>
            <a:off x="1701800" y="3657600"/>
            <a:ext cx="1270000" cy="1930400"/>
          </a:xfrm>
          <a:prstGeom prst="rect">
            <a:avLst/>
          </a:prstGeom>
          <a:noFill/>
          <a:ln w="9525">
            <a:noFill/>
            <a:miter lim="800000"/>
            <a:headEnd/>
            <a:tailEnd/>
          </a:ln>
          <a:effectLst>
            <a:outerShdw dist="101599" dir="8100024" algn="ctr" rotWithShape="0">
              <a:srgbClr val="114F95">
                <a:alpha val="75000"/>
              </a:srgbClr>
            </a:outerShdw>
          </a:effectLst>
        </p:spPr>
      </p:pic>
      <p:pic>
        <p:nvPicPr>
          <p:cNvPr id="179214" name="Picture 14"/>
          <p:cNvPicPr>
            <a:picLocks noChangeArrowheads="1"/>
          </p:cNvPicPr>
          <p:nvPr/>
        </p:nvPicPr>
        <p:blipFill>
          <a:blip r:embed="rId15" cstate="print"/>
          <a:srcRect/>
          <a:stretch>
            <a:fillRect/>
          </a:stretch>
        </p:blipFill>
        <p:spPr bwMode="auto">
          <a:xfrm>
            <a:off x="228600" y="381000"/>
            <a:ext cx="1576388" cy="2413000"/>
          </a:xfrm>
          <a:prstGeom prst="rect">
            <a:avLst/>
          </a:prstGeom>
          <a:noFill/>
          <a:ln w="9525">
            <a:noFill/>
            <a:miter lim="800000"/>
            <a:headEnd/>
            <a:tailEnd/>
          </a:ln>
          <a:effectLst>
            <a:outerShdw dist="101599" dir="8100024" algn="ctr" rotWithShape="0">
              <a:srgbClr val="114F95">
                <a:alpha val="75000"/>
              </a:srgbClr>
            </a:outerShdw>
          </a:effectLst>
        </p:spPr>
      </p:pic>
      <p:pic>
        <p:nvPicPr>
          <p:cNvPr id="179215" name="Picture 15"/>
          <p:cNvPicPr>
            <a:picLocks noChangeArrowheads="1"/>
          </p:cNvPicPr>
          <p:nvPr/>
        </p:nvPicPr>
        <p:blipFill>
          <a:blip r:embed="rId16" cstate="print"/>
          <a:srcRect/>
          <a:stretch>
            <a:fillRect/>
          </a:stretch>
        </p:blipFill>
        <p:spPr bwMode="auto">
          <a:xfrm>
            <a:off x="7467600" y="2286000"/>
            <a:ext cx="1541463" cy="1752600"/>
          </a:xfrm>
          <a:prstGeom prst="rect">
            <a:avLst/>
          </a:prstGeom>
          <a:noFill/>
          <a:ln w="9525">
            <a:noFill/>
            <a:miter lim="800000"/>
            <a:headEnd/>
            <a:tailEnd/>
          </a:ln>
          <a:effectLst>
            <a:outerShdw dist="101599" dir="8100024" algn="ctr" rotWithShape="0">
              <a:srgbClr val="114F95">
                <a:alpha val="75000"/>
              </a:srgbClr>
            </a:outerShdw>
          </a:effectLst>
        </p:spPr>
      </p:pic>
      <p:pic>
        <p:nvPicPr>
          <p:cNvPr id="14352" name="Picture 16"/>
          <p:cNvPicPr>
            <a:picLocks noChangeArrowheads="1"/>
          </p:cNvPicPr>
          <p:nvPr/>
        </p:nvPicPr>
        <p:blipFill>
          <a:blip r:embed="rId17" cstate="print"/>
          <a:srcRect/>
          <a:stretch>
            <a:fillRect/>
          </a:stretch>
        </p:blipFill>
        <p:spPr bwMode="auto">
          <a:xfrm>
            <a:off x="5638800" y="2133600"/>
            <a:ext cx="1468438" cy="2006600"/>
          </a:xfrm>
          <a:prstGeom prst="rect">
            <a:avLst/>
          </a:prstGeom>
          <a:noFill/>
          <a:ln w="9525">
            <a:noFill/>
            <a:miter lim="800000"/>
            <a:headEnd/>
            <a:tailEnd/>
          </a:ln>
        </p:spPr>
      </p:pic>
      <p:pic>
        <p:nvPicPr>
          <p:cNvPr id="179217" name="Picture 17"/>
          <p:cNvPicPr>
            <a:picLocks noChangeArrowheads="1"/>
          </p:cNvPicPr>
          <p:nvPr/>
        </p:nvPicPr>
        <p:blipFill>
          <a:blip r:embed="rId18" cstate="print"/>
          <a:srcRect/>
          <a:stretch>
            <a:fillRect/>
          </a:stretch>
        </p:blipFill>
        <p:spPr bwMode="auto">
          <a:xfrm>
            <a:off x="5638800" y="2133600"/>
            <a:ext cx="1468438" cy="2006600"/>
          </a:xfrm>
          <a:prstGeom prst="rect">
            <a:avLst/>
          </a:prstGeom>
          <a:noFill/>
          <a:ln w="9525">
            <a:noFill/>
            <a:miter lim="800000"/>
            <a:headEnd/>
            <a:tailEnd/>
          </a:ln>
          <a:effectLst>
            <a:outerShdw dist="101599" dir="8100024" algn="ctr" rotWithShape="0">
              <a:srgbClr val="114F95">
                <a:alpha val="75000"/>
              </a:srgbClr>
            </a:outerShdw>
          </a:effectLst>
        </p:spPr>
      </p:pic>
      <p:pic>
        <p:nvPicPr>
          <p:cNvPr id="14354" name="Picture 18"/>
          <p:cNvPicPr>
            <a:picLocks noChangeArrowheads="1"/>
          </p:cNvPicPr>
          <p:nvPr/>
        </p:nvPicPr>
        <p:blipFill>
          <a:blip r:embed="rId19" cstate="print"/>
          <a:srcRect/>
          <a:stretch>
            <a:fillRect/>
          </a:stretch>
        </p:blipFill>
        <p:spPr bwMode="auto">
          <a:xfrm>
            <a:off x="7467600" y="4191000"/>
            <a:ext cx="1390650" cy="2209800"/>
          </a:xfrm>
          <a:prstGeom prst="rect">
            <a:avLst/>
          </a:prstGeom>
          <a:noFill/>
          <a:ln w="9525">
            <a:noFill/>
            <a:miter lim="800000"/>
            <a:headEnd/>
            <a:tailEnd/>
          </a:ln>
        </p:spPr>
      </p:pic>
      <p:pic>
        <p:nvPicPr>
          <p:cNvPr id="179219" name="Picture 19"/>
          <p:cNvPicPr>
            <a:picLocks noChangeArrowheads="1"/>
          </p:cNvPicPr>
          <p:nvPr/>
        </p:nvPicPr>
        <p:blipFill>
          <a:blip r:embed="rId20" cstate="print"/>
          <a:srcRect/>
          <a:stretch>
            <a:fillRect/>
          </a:stretch>
        </p:blipFill>
        <p:spPr bwMode="auto">
          <a:xfrm>
            <a:off x="7467600" y="4191000"/>
            <a:ext cx="1381125" cy="2205038"/>
          </a:xfrm>
          <a:prstGeom prst="rect">
            <a:avLst/>
          </a:prstGeom>
          <a:noFill/>
          <a:ln w="9525">
            <a:noFill/>
            <a:miter lim="800000"/>
            <a:headEnd/>
            <a:tailEnd/>
          </a:ln>
          <a:effectLst>
            <a:outerShdw dist="101599" dir="8100024" algn="ctr" rotWithShape="0">
              <a:srgbClr val="114F95">
                <a:alpha val="75000"/>
              </a:srgbClr>
            </a:outerShdw>
          </a:effectLst>
        </p:spPr>
      </p:pic>
      <p:pic>
        <p:nvPicPr>
          <p:cNvPr id="14356" name="Picture 20"/>
          <p:cNvPicPr>
            <a:picLocks noChangeArrowheads="1"/>
          </p:cNvPicPr>
          <p:nvPr/>
        </p:nvPicPr>
        <p:blipFill>
          <a:blip r:embed="rId21" cstate="print"/>
          <a:srcRect/>
          <a:stretch>
            <a:fillRect/>
          </a:stretch>
        </p:blipFill>
        <p:spPr bwMode="auto">
          <a:xfrm>
            <a:off x="5410200" y="4521200"/>
            <a:ext cx="1676400" cy="1879600"/>
          </a:xfrm>
          <a:prstGeom prst="rect">
            <a:avLst/>
          </a:prstGeom>
          <a:noFill/>
          <a:ln w="9525">
            <a:noFill/>
            <a:miter lim="800000"/>
            <a:headEnd/>
            <a:tailEnd/>
          </a:ln>
        </p:spPr>
      </p:pic>
      <p:pic>
        <p:nvPicPr>
          <p:cNvPr id="179221" name="Picture 21"/>
          <p:cNvPicPr>
            <a:picLocks noChangeArrowheads="1"/>
          </p:cNvPicPr>
          <p:nvPr/>
        </p:nvPicPr>
        <p:blipFill>
          <a:blip r:embed="rId22" cstate="print"/>
          <a:srcRect/>
          <a:stretch>
            <a:fillRect/>
          </a:stretch>
        </p:blipFill>
        <p:spPr bwMode="auto">
          <a:xfrm>
            <a:off x="5410200" y="4495800"/>
            <a:ext cx="1676400" cy="1879600"/>
          </a:xfrm>
          <a:prstGeom prst="rect">
            <a:avLst/>
          </a:prstGeom>
          <a:noFill/>
          <a:ln w="9525">
            <a:noFill/>
            <a:miter lim="800000"/>
            <a:headEnd/>
            <a:tailEnd/>
          </a:ln>
          <a:effectLst>
            <a:outerShdw dist="101599" dir="8100024" algn="ctr" rotWithShape="0">
              <a:srgbClr val="114F95">
                <a:alpha val="75000"/>
              </a:srgbClr>
            </a:outerShdw>
          </a:effec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9214"/>
                                        </p:tgtEl>
                                      </p:cBhvr>
                                    </p:animEffect>
                                    <p:set>
                                      <p:cBhvr>
                                        <p:cTn id="7" dur="1" fill="hold">
                                          <p:stCondLst>
                                            <p:cond delay="499"/>
                                          </p:stCondLst>
                                        </p:cTn>
                                        <p:tgtEl>
                                          <p:spTgt spid="17921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79208"/>
                                        </p:tgtEl>
                                      </p:cBhvr>
                                    </p:animEffect>
                                    <p:set>
                                      <p:cBhvr>
                                        <p:cTn id="11" dur="1" fill="hold">
                                          <p:stCondLst>
                                            <p:cond delay="499"/>
                                          </p:stCondLst>
                                        </p:cTn>
                                        <p:tgtEl>
                                          <p:spTgt spid="179208"/>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79210"/>
                                        </p:tgtEl>
                                      </p:cBhvr>
                                    </p:animEffect>
                                    <p:set>
                                      <p:cBhvr>
                                        <p:cTn id="15" dur="1" fill="hold">
                                          <p:stCondLst>
                                            <p:cond delay="499"/>
                                          </p:stCondLst>
                                        </p:cTn>
                                        <p:tgtEl>
                                          <p:spTgt spid="179210"/>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179213"/>
                                        </p:tgtEl>
                                      </p:cBhvr>
                                    </p:animEffect>
                                    <p:set>
                                      <p:cBhvr>
                                        <p:cTn id="19" dur="1" fill="hold">
                                          <p:stCondLst>
                                            <p:cond delay="499"/>
                                          </p:stCondLst>
                                        </p:cTn>
                                        <p:tgtEl>
                                          <p:spTgt spid="179213"/>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179205"/>
                                        </p:tgtEl>
                                      </p:cBhvr>
                                    </p:animEffect>
                                    <p:set>
                                      <p:cBhvr>
                                        <p:cTn id="23" dur="1" fill="hold">
                                          <p:stCondLst>
                                            <p:cond delay="499"/>
                                          </p:stCondLst>
                                        </p:cTn>
                                        <p:tgtEl>
                                          <p:spTgt spid="179205"/>
                                        </p:tgtEl>
                                        <p:attrNameLst>
                                          <p:attrName>style.visibility</p:attrName>
                                        </p:attrNameLst>
                                      </p:cBhvr>
                                      <p:to>
                                        <p:strVal val="hidden"/>
                                      </p:to>
                                    </p:set>
                                  </p:childTnLst>
                                </p:cTn>
                              </p:par>
                            </p:childTnLst>
                          </p:cTn>
                        </p:par>
                        <p:par>
                          <p:cTn id="24" fill="hold">
                            <p:stCondLst>
                              <p:cond delay="2500"/>
                            </p:stCondLst>
                            <p:childTnLst>
                              <p:par>
                                <p:cTn id="25" presetID="10" presetClass="exit" presetSubtype="0" fill="hold" nodeType="afterEffect">
                                  <p:stCondLst>
                                    <p:cond delay="0"/>
                                  </p:stCondLst>
                                  <p:childTnLst>
                                    <p:animEffect transition="out" filter="fade">
                                      <p:cBhvr>
                                        <p:cTn id="26" dur="500"/>
                                        <p:tgtEl>
                                          <p:spTgt spid="179211"/>
                                        </p:tgtEl>
                                      </p:cBhvr>
                                    </p:animEffect>
                                    <p:set>
                                      <p:cBhvr>
                                        <p:cTn id="27" dur="1" fill="hold">
                                          <p:stCondLst>
                                            <p:cond delay="499"/>
                                          </p:stCondLst>
                                        </p:cTn>
                                        <p:tgtEl>
                                          <p:spTgt spid="179211"/>
                                        </p:tgtEl>
                                        <p:attrNameLst>
                                          <p:attrName>style.visibility</p:attrName>
                                        </p:attrNameLst>
                                      </p:cBhvr>
                                      <p:to>
                                        <p:strVal val="hidden"/>
                                      </p:to>
                                    </p:set>
                                  </p:childTnLst>
                                </p:cTn>
                              </p:par>
                            </p:childTnLst>
                          </p:cTn>
                        </p:par>
                        <p:par>
                          <p:cTn id="28" fill="hold">
                            <p:stCondLst>
                              <p:cond delay="3000"/>
                            </p:stCondLst>
                            <p:childTnLst>
                              <p:par>
                                <p:cTn id="29" presetID="10" presetClass="exit" presetSubtype="0" fill="hold" nodeType="afterEffect">
                                  <p:stCondLst>
                                    <p:cond delay="0"/>
                                  </p:stCondLst>
                                  <p:childTnLst>
                                    <p:animEffect transition="out" filter="fade">
                                      <p:cBhvr>
                                        <p:cTn id="30" dur="500"/>
                                        <p:tgtEl>
                                          <p:spTgt spid="179217"/>
                                        </p:tgtEl>
                                      </p:cBhvr>
                                    </p:animEffect>
                                    <p:set>
                                      <p:cBhvr>
                                        <p:cTn id="31" dur="1" fill="hold">
                                          <p:stCondLst>
                                            <p:cond delay="499"/>
                                          </p:stCondLst>
                                        </p:cTn>
                                        <p:tgtEl>
                                          <p:spTgt spid="179217"/>
                                        </p:tgtEl>
                                        <p:attrNameLst>
                                          <p:attrName>style.visibility</p:attrName>
                                        </p:attrNameLst>
                                      </p:cBhvr>
                                      <p:to>
                                        <p:strVal val="hidden"/>
                                      </p:to>
                                    </p:set>
                                  </p:childTnLst>
                                </p:cTn>
                              </p:par>
                            </p:childTnLst>
                          </p:cTn>
                        </p:par>
                        <p:par>
                          <p:cTn id="32" fill="hold">
                            <p:stCondLst>
                              <p:cond delay="3500"/>
                            </p:stCondLst>
                            <p:childTnLst>
                              <p:par>
                                <p:cTn id="33" presetID="10" presetClass="exit" presetSubtype="0" fill="hold" nodeType="afterEffect">
                                  <p:stCondLst>
                                    <p:cond delay="0"/>
                                  </p:stCondLst>
                                  <p:childTnLst>
                                    <p:animEffect transition="out" filter="fade">
                                      <p:cBhvr>
                                        <p:cTn id="34" dur="500"/>
                                        <p:tgtEl>
                                          <p:spTgt spid="179221"/>
                                        </p:tgtEl>
                                      </p:cBhvr>
                                    </p:animEffect>
                                    <p:set>
                                      <p:cBhvr>
                                        <p:cTn id="35" dur="1" fill="hold">
                                          <p:stCondLst>
                                            <p:cond delay="499"/>
                                          </p:stCondLst>
                                        </p:cTn>
                                        <p:tgtEl>
                                          <p:spTgt spid="179221"/>
                                        </p:tgtEl>
                                        <p:attrNameLst>
                                          <p:attrName>style.visibility</p:attrName>
                                        </p:attrNameLst>
                                      </p:cBhvr>
                                      <p:to>
                                        <p:strVal val="hidden"/>
                                      </p:to>
                                    </p:set>
                                  </p:childTnLst>
                                </p:cTn>
                              </p:par>
                            </p:childTnLst>
                          </p:cTn>
                        </p:par>
                        <p:par>
                          <p:cTn id="36" fill="hold">
                            <p:stCondLst>
                              <p:cond delay="4000"/>
                            </p:stCondLst>
                            <p:childTnLst>
                              <p:par>
                                <p:cTn id="37" presetID="10" presetClass="exit" presetSubtype="0" fill="hold" nodeType="afterEffect">
                                  <p:stCondLst>
                                    <p:cond delay="0"/>
                                  </p:stCondLst>
                                  <p:childTnLst>
                                    <p:animEffect transition="out" filter="fade">
                                      <p:cBhvr>
                                        <p:cTn id="38" dur="500"/>
                                        <p:tgtEl>
                                          <p:spTgt spid="179215"/>
                                        </p:tgtEl>
                                      </p:cBhvr>
                                    </p:animEffect>
                                    <p:set>
                                      <p:cBhvr>
                                        <p:cTn id="39" dur="1" fill="hold">
                                          <p:stCondLst>
                                            <p:cond delay="499"/>
                                          </p:stCondLst>
                                        </p:cTn>
                                        <p:tgtEl>
                                          <p:spTgt spid="179215"/>
                                        </p:tgtEl>
                                        <p:attrNameLst>
                                          <p:attrName>style.visibility</p:attrName>
                                        </p:attrNameLst>
                                      </p:cBhvr>
                                      <p:to>
                                        <p:strVal val="hidden"/>
                                      </p:to>
                                    </p:set>
                                  </p:childTnLst>
                                </p:cTn>
                              </p:par>
                            </p:childTnLst>
                          </p:cTn>
                        </p:par>
                        <p:par>
                          <p:cTn id="40" fill="hold">
                            <p:stCondLst>
                              <p:cond delay="4500"/>
                            </p:stCondLst>
                            <p:childTnLst>
                              <p:par>
                                <p:cTn id="41" presetID="10" presetClass="exit" presetSubtype="0" fill="hold" nodeType="afterEffect">
                                  <p:stCondLst>
                                    <p:cond delay="0"/>
                                  </p:stCondLst>
                                  <p:childTnLst>
                                    <p:animEffect transition="out" filter="fade">
                                      <p:cBhvr>
                                        <p:cTn id="42" dur="500"/>
                                        <p:tgtEl>
                                          <p:spTgt spid="179219"/>
                                        </p:tgtEl>
                                      </p:cBhvr>
                                    </p:animEffect>
                                    <p:set>
                                      <p:cBhvr>
                                        <p:cTn id="43" dur="1" fill="hold">
                                          <p:stCondLst>
                                            <p:cond delay="499"/>
                                          </p:stCondLst>
                                        </p:cTn>
                                        <p:tgtEl>
                                          <p:spTgt spid="179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838200" y="1828800"/>
            <a:ext cx="7693025" cy="4105275"/>
          </a:xfrm>
        </p:spPr>
        <p:txBody>
          <a:bodyPr/>
          <a:lstStyle/>
          <a:p>
            <a:r>
              <a:rPr lang="en-US" smtClean="0"/>
              <a:t>During what period in history did women work in the factory?</a:t>
            </a:r>
          </a:p>
        </p:txBody>
      </p:sp>
      <p:sp>
        <p:nvSpPr>
          <p:cNvPr id="181250" name="Rectangle 2"/>
          <p:cNvSpPr>
            <a:spLocks noGrp="1" noChangeArrowheads="1"/>
          </p:cNvSpPr>
          <p:nvPr>
            <p:ph type="title"/>
          </p:nvPr>
        </p:nvSpPr>
        <p:spPr>
          <a:xfrm>
            <a:off x="381000" y="331788"/>
            <a:ext cx="8305800" cy="838200"/>
          </a:xfrm>
        </p:spPr>
        <p:txBody>
          <a:bodyPr>
            <a:normAutofit fontScale="90000"/>
          </a:bodyPr>
          <a:lstStyle/>
          <a:p>
            <a:pPr fontAlgn="auto">
              <a:spcAft>
                <a:spcPts val="0"/>
              </a:spcAft>
              <a:defRPr/>
            </a:pPr>
            <a:r>
              <a:rPr lang="en-US" dirty="0"/>
              <a:t>Myth: </a:t>
            </a:r>
            <a:r>
              <a:rPr lang="en-US" sz="2800" b="0" dirty="0"/>
              <a:t>Throughout history, heavy physical labor was nontraditional for women. </a:t>
            </a:r>
            <a:br>
              <a:rPr lang="en-US" sz="2800" b="0" dirty="0"/>
            </a:br>
            <a:endParaRPr lang="en-US" sz="2800" b="0" dirty="0"/>
          </a:p>
        </p:txBody>
      </p:sp>
      <p:grpSp>
        <p:nvGrpSpPr>
          <p:cNvPr id="2" name="Group 9"/>
          <p:cNvGrpSpPr>
            <a:grpSpLocks/>
          </p:cNvGrpSpPr>
          <p:nvPr/>
        </p:nvGrpSpPr>
        <p:grpSpPr bwMode="auto">
          <a:xfrm>
            <a:off x="1905000" y="3505200"/>
            <a:ext cx="7239000" cy="2676525"/>
            <a:chOff x="960" y="2352"/>
            <a:chExt cx="4560" cy="1686"/>
          </a:xfrm>
        </p:grpSpPr>
        <p:grpSp>
          <p:nvGrpSpPr>
            <p:cNvPr id="15365" name="Group 4"/>
            <p:cNvGrpSpPr>
              <a:grpSpLocks/>
            </p:cNvGrpSpPr>
            <p:nvPr/>
          </p:nvGrpSpPr>
          <p:grpSpPr bwMode="auto">
            <a:xfrm>
              <a:off x="960" y="2352"/>
              <a:ext cx="4560" cy="1686"/>
              <a:chOff x="864" y="2117"/>
              <a:chExt cx="4896" cy="2017"/>
            </a:xfrm>
          </p:grpSpPr>
          <p:pic>
            <p:nvPicPr>
              <p:cNvPr id="15367" name="Picture 5" descr="Women welders leave work during WWII"/>
              <p:cNvPicPr>
                <a:picLocks noChangeAspect="1" noChangeArrowheads="1"/>
              </p:cNvPicPr>
              <p:nvPr/>
            </p:nvPicPr>
            <p:blipFill>
              <a:blip r:embed="rId3" cstate="print"/>
              <a:srcRect/>
              <a:stretch>
                <a:fillRect/>
              </a:stretch>
            </p:blipFill>
            <p:spPr bwMode="auto">
              <a:xfrm>
                <a:off x="864" y="2117"/>
                <a:ext cx="2448" cy="2017"/>
              </a:xfrm>
              <a:prstGeom prst="rect">
                <a:avLst/>
              </a:prstGeom>
              <a:noFill/>
              <a:ln w="9525">
                <a:noFill/>
                <a:miter lim="800000"/>
                <a:headEnd/>
                <a:tailEnd/>
              </a:ln>
            </p:spPr>
          </p:pic>
          <p:sp>
            <p:nvSpPr>
              <p:cNvPr id="15368" name="Rectangle 6"/>
              <p:cNvSpPr>
                <a:spLocks noChangeArrowheads="1"/>
              </p:cNvSpPr>
              <p:nvPr/>
            </p:nvSpPr>
            <p:spPr bwMode="auto">
              <a:xfrm>
                <a:off x="3401" y="3015"/>
                <a:ext cx="2359" cy="691"/>
              </a:xfrm>
              <a:prstGeom prst="rect">
                <a:avLst/>
              </a:prstGeom>
              <a:noFill/>
              <a:ln w="9525">
                <a:noFill/>
                <a:miter lim="800000"/>
                <a:headEnd/>
                <a:tailEnd/>
              </a:ln>
            </p:spPr>
            <p:txBody>
              <a:bodyPr anchor="ctr">
                <a:spAutoFit/>
              </a:bodyPr>
              <a:lstStyle/>
              <a:p>
                <a:r>
                  <a:rPr lang="en-US"/>
                  <a:t>Women welders leave work after a long day at the factory during World War II. </a:t>
                </a:r>
              </a:p>
            </p:txBody>
          </p:sp>
        </p:grpSp>
        <p:sp>
          <p:nvSpPr>
            <p:cNvPr id="15366" name="Text Box 8"/>
            <p:cNvSpPr txBox="1">
              <a:spLocks noChangeArrowheads="1"/>
            </p:cNvSpPr>
            <p:nvPr/>
          </p:nvSpPr>
          <p:spPr bwMode="auto">
            <a:xfrm>
              <a:off x="3504" y="2352"/>
              <a:ext cx="1920" cy="365"/>
            </a:xfrm>
            <a:prstGeom prst="rect">
              <a:avLst/>
            </a:prstGeom>
            <a:noFill/>
            <a:ln w="9525">
              <a:noFill/>
              <a:miter lim="800000"/>
              <a:headEnd/>
              <a:tailEnd/>
            </a:ln>
          </p:spPr>
          <p:txBody>
            <a:bodyPr>
              <a:spAutoFit/>
            </a:bodyPr>
            <a:lstStyle/>
            <a:p>
              <a:pPr>
                <a:spcBef>
                  <a:spcPct val="50000"/>
                </a:spcBef>
              </a:pPr>
              <a:r>
                <a:rPr lang="en-US" sz="3200">
                  <a:latin typeface="Lucida Sans Unicode" pitchFamily="34" charset="0"/>
                </a:rPr>
                <a:t>During WWII</a:t>
              </a:r>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r>
              <a:rPr lang="en-US" smtClean="0"/>
              <a:t>Women are not strong enough to work in jobs that involve heavy labor.</a:t>
            </a:r>
          </a:p>
          <a:p>
            <a:endParaRPr lang="en-US" smtClean="0"/>
          </a:p>
        </p:txBody>
      </p:sp>
      <p:sp>
        <p:nvSpPr>
          <p:cNvPr id="16387" name="Rectangle 2"/>
          <p:cNvSpPr>
            <a:spLocks noGrp="1" noChangeArrowheads="1"/>
          </p:cNvSpPr>
          <p:nvPr>
            <p:ph type="title"/>
          </p:nvPr>
        </p:nvSpPr>
        <p:spPr/>
        <p:txBody>
          <a:bodyPr/>
          <a:lstStyle/>
          <a:p>
            <a:r>
              <a:rPr lang="en-US" smtClean="0"/>
              <a:t>True or False?</a:t>
            </a:r>
          </a:p>
        </p:txBody>
      </p:sp>
      <p:grpSp>
        <p:nvGrpSpPr>
          <p:cNvPr id="2" name="Group 6"/>
          <p:cNvGrpSpPr>
            <a:grpSpLocks/>
          </p:cNvGrpSpPr>
          <p:nvPr/>
        </p:nvGrpSpPr>
        <p:grpSpPr bwMode="auto">
          <a:xfrm>
            <a:off x="1143000" y="3505200"/>
            <a:ext cx="7010400" cy="2884488"/>
            <a:chOff x="720" y="2208"/>
            <a:chExt cx="4416" cy="1817"/>
          </a:xfrm>
        </p:grpSpPr>
        <p:pic>
          <p:nvPicPr>
            <p:cNvPr id="16389" name="Picture 4" descr="j0382973"/>
            <p:cNvPicPr>
              <a:picLocks noChangeAspect="1" noChangeArrowheads="1"/>
            </p:cNvPicPr>
            <p:nvPr/>
          </p:nvPicPr>
          <p:blipFill>
            <a:blip r:embed="rId3" cstate="print"/>
            <a:srcRect/>
            <a:stretch>
              <a:fillRect/>
            </a:stretch>
          </p:blipFill>
          <p:spPr bwMode="auto">
            <a:xfrm>
              <a:off x="2592" y="2208"/>
              <a:ext cx="2544" cy="1817"/>
            </a:xfrm>
            <a:prstGeom prst="rect">
              <a:avLst/>
            </a:prstGeom>
            <a:noFill/>
            <a:ln w="9525">
              <a:noFill/>
              <a:miter lim="800000"/>
              <a:headEnd/>
              <a:tailEnd/>
            </a:ln>
          </p:spPr>
        </p:pic>
        <p:sp>
          <p:nvSpPr>
            <p:cNvPr id="16390" name="Text Box 5"/>
            <p:cNvSpPr txBox="1">
              <a:spLocks noChangeArrowheads="1"/>
            </p:cNvSpPr>
            <p:nvPr/>
          </p:nvSpPr>
          <p:spPr bwMode="auto">
            <a:xfrm>
              <a:off x="720" y="2784"/>
              <a:ext cx="1584" cy="480"/>
            </a:xfrm>
            <a:prstGeom prst="rect">
              <a:avLst/>
            </a:prstGeom>
            <a:noFill/>
            <a:ln w="9525">
              <a:noFill/>
              <a:miter lim="800000"/>
              <a:headEnd/>
              <a:tailEnd/>
            </a:ln>
          </p:spPr>
          <p:txBody>
            <a:bodyPr>
              <a:spAutoFit/>
            </a:bodyPr>
            <a:lstStyle/>
            <a:p>
              <a:pPr>
                <a:spcBef>
                  <a:spcPct val="50000"/>
                </a:spcBef>
              </a:pPr>
              <a:r>
                <a:rPr lang="en-US" sz="4400" b="1">
                  <a:solidFill>
                    <a:srgbClr val="0000CC"/>
                  </a:solidFill>
                  <a:latin typeface="Lucida Sans Unicode" pitchFamily="34" charset="0"/>
                </a:rPr>
                <a:t>False!</a:t>
              </a:r>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r>
              <a:rPr lang="en-US" smtClean="0"/>
              <a:t>Men don’t have the compassion or patience needed to work in nursing, child care or occupations that require nurturing.</a:t>
            </a:r>
          </a:p>
        </p:txBody>
      </p:sp>
      <p:sp>
        <p:nvSpPr>
          <p:cNvPr id="17411" name="Rectangle 2"/>
          <p:cNvSpPr>
            <a:spLocks noGrp="1" noChangeArrowheads="1"/>
          </p:cNvSpPr>
          <p:nvPr>
            <p:ph type="title"/>
          </p:nvPr>
        </p:nvSpPr>
        <p:spPr/>
        <p:txBody>
          <a:bodyPr/>
          <a:lstStyle/>
          <a:p>
            <a:r>
              <a:rPr lang="en-US" smtClean="0"/>
              <a:t>True or False?</a:t>
            </a:r>
          </a:p>
        </p:txBody>
      </p:sp>
      <p:grpSp>
        <p:nvGrpSpPr>
          <p:cNvPr id="2" name="Group 7"/>
          <p:cNvGrpSpPr>
            <a:grpSpLocks/>
          </p:cNvGrpSpPr>
          <p:nvPr/>
        </p:nvGrpSpPr>
        <p:grpSpPr bwMode="auto">
          <a:xfrm>
            <a:off x="228600" y="3581400"/>
            <a:ext cx="8610600" cy="3048000"/>
            <a:chOff x="144" y="2256"/>
            <a:chExt cx="5424" cy="1920"/>
          </a:xfrm>
        </p:grpSpPr>
        <p:pic>
          <p:nvPicPr>
            <p:cNvPr id="17413" name="Picture 4" descr="j0409516"/>
            <p:cNvPicPr>
              <a:picLocks noChangeAspect="1" noChangeArrowheads="1"/>
            </p:cNvPicPr>
            <p:nvPr/>
          </p:nvPicPr>
          <p:blipFill>
            <a:blip r:embed="rId3" cstate="print"/>
            <a:srcRect/>
            <a:stretch>
              <a:fillRect/>
            </a:stretch>
          </p:blipFill>
          <p:spPr bwMode="auto">
            <a:xfrm>
              <a:off x="2448" y="2256"/>
              <a:ext cx="1474" cy="1474"/>
            </a:xfrm>
            <a:prstGeom prst="rect">
              <a:avLst/>
            </a:prstGeom>
            <a:noFill/>
            <a:ln w="9525">
              <a:noFill/>
              <a:miter lim="800000"/>
              <a:headEnd/>
              <a:tailEnd/>
            </a:ln>
          </p:spPr>
        </p:pic>
        <p:pic>
          <p:nvPicPr>
            <p:cNvPr id="17414" name="Picture 5" descr="nursing_186A">
              <a:hlinkClick r:id="rId4"/>
            </p:cNvPr>
            <p:cNvPicPr>
              <a:picLocks noChangeAspect="1" noChangeArrowheads="1"/>
            </p:cNvPicPr>
            <p:nvPr/>
          </p:nvPicPr>
          <p:blipFill>
            <a:blip r:embed="rId5" cstate="print"/>
            <a:srcRect/>
            <a:stretch>
              <a:fillRect/>
            </a:stretch>
          </p:blipFill>
          <p:spPr bwMode="auto">
            <a:xfrm>
              <a:off x="4032" y="2640"/>
              <a:ext cx="1536" cy="1536"/>
            </a:xfrm>
            <a:prstGeom prst="rect">
              <a:avLst/>
            </a:prstGeom>
            <a:noFill/>
            <a:ln w="9525">
              <a:noFill/>
              <a:miter lim="800000"/>
              <a:headEnd/>
              <a:tailEnd/>
            </a:ln>
          </p:spPr>
        </p:pic>
        <p:sp>
          <p:nvSpPr>
            <p:cNvPr id="17415" name="Text Box 6"/>
            <p:cNvSpPr txBox="1">
              <a:spLocks noChangeArrowheads="1"/>
            </p:cNvSpPr>
            <p:nvPr/>
          </p:nvSpPr>
          <p:spPr bwMode="auto">
            <a:xfrm>
              <a:off x="144" y="2640"/>
              <a:ext cx="2256" cy="1096"/>
            </a:xfrm>
            <a:prstGeom prst="rect">
              <a:avLst/>
            </a:prstGeom>
            <a:noFill/>
            <a:ln w="9525">
              <a:noFill/>
              <a:miter lim="800000"/>
              <a:headEnd/>
              <a:tailEnd/>
            </a:ln>
          </p:spPr>
          <p:txBody>
            <a:bodyPr>
              <a:spAutoFit/>
            </a:bodyPr>
            <a:lstStyle/>
            <a:p>
              <a:pPr>
                <a:spcBef>
                  <a:spcPct val="50000"/>
                </a:spcBef>
              </a:pPr>
              <a:r>
                <a:rPr lang="en-US" sz="3600" b="1">
                  <a:solidFill>
                    <a:srgbClr val="0000CC"/>
                  </a:solidFill>
                  <a:latin typeface="Lucida Sans Unicode" pitchFamily="34" charset="0"/>
                </a:rPr>
                <a:t>BOTH! Some men do…some don’t.</a:t>
              </a:r>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luster flower"/>
          <p:cNvPicPr>
            <a:picLocks noGrp="1" noChangeAspect="1" noChangeArrowheads="1"/>
          </p:cNvPicPr>
          <p:nvPr>
            <p:ph idx="1"/>
          </p:nvPr>
        </p:nvPicPr>
        <p:blipFill>
          <a:blip r:embed="rId3" cstate="print"/>
          <a:srcRect/>
          <a:stretch>
            <a:fillRect/>
          </a:stretch>
        </p:blipFill>
        <p:spPr>
          <a:xfrm>
            <a:off x="1714500" y="1839913"/>
            <a:ext cx="5715000" cy="3810000"/>
          </a:xfrm>
        </p:spPr>
      </p:pic>
      <p:sp>
        <p:nvSpPr>
          <p:cNvPr id="18435" name="Rectangle 2"/>
          <p:cNvSpPr>
            <a:spLocks noGrp="1" noChangeArrowheads="1"/>
          </p:cNvSpPr>
          <p:nvPr>
            <p:ph type="title"/>
          </p:nvPr>
        </p:nvSpPr>
        <p:spPr>
          <a:xfrm>
            <a:off x="0" y="0"/>
            <a:ext cx="9144000" cy="1600200"/>
          </a:xfrm>
          <a:solidFill>
            <a:srgbClr val="FFFF99"/>
          </a:solidFill>
        </p:spPr>
        <p:txBody>
          <a:bodyPr/>
          <a:lstStyle/>
          <a:p>
            <a:pPr algn="ctr"/>
            <a:r>
              <a:rPr lang="en-US" smtClean="0"/>
              <a:t>16 Career Clusters</a:t>
            </a:r>
            <a:br>
              <a:rPr lang="en-US" smtClean="0"/>
            </a:br>
            <a:endParaRPr lang="en-US" smtClean="0"/>
          </a:p>
        </p:txBody>
      </p:sp>
      <p:sp>
        <p:nvSpPr>
          <p:cNvPr id="18436" name="Oval 4"/>
          <p:cNvSpPr>
            <a:spLocks noChangeArrowheads="1"/>
          </p:cNvSpPr>
          <p:nvPr/>
        </p:nvSpPr>
        <p:spPr bwMode="auto">
          <a:xfrm>
            <a:off x="1219200" y="4572000"/>
            <a:ext cx="685800" cy="533400"/>
          </a:xfrm>
          <a:prstGeom prst="ellipse">
            <a:avLst/>
          </a:prstGeom>
          <a:solidFill>
            <a:schemeClr val="accent1"/>
          </a:solidFill>
          <a:ln w="9525">
            <a:solidFill>
              <a:schemeClr val="tx1"/>
            </a:solidFill>
            <a:round/>
            <a:headEnd/>
            <a:tailEnd/>
          </a:ln>
        </p:spPr>
        <p:txBody>
          <a:bodyPr wrap="none" anchor="ctr"/>
          <a:lstStyle/>
          <a:p>
            <a:endParaRPr lang="en-US">
              <a:latin typeface="Lucida Sans Unicode" pitchFamily="34" charset="0"/>
            </a:endParaRPr>
          </a:p>
        </p:txBody>
      </p:sp>
      <p:sp>
        <p:nvSpPr>
          <p:cNvPr id="18437" name="Text Box 5"/>
          <p:cNvSpPr txBox="1">
            <a:spLocks noChangeArrowheads="1"/>
          </p:cNvSpPr>
          <p:nvPr/>
        </p:nvSpPr>
        <p:spPr bwMode="auto">
          <a:xfrm>
            <a:off x="1143000" y="4648200"/>
            <a:ext cx="838200" cy="457200"/>
          </a:xfrm>
          <a:prstGeom prst="rect">
            <a:avLst/>
          </a:prstGeom>
          <a:noFill/>
          <a:ln w="9525">
            <a:noFill/>
            <a:miter lim="800000"/>
            <a:headEnd/>
            <a:tailEnd/>
          </a:ln>
        </p:spPr>
        <p:txBody>
          <a:bodyPr>
            <a:spAutoFit/>
          </a:bodyPr>
          <a:lstStyle/>
          <a:p>
            <a:pPr algn="ctr">
              <a:spcBef>
                <a:spcPct val="50000"/>
              </a:spcBef>
            </a:pPr>
            <a:r>
              <a:rPr lang="en-US" sz="1200" b="1">
                <a:solidFill>
                  <a:schemeClr val="bg2"/>
                </a:solidFill>
              </a:rPr>
              <a:t>Career</a:t>
            </a:r>
            <a:r>
              <a:rPr lang="en-US" sz="1200">
                <a:solidFill>
                  <a:schemeClr val="bg2"/>
                </a:solidFill>
              </a:rPr>
              <a:t> </a:t>
            </a:r>
            <a:r>
              <a:rPr lang="en-US" sz="1200" b="1">
                <a:solidFill>
                  <a:schemeClr val="bg2"/>
                </a:solidFill>
              </a:rPr>
              <a:t>Path</a:t>
            </a:r>
          </a:p>
        </p:txBody>
      </p:sp>
      <p:sp>
        <p:nvSpPr>
          <p:cNvPr id="18438" name="Line 6"/>
          <p:cNvSpPr>
            <a:spLocks noChangeShapeType="1"/>
          </p:cNvSpPr>
          <p:nvPr/>
        </p:nvSpPr>
        <p:spPr bwMode="auto">
          <a:xfrm>
            <a:off x="1905000" y="4800600"/>
            <a:ext cx="381000" cy="0"/>
          </a:xfrm>
          <a:prstGeom prst="line">
            <a:avLst/>
          </a:prstGeom>
          <a:noFill/>
          <a:ln w="53975">
            <a:solidFill>
              <a:schemeClr val="bg2"/>
            </a:solidFill>
            <a:round/>
            <a:headEnd/>
            <a:tailEnd type="triangle" w="med" len="med"/>
          </a:ln>
        </p:spPr>
        <p:txBody>
          <a:bodyPr wrap="none"/>
          <a:lstStyle/>
          <a:p>
            <a:endParaRPr lang="en-US"/>
          </a:p>
        </p:txBody>
      </p:sp>
      <p:sp>
        <p:nvSpPr>
          <p:cNvPr id="18439" name="Oval 7"/>
          <p:cNvSpPr>
            <a:spLocks noChangeArrowheads="1"/>
          </p:cNvSpPr>
          <p:nvPr/>
        </p:nvSpPr>
        <p:spPr bwMode="auto">
          <a:xfrm>
            <a:off x="5791200" y="2057400"/>
            <a:ext cx="685800" cy="533400"/>
          </a:xfrm>
          <a:prstGeom prst="ellipse">
            <a:avLst/>
          </a:prstGeom>
          <a:solidFill>
            <a:schemeClr val="accent1"/>
          </a:solidFill>
          <a:ln w="9525">
            <a:solidFill>
              <a:schemeClr val="tx1"/>
            </a:solidFill>
            <a:round/>
            <a:headEnd/>
            <a:tailEnd/>
          </a:ln>
        </p:spPr>
        <p:txBody>
          <a:bodyPr wrap="none" anchor="ctr"/>
          <a:lstStyle/>
          <a:p>
            <a:endParaRPr lang="en-US">
              <a:latin typeface="Lucida Sans Unicode" pitchFamily="34" charset="0"/>
            </a:endParaRPr>
          </a:p>
        </p:txBody>
      </p:sp>
      <p:sp>
        <p:nvSpPr>
          <p:cNvPr id="18440" name="Text Box 8"/>
          <p:cNvSpPr txBox="1">
            <a:spLocks noChangeArrowheads="1"/>
          </p:cNvSpPr>
          <p:nvPr/>
        </p:nvSpPr>
        <p:spPr bwMode="auto">
          <a:xfrm>
            <a:off x="5791200" y="2057400"/>
            <a:ext cx="838200" cy="457200"/>
          </a:xfrm>
          <a:prstGeom prst="rect">
            <a:avLst/>
          </a:prstGeom>
          <a:noFill/>
          <a:ln w="9525">
            <a:noFill/>
            <a:miter lim="800000"/>
            <a:headEnd/>
            <a:tailEnd/>
          </a:ln>
        </p:spPr>
        <p:txBody>
          <a:bodyPr>
            <a:spAutoFit/>
          </a:bodyPr>
          <a:lstStyle/>
          <a:p>
            <a:pPr>
              <a:spcBef>
                <a:spcPct val="50000"/>
              </a:spcBef>
            </a:pPr>
            <a:r>
              <a:rPr lang="en-US" sz="1200" b="1">
                <a:solidFill>
                  <a:schemeClr val="bg2"/>
                </a:solidFill>
              </a:rPr>
              <a:t>Career Clusters</a:t>
            </a:r>
          </a:p>
        </p:txBody>
      </p:sp>
      <p:sp>
        <p:nvSpPr>
          <p:cNvPr id="18441" name="Line 9"/>
          <p:cNvSpPr>
            <a:spLocks noChangeShapeType="1"/>
          </p:cNvSpPr>
          <p:nvPr/>
        </p:nvSpPr>
        <p:spPr bwMode="auto">
          <a:xfrm>
            <a:off x="6400800" y="2286000"/>
            <a:ext cx="381000" cy="0"/>
          </a:xfrm>
          <a:prstGeom prst="line">
            <a:avLst/>
          </a:prstGeom>
          <a:noFill/>
          <a:ln w="53975">
            <a:solidFill>
              <a:schemeClr val="bg2"/>
            </a:solidFill>
            <a:round/>
            <a:headEnd/>
            <a:tailEnd type="triangle" w="med" len="med"/>
          </a:ln>
        </p:spPr>
        <p:txBody>
          <a:bodyPr wrap="none"/>
          <a:lstStyle/>
          <a:p>
            <a:endParaRPr lang="en-US"/>
          </a:p>
        </p:txBody>
      </p:sp>
      <p:sp>
        <p:nvSpPr>
          <p:cNvPr id="18442" name="Oval 10"/>
          <p:cNvSpPr>
            <a:spLocks noChangeArrowheads="1"/>
          </p:cNvSpPr>
          <p:nvPr/>
        </p:nvSpPr>
        <p:spPr bwMode="auto">
          <a:xfrm>
            <a:off x="3810000" y="4114800"/>
            <a:ext cx="838200" cy="685800"/>
          </a:xfrm>
          <a:prstGeom prst="ellipse">
            <a:avLst/>
          </a:prstGeom>
          <a:solidFill>
            <a:schemeClr val="accent1"/>
          </a:solidFill>
          <a:ln w="9525">
            <a:solidFill>
              <a:schemeClr val="tx1"/>
            </a:solidFill>
            <a:round/>
            <a:headEnd/>
            <a:tailEnd/>
          </a:ln>
        </p:spPr>
        <p:txBody>
          <a:bodyPr wrap="none" anchor="ctr"/>
          <a:lstStyle/>
          <a:p>
            <a:endParaRPr lang="en-US">
              <a:latin typeface="Lucida Sans Unicode" pitchFamily="34" charset="0"/>
            </a:endParaRPr>
          </a:p>
        </p:txBody>
      </p:sp>
      <p:sp>
        <p:nvSpPr>
          <p:cNvPr id="18443" name="Text Box 11"/>
          <p:cNvSpPr txBox="1">
            <a:spLocks noChangeArrowheads="1"/>
          </p:cNvSpPr>
          <p:nvPr/>
        </p:nvSpPr>
        <p:spPr bwMode="auto">
          <a:xfrm>
            <a:off x="3733800" y="4267200"/>
            <a:ext cx="1066800" cy="457200"/>
          </a:xfrm>
          <a:prstGeom prst="rect">
            <a:avLst/>
          </a:prstGeom>
          <a:noFill/>
          <a:ln w="9525">
            <a:noFill/>
            <a:miter lim="800000"/>
            <a:headEnd/>
            <a:tailEnd/>
          </a:ln>
        </p:spPr>
        <p:txBody>
          <a:bodyPr>
            <a:spAutoFit/>
          </a:bodyPr>
          <a:lstStyle/>
          <a:p>
            <a:pPr>
              <a:spcBef>
                <a:spcPct val="50000"/>
              </a:spcBef>
            </a:pPr>
            <a:r>
              <a:rPr lang="en-US" sz="1200" b="1">
                <a:solidFill>
                  <a:schemeClr val="bg2"/>
                </a:solidFill>
              </a:rPr>
              <a:t>Academic &amp; Technical</a:t>
            </a:r>
          </a:p>
        </p:txBody>
      </p:sp>
      <p:sp>
        <p:nvSpPr>
          <p:cNvPr id="18444" name="Line 12"/>
          <p:cNvSpPr>
            <a:spLocks noChangeShapeType="1"/>
          </p:cNvSpPr>
          <p:nvPr/>
        </p:nvSpPr>
        <p:spPr bwMode="auto">
          <a:xfrm flipV="1">
            <a:off x="4267200" y="4038600"/>
            <a:ext cx="0" cy="228600"/>
          </a:xfrm>
          <a:prstGeom prst="line">
            <a:avLst/>
          </a:prstGeom>
          <a:noFill/>
          <a:ln w="63500">
            <a:solidFill>
              <a:schemeClr val="bg2"/>
            </a:solidFill>
            <a:round/>
            <a:headEnd/>
            <a:tailEnd type="triangle" w="med" len="med"/>
          </a:ln>
        </p:spPr>
        <p:txBody>
          <a:bodyPr wrap="none"/>
          <a:lstStyle/>
          <a:p>
            <a:endParaRPr lang="en-US"/>
          </a:p>
        </p:txBody>
      </p:sp>
      <p:pic>
        <p:nvPicPr>
          <p:cNvPr id="18445" name="Picture 13" descr="cluster flower"/>
          <p:cNvPicPr>
            <a:picLocks noChangeAspect="1" noChangeArrowheads="1"/>
          </p:cNvPicPr>
          <p:nvPr/>
        </p:nvPicPr>
        <p:blipFill>
          <a:blip r:embed="rId3" cstate="print"/>
          <a:srcRect/>
          <a:stretch>
            <a:fillRect/>
          </a:stretch>
        </p:blipFill>
        <p:spPr bwMode="auto">
          <a:xfrm>
            <a:off x="0" y="1600200"/>
            <a:ext cx="9144000" cy="5257800"/>
          </a:xfrm>
          <a:prstGeom prst="rect">
            <a:avLst/>
          </a:prstGeom>
          <a:noFill/>
          <a:ln w="9525">
            <a:noFill/>
            <a:miter lim="800000"/>
            <a:headEnd/>
            <a:tailEnd/>
          </a:ln>
        </p:spPr>
      </p:pic>
      <p:grpSp>
        <p:nvGrpSpPr>
          <p:cNvPr id="18446" name="Group 17"/>
          <p:cNvGrpSpPr>
            <a:grpSpLocks/>
          </p:cNvGrpSpPr>
          <p:nvPr/>
        </p:nvGrpSpPr>
        <p:grpSpPr bwMode="auto">
          <a:xfrm>
            <a:off x="1143000" y="2133600"/>
            <a:ext cx="5486400" cy="3048000"/>
            <a:chOff x="720" y="1296"/>
            <a:chExt cx="3456" cy="1920"/>
          </a:xfrm>
        </p:grpSpPr>
        <p:sp>
          <p:nvSpPr>
            <p:cNvPr id="18448" name="Text Box 14"/>
            <p:cNvSpPr txBox="1">
              <a:spLocks noChangeArrowheads="1"/>
            </p:cNvSpPr>
            <p:nvPr/>
          </p:nvSpPr>
          <p:spPr bwMode="auto">
            <a:xfrm>
              <a:off x="720" y="2928"/>
              <a:ext cx="528" cy="288"/>
            </a:xfrm>
            <a:prstGeom prst="rect">
              <a:avLst/>
            </a:prstGeom>
            <a:noFill/>
            <a:ln w="9525">
              <a:noFill/>
              <a:miter lim="800000"/>
              <a:headEnd/>
              <a:tailEnd/>
            </a:ln>
          </p:spPr>
          <p:txBody>
            <a:bodyPr>
              <a:spAutoFit/>
            </a:bodyPr>
            <a:lstStyle/>
            <a:p>
              <a:pPr algn="ctr">
                <a:spcBef>
                  <a:spcPct val="50000"/>
                </a:spcBef>
              </a:pPr>
              <a:r>
                <a:rPr lang="en-US" sz="1200" b="1">
                  <a:solidFill>
                    <a:schemeClr val="bg2"/>
                  </a:solidFill>
                </a:rPr>
                <a:t>Career</a:t>
              </a:r>
              <a:r>
                <a:rPr lang="en-US" sz="1200">
                  <a:solidFill>
                    <a:schemeClr val="bg2"/>
                  </a:solidFill>
                </a:rPr>
                <a:t> </a:t>
              </a:r>
              <a:r>
                <a:rPr lang="en-US" sz="1200" b="1">
                  <a:solidFill>
                    <a:schemeClr val="bg2"/>
                  </a:solidFill>
                </a:rPr>
                <a:t>Path</a:t>
              </a:r>
            </a:p>
          </p:txBody>
        </p:sp>
        <p:sp>
          <p:nvSpPr>
            <p:cNvPr id="18449" name="Text Box 15"/>
            <p:cNvSpPr txBox="1">
              <a:spLocks noChangeArrowheads="1"/>
            </p:cNvSpPr>
            <p:nvPr/>
          </p:nvSpPr>
          <p:spPr bwMode="auto">
            <a:xfrm>
              <a:off x="3648" y="1296"/>
              <a:ext cx="528" cy="288"/>
            </a:xfrm>
            <a:prstGeom prst="rect">
              <a:avLst/>
            </a:prstGeom>
            <a:noFill/>
            <a:ln w="9525">
              <a:noFill/>
              <a:miter lim="800000"/>
              <a:headEnd/>
              <a:tailEnd/>
            </a:ln>
          </p:spPr>
          <p:txBody>
            <a:bodyPr>
              <a:spAutoFit/>
            </a:bodyPr>
            <a:lstStyle/>
            <a:p>
              <a:pPr>
                <a:spcBef>
                  <a:spcPct val="50000"/>
                </a:spcBef>
              </a:pPr>
              <a:r>
                <a:rPr lang="en-US" sz="1200" b="1">
                  <a:solidFill>
                    <a:schemeClr val="bg2"/>
                  </a:solidFill>
                </a:rPr>
                <a:t>Career Clusters</a:t>
              </a:r>
            </a:p>
          </p:txBody>
        </p:sp>
        <p:sp>
          <p:nvSpPr>
            <p:cNvPr id="18450" name="Text Box 16"/>
            <p:cNvSpPr txBox="1">
              <a:spLocks noChangeArrowheads="1"/>
            </p:cNvSpPr>
            <p:nvPr/>
          </p:nvSpPr>
          <p:spPr bwMode="auto">
            <a:xfrm>
              <a:off x="2352" y="2688"/>
              <a:ext cx="672" cy="288"/>
            </a:xfrm>
            <a:prstGeom prst="rect">
              <a:avLst/>
            </a:prstGeom>
            <a:noFill/>
            <a:ln w="9525">
              <a:noFill/>
              <a:miter lim="800000"/>
              <a:headEnd/>
              <a:tailEnd/>
            </a:ln>
          </p:spPr>
          <p:txBody>
            <a:bodyPr>
              <a:spAutoFit/>
            </a:bodyPr>
            <a:lstStyle/>
            <a:p>
              <a:pPr>
                <a:spcBef>
                  <a:spcPct val="50000"/>
                </a:spcBef>
              </a:pPr>
              <a:r>
                <a:rPr lang="en-US" sz="1200" b="1">
                  <a:solidFill>
                    <a:schemeClr val="bg2"/>
                  </a:solidFill>
                </a:rPr>
                <a:t>Academic &amp; Technical</a:t>
              </a:r>
            </a:p>
          </p:txBody>
        </p:sp>
      </p:grpSp>
      <p:sp>
        <p:nvSpPr>
          <p:cNvPr id="18447" name="TextBox 18"/>
          <p:cNvSpPr txBox="1">
            <a:spLocks noChangeArrowheads="1"/>
          </p:cNvSpPr>
          <p:nvPr/>
        </p:nvSpPr>
        <p:spPr bwMode="auto">
          <a:xfrm>
            <a:off x="3505200" y="990600"/>
            <a:ext cx="1706563" cy="369888"/>
          </a:xfrm>
          <a:prstGeom prst="rect">
            <a:avLst/>
          </a:prstGeom>
          <a:noFill/>
          <a:ln w="9525">
            <a:noFill/>
            <a:miter lim="800000"/>
            <a:headEnd/>
            <a:tailEnd/>
          </a:ln>
        </p:spPr>
        <p:txBody>
          <a:bodyPr wrap="none">
            <a:spAutoFit/>
          </a:bodyPr>
          <a:lstStyle/>
          <a:p>
            <a:r>
              <a:rPr lang="en-US">
                <a:hlinkClick r:id="rId4" action="ppaction://hlinkfile"/>
              </a:rPr>
              <a:t>Cluster Tabloid</a:t>
            </a:r>
            <a:endParaRPr lang="en-US"/>
          </a:p>
        </p:txBody>
      </p:sp>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sz="half" idx="1"/>
          </p:nvPr>
        </p:nvSpPr>
        <p:spPr>
          <a:xfrm>
            <a:off x="457200" y="1481138"/>
            <a:ext cx="4038600" cy="4525962"/>
          </a:xfrm>
        </p:spPr>
        <p:txBody>
          <a:bodyPr/>
          <a:lstStyle/>
          <a:p>
            <a:r>
              <a:rPr lang="en-US" smtClean="0"/>
              <a:t>Interests</a:t>
            </a:r>
          </a:p>
          <a:p>
            <a:r>
              <a:rPr lang="en-US" smtClean="0"/>
              <a:t>Skills</a:t>
            </a:r>
          </a:p>
          <a:p>
            <a:r>
              <a:rPr lang="en-US" smtClean="0"/>
              <a:t>Abilities</a:t>
            </a:r>
          </a:p>
          <a:p>
            <a:r>
              <a:rPr lang="en-US" smtClean="0"/>
              <a:t>Academics</a:t>
            </a:r>
          </a:p>
        </p:txBody>
      </p:sp>
      <p:sp>
        <p:nvSpPr>
          <p:cNvPr id="19459" name="Rectangle 5"/>
          <p:cNvSpPr>
            <a:spLocks noGrp="1" noChangeArrowheads="1"/>
          </p:cNvSpPr>
          <p:nvPr>
            <p:ph sz="half" idx="2"/>
          </p:nvPr>
        </p:nvSpPr>
        <p:spPr>
          <a:xfrm>
            <a:off x="4648200" y="1481138"/>
            <a:ext cx="4038600" cy="4525962"/>
          </a:xfrm>
        </p:spPr>
        <p:txBody>
          <a:bodyPr/>
          <a:lstStyle/>
          <a:p>
            <a:r>
              <a:rPr lang="en-US" smtClean="0"/>
              <a:t>Values</a:t>
            </a:r>
          </a:p>
          <a:p>
            <a:r>
              <a:rPr lang="en-US" smtClean="0"/>
              <a:t>Occupations</a:t>
            </a:r>
          </a:p>
          <a:p>
            <a:r>
              <a:rPr lang="en-US" smtClean="0"/>
              <a:t>Resources</a:t>
            </a:r>
          </a:p>
          <a:p>
            <a:r>
              <a:rPr lang="en-US" smtClean="0"/>
              <a:t>Preparation</a:t>
            </a:r>
          </a:p>
        </p:txBody>
      </p:sp>
      <p:sp>
        <p:nvSpPr>
          <p:cNvPr id="216066" name="Rectangle 2"/>
          <p:cNvSpPr>
            <a:spLocks noGrp="1" noChangeArrowheads="1"/>
          </p:cNvSpPr>
          <p:nvPr>
            <p:ph type="title"/>
          </p:nvPr>
        </p:nvSpPr>
        <p:spPr/>
        <p:txBody>
          <a:bodyPr>
            <a:normAutofit fontScale="90000"/>
          </a:bodyPr>
          <a:lstStyle/>
          <a:p>
            <a:pPr fontAlgn="auto">
              <a:spcAft>
                <a:spcPts val="0"/>
              </a:spcAft>
              <a:defRPr/>
            </a:pPr>
            <a:r>
              <a:rPr lang="en-US">
                <a:solidFill>
                  <a:schemeClr val="hlink"/>
                </a:solidFill>
                <a:latin typeface="Kabel Ult BT" pitchFamily="34" charset="0"/>
              </a:rPr>
              <a:t>Factors in Choosing a Career Focus</a:t>
            </a:r>
          </a:p>
        </p:txBody>
      </p:sp>
      <p:sp>
        <p:nvSpPr>
          <p:cNvPr id="216070" name="Text Box 6"/>
          <p:cNvSpPr txBox="1">
            <a:spLocks noChangeArrowheads="1"/>
          </p:cNvSpPr>
          <p:nvPr/>
        </p:nvSpPr>
        <p:spPr bwMode="auto">
          <a:xfrm>
            <a:off x="1143000" y="4953000"/>
            <a:ext cx="7543800" cy="822325"/>
          </a:xfrm>
          <a:prstGeom prst="rect">
            <a:avLst/>
          </a:prstGeom>
          <a:noFill/>
          <a:ln w="9525">
            <a:noFill/>
            <a:miter lim="800000"/>
            <a:headEnd/>
            <a:tailEnd/>
          </a:ln>
        </p:spPr>
        <p:txBody>
          <a:bodyPr>
            <a:spAutoFit/>
          </a:bodyPr>
          <a:lstStyle/>
          <a:p>
            <a:pPr>
              <a:spcBef>
                <a:spcPct val="50000"/>
              </a:spcBef>
            </a:pPr>
            <a:r>
              <a:rPr lang="en-US" b="1" i="1">
                <a:latin typeface="Lucida Sans Unicode" pitchFamily="34" charset="0"/>
              </a:rPr>
              <a:t>The Best Way To Predict Your Future is to Create It! </a:t>
            </a:r>
            <a:r>
              <a:rPr lang="en-US" sz="1200" b="1" i="1">
                <a:latin typeface="Lucida Sans Unicode" pitchFamily="34" charset="0"/>
              </a:rPr>
              <a:t>–Stephen Covey</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16070">
                                            <p:txEl>
                                              <p:pRg st="0" end="0"/>
                                            </p:txEl>
                                          </p:spTgt>
                                        </p:tgtEl>
                                        <p:attrNameLst>
                                          <p:attrName>style.visibility</p:attrName>
                                        </p:attrNameLst>
                                      </p:cBhvr>
                                      <p:to>
                                        <p:strVal val="visible"/>
                                      </p:to>
                                    </p:set>
                                    <p:anim calcmode="discrete" valueType="clr">
                                      <p:cBhvr override="childStyle">
                                        <p:cTn id="7" dur="80"/>
                                        <p:tgtEl>
                                          <p:spTgt spid="2160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607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1607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381000"/>
            <a:ext cx="7584127"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solidFill>
                    <a:schemeClr val="bg1"/>
                  </a:solidFill>
                </a:ln>
                <a:solidFill>
                  <a:srgbClr val="990033"/>
                </a:solidFill>
                <a:effectLst>
                  <a:outerShdw blurRad="76200" dist="50800" dir="5400000" algn="tl" rotWithShape="0">
                    <a:srgbClr val="000000">
                      <a:alpha val="65000"/>
                    </a:srgbClr>
                  </a:outerShdw>
                </a:effectLst>
                <a:cs typeface="+mn-cs"/>
              </a:rPr>
              <a:t>The</a:t>
            </a:r>
          </a:p>
          <a:p>
            <a:pPr algn="ctr">
              <a:defRPr/>
            </a:pPr>
            <a:r>
              <a:rPr lang="en-US" sz="5400" b="1" spc="50" dirty="0">
                <a:ln w="11430">
                  <a:solidFill>
                    <a:schemeClr val="bg1"/>
                  </a:solidFill>
                </a:ln>
                <a:solidFill>
                  <a:srgbClr val="990033"/>
                </a:solidFill>
                <a:effectLst>
                  <a:outerShdw blurRad="76200" dist="50800" dir="5400000" algn="tl" rotWithShape="0">
                    <a:srgbClr val="000000">
                      <a:alpha val="65000"/>
                    </a:srgbClr>
                  </a:outerShdw>
                </a:effectLst>
                <a:cs typeface="+mn-cs"/>
              </a:rPr>
              <a:t>Career Clusters Game</a:t>
            </a:r>
          </a:p>
        </p:txBody>
      </p:sp>
      <p:grpSp>
        <p:nvGrpSpPr>
          <p:cNvPr id="2" name="Group 6"/>
          <p:cNvGrpSpPr>
            <a:grpSpLocks/>
          </p:cNvGrpSpPr>
          <p:nvPr/>
        </p:nvGrpSpPr>
        <p:grpSpPr bwMode="auto">
          <a:xfrm>
            <a:off x="1981200" y="2286000"/>
            <a:ext cx="4800600" cy="4267200"/>
            <a:chOff x="739638" y="1285278"/>
            <a:chExt cx="4864054" cy="4784987"/>
          </a:xfrm>
        </p:grpSpPr>
        <p:pic>
          <p:nvPicPr>
            <p:cNvPr id="8" name="Picture 8" descr="C:\Documents and Settings\User\Local Settings\Temporary Internet Files\Content.IE5\ISIV4KQY\MPj04097090000[1].jpg"/>
            <p:cNvPicPr>
              <a:picLocks noChangeAspect="1" noChangeArrowheads="1"/>
            </p:cNvPicPr>
            <p:nvPr/>
          </p:nvPicPr>
          <p:blipFill>
            <a:blip r:embed="rId3" cstate="print"/>
            <a:srcRect l="18033"/>
            <a:stretch>
              <a:fillRect/>
            </a:stretch>
          </p:blipFill>
          <p:spPr bwMode="auto">
            <a:xfrm rot="20678895">
              <a:off x="4008137" y="3391236"/>
              <a:ext cx="1595555" cy="1429918"/>
            </a:xfrm>
            <a:prstGeom prst="hexagon">
              <a:avLst/>
            </a:prstGeom>
            <a:noFill/>
            <a:ln w="9525">
              <a:noFill/>
              <a:miter lim="800000"/>
              <a:headEnd/>
              <a:tailEnd/>
            </a:ln>
          </p:spPr>
        </p:pic>
        <p:pic>
          <p:nvPicPr>
            <p:cNvPr id="9" name="Picture 5" descr="C:\Documents and Settings\Owner\Local Settings\Temporary Internet Files\Content.IE5\4LA0PBX0\MPj04432480000[1].jpg"/>
            <p:cNvPicPr>
              <a:picLocks noChangeAspect="1" noChangeArrowheads="1"/>
            </p:cNvPicPr>
            <p:nvPr/>
          </p:nvPicPr>
          <p:blipFill>
            <a:blip r:embed="rId4" cstate="print"/>
            <a:srcRect/>
            <a:stretch>
              <a:fillRect/>
            </a:stretch>
          </p:blipFill>
          <p:spPr bwMode="auto">
            <a:xfrm rot="20679859">
              <a:off x="1947272" y="1285278"/>
              <a:ext cx="1577304" cy="1440707"/>
            </a:xfrm>
            <a:prstGeom prst="hexagon">
              <a:avLst/>
            </a:prstGeom>
            <a:noFill/>
            <a:ln w="9525">
              <a:noFill/>
              <a:miter lim="800000"/>
              <a:headEnd/>
              <a:tailEnd/>
            </a:ln>
          </p:spPr>
        </p:pic>
        <p:pic>
          <p:nvPicPr>
            <p:cNvPr id="10" name="Picture 6" descr="D:\photogallery\LawPublicSafety\Fire Protection\FireProtection04.jpg"/>
            <p:cNvPicPr>
              <a:picLocks noChangeAspect="1" noChangeArrowheads="1"/>
            </p:cNvPicPr>
            <p:nvPr/>
          </p:nvPicPr>
          <p:blipFill>
            <a:blip r:embed="rId5" cstate="print"/>
            <a:srcRect/>
            <a:stretch>
              <a:fillRect/>
            </a:stretch>
          </p:blipFill>
          <p:spPr bwMode="auto">
            <a:xfrm rot="20648243">
              <a:off x="1252080" y="4180932"/>
              <a:ext cx="1654218" cy="1465964"/>
            </a:xfrm>
            <a:prstGeom prst="hexagon">
              <a:avLst/>
            </a:prstGeom>
            <a:noFill/>
          </p:spPr>
        </p:pic>
        <p:pic>
          <p:nvPicPr>
            <p:cNvPr id="11" name="Picture 9" descr="http://www.overlandband.org/boosters/programs/stringorchestra/StringOrchestra.jpg"/>
            <p:cNvPicPr>
              <a:picLocks noChangeAspect="1" noChangeArrowheads="1"/>
            </p:cNvPicPr>
            <p:nvPr/>
          </p:nvPicPr>
          <p:blipFill>
            <a:blip r:embed="rId6" cstate="print"/>
            <a:srcRect/>
            <a:stretch>
              <a:fillRect/>
            </a:stretch>
          </p:blipFill>
          <p:spPr bwMode="auto">
            <a:xfrm rot="20672617">
              <a:off x="3560208" y="1676832"/>
              <a:ext cx="1643864" cy="1451562"/>
            </a:xfrm>
            <a:prstGeom prst="hexagon">
              <a:avLst/>
            </a:prstGeom>
            <a:noFill/>
          </p:spPr>
        </p:pic>
        <p:pic>
          <p:nvPicPr>
            <p:cNvPr id="12" name="Picture 12" descr="http://www.fbhs.org/Horticulture_therapy.jpg"/>
            <p:cNvPicPr>
              <a:picLocks noChangeAspect="1" noChangeArrowheads="1"/>
            </p:cNvPicPr>
            <p:nvPr/>
          </p:nvPicPr>
          <p:blipFill>
            <a:blip r:embed="rId7" cstate="print"/>
            <a:srcRect/>
            <a:stretch>
              <a:fillRect/>
            </a:stretch>
          </p:blipFill>
          <p:spPr bwMode="auto">
            <a:xfrm rot="20660352">
              <a:off x="739638" y="2487310"/>
              <a:ext cx="1664475" cy="1496900"/>
            </a:xfrm>
            <a:prstGeom prst="hexagon">
              <a:avLst/>
            </a:prstGeom>
            <a:noFill/>
          </p:spPr>
        </p:pic>
        <p:pic>
          <p:nvPicPr>
            <p:cNvPr id="13" name="Picture 16" descr="http://www.itpeu.org/Index_images_07/Architects_07.jpg"/>
            <p:cNvPicPr>
              <a:picLocks noChangeAspect="1" noChangeArrowheads="1"/>
            </p:cNvPicPr>
            <p:nvPr/>
          </p:nvPicPr>
          <p:blipFill>
            <a:blip r:embed="rId8" cstate="print"/>
            <a:srcRect/>
            <a:stretch>
              <a:fillRect/>
            </a:stretch>
          </p:blipFill>
          <p:spPr bwMode="auto">
            <a:xfrm rot="20658286">
              <a:off x="2835206" y="4590432"/>
              <a:ext cx="1649667" cy="1479833"/>
            </a:xfrm>
            <a:prstGeom prst="hexagon">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1507"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1508"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1509"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pic>
        <p:nvPicPr>
          <p:cNvPr id="21510"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1511" name="TextBox 24"/>
          <p:cNvSpPr txBox="1">
            <a:spLocks noChangeArrowheads="1"/>
          </p:cNvSpPr>
          <p:nvPr/>
        </p:nvSpPr>
        <p:spPr bwMode="auto">
          <a:xfrm rot="1859505">
            <a:off x="6248400" y="989013"/>
            <a:ext cx="2743200" cy="461962"/>
          </a:xfrm>
          <a:prstGeom prst="rect">
            <a:avLst/>
          </a:prstGeom>
          <a:noFill/>
          <a:ln w="9525">
            <a:noFill/>
            <a:miter lim="800000"/>
            <a:headEnd/>
            <a:tailEnd/>
          </a:ln>
        </p:spPr>
        <p:txBody>
          <a:bodyPr>
            <a:spAutoFit/>
          </a:bodyPr>
          <a:lstStyle/>
          <a:p>
            <a:r>
              <a:rPr lang="en-US" b="1">
                <a:latin typeface="Calibri" pitchFamily="34" charset="0"/>
              </a:rPr>
              <a:t>Nontraditional for? </a:t>
            </a:r>
          </a:p>
        </p:txBody>
      </p:sp>
      <p:sp>
        <p:nvSpPr>
          <p:cNvPr id="28" name="Left Arrow 27"/>
          <p:cNvSpPr/>
          <p:nvPr/>
        </p:nvSpPr>
        <p:spPr>
          <a:xfrm rot="3959640">
            <a:off x="318293" y="3202782"/>
            <a:ext cx="1065213" cy="38735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rgbClr val="002060"/>
              </a:solidFill>
            </a:endParaRPr>
          </a:p>
          <a:p>
            <a:pPr fontAlgn="auto">
              <a:spcBef>
                <a:spcPts val="0"/>
              </a:spcBef>
              <a:spcAft>
                <a:spcPts val="0"/>
              </a:spcAft>
              <a:defRPr/>
            </a:pPr>
            <a:r>
              <a:rPr lang="en-US" b="1" dirty="0">
                <a:solidFill>
                  <a:srgbClr val="002060"/>
                </a:solidFill>
              </a:rPr>
              <a:t> </a:t>
            </a:r>
            <a:endParaRPr lang="en-US" dirty="0">
              <a:solidFill>
                <a:srgbClr val="002060"/>
              </a:solidFill>
            </a:endParaRPr>
          </a:p>
        </p:txBody>
      </p:sp>
      <p:sp>
        <p:nvSpPr>
          <p:cNvPr id="21513"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1514"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pic>
        <p:nvPicPr>
          <p:cNvPr id="19" name="Picture 11" descr="Hosp"/>
          <p:cNvPicPr>
            <a:picLocks noChangeAspect="1" noChangeArrowheads="1"/>
          </p:cNvPicPr>
          <p:nvPr/>
        </p:nvPicPr>
        <p:blipFill>
          <a:blip r:embed="rId4" cstate="print"/>
          <a:srcRect/>
          <a:stretch>
            <a:fillRect/>
          </a:stretch>
        </p:blipFill>
        <p:spPr bwMode="auto">
          <a:xfrm>
            <a:off x="304800" y="5029200"/>
            <a:ext cx="2209800" cy="1092200"/>
          </a:xfrm>
          <a:prstGeom prst="rect">
            <a:avLst/>
          </a:prstGeom>
          <a:noFill/>
          <a:ln w="9525">
            <a:noFill/>
            <a:miter lim="800000"/>
            <a:headEnd/>
            <a:tailEnd/>
          </a:ln>
        </p:spPr>
      </p:pic>
      <p:pic>
        <p:nvPicPr>
          <p:cNvPr id="7184" name="Picture 16" descr="C:\Documents and Settings\User\Local Settings\Temporary Internet Files\Content.IE5\5Z55W34B\MPj04096440000[1].jpg"/>
          <p:cNvPicPr>
            <a:picLocks noChangeAspect="1" noChangeArrowheads="1"/>
          </p:cNvPicPr>
          <p:nvPr/>
        </p:nvPicPr>
        <p:blipFill>
          <a:blip r:embed="rId5" cstate="print"/>
          <a:srcRect/>
          <a:stretch>
            <a:fillRect/>
          </a:stretch>
        </p:blipFill>
        <p:spPr bwMode="auto">
          <a:xfrm>
            <a:off x="2819400" y="1447800"/>
            <a:ext cx="2209800" cy="3313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85" name="Picture 17" descr="C:\Documents and Settings\User\Local Settings\Temporary Internet Files\Content.IE5\2QR6JLYS\MPj04096390000[1].jpg"/>
          <p:cNvPicPr>
            <a:picLocks noChangeAspect="1" noChangeArrowheads="1"/>
          </p:cNvPicPr>
          <p:nvPr/>
        </p:nvPicPr>
        <p:blipFill>
          <a:blip r:embed="rId6" cstate="print"/>
          <a:srcRect/>
          <a:stretch>
            <a:fillRect/>
          </a:stretch>
        </p:blipFill>
        <p:spPr bwMode="auto">
          <a:xfrm>
            <a:off x="5105400" y="1447800"/>
            <a:ext cx="2328529" cy="3337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extBox 16"/>
          <p:cNvSpPr txBox="1">
            <a:spLocks noChangeArrowheads="1"/>
          </p:cNvSpPr>
          <p:nvPr/>
        </p:nvSpPr>
        <p:spPr bwMode="auto">
          <a:xfrm>
            <a:off x="3581400" y="569595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Restaurants &amp; Food/Beverage Services</a:t>
            </a:r>
          </a:p>
        </p:txBody>
      </p:sp>
      <p:sp>
        <p:nvSpPr>
          <p:cNvPr id="18" name="Rectangle 17"/>
          <p:cNvSpPr/>
          <p:nvPr/>
        </p:nvSpPr>
        <p:spPr>
          <a:xfrm rot="1596315">
            <a:off x="4542120" y="1622351"/>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Male</a:t>
            </a:r>
          </a:p>
        </p:txBody>
      </p:sp>
      <p:sp>
        <p:nvSpPr>
          <p:cNvPr id="20" name="TextBox 19"/>
          <p:cNvSpPr txBox="1">
            <a:spLocks noChangeArrowheads="1"/>
          </p:cNvSpPr>
          <p:nvPr/>
        </p:nvSpPr>
        <p:spPr bwMode="auto">
          <a:xfrm>
            <a:off x="4343400" y="381000"/>
            <a:ext cx="1269002"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Chef</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8" presetClass="exit" presetSubtype="32" fill="hold" nodeType="withEffect">
                                  <p:stCondLst>
                                    <p:cond delay="0"/>
                                  </p:stCondLst>
                                  <p:childTnLst>
                                    <p:animEffect transition="out" filter="diamond(out)">
                                      <p:cBhvr>
                                        <p:cTn id="26" dur="2000"/>
                                        <p:tgtEl>
                                          <p:spTgt spid="7185"/>
                                        </p:tgtEl>
                                      </p:cBhvr>
                                    </p:animEffect>
                                    <p:set>
                                      <p:cBhvr>
                                        <p:cTn id="27" dur="1" fill="hold">
                                          <p:stCondLst>
                                            <p:cond delay="1999"/>
                                          </p:stCondLst>
                                        </p:cTn>
                                        <p:tgtEl>
                                          <p:spTgt spid="71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7"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1828800" y="141288"/>
            <a:ext cx="4800600" cy="1219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FF"/>
                </a:solidFill>
                <a:latin typeface="Arial Black"/>
              </a:rPr>
              <a:t>What is a stereotype?</a:t>
            </a:r>
          </a:p>
        </p:txBody>
      </p:sp>
      <p:sp>
        <p:nvSpPr>
          <p:cNvPr id="163843" name="Text Box 3"/>
          <p:cNvSpPr txBox="1">
            <a:spLocks noChangeArrowheads="1"/>
          </p:cNvSpPr>
          <p:nvPr/>
        </p:nvSpPr>
        <p:spPr bwMode="auto">
          <a:xfrm>
            <a:off x="1066800" y="2057400"/>
            <a:ext cx="7391400" cy="2041525"/>
          </a:xfrm>
          <a:prstGeom prst="rect">
            <a:avLst/>
          </a:prstGeom>
          <a:noFill/>
          <a:ln w="9525">
            <a:noFill/>
            <a:miter lim="800000"/>
            <a:headEnd/>
            <a:tailEnd/>
          </a:ln>
        </p:spPr>
        <p:txBody>
          <a:bodyPr>
            <a:spAutoFit/>
          </a:bodyPr>
          <a:lstStyle/>
          <a:p>
            <a:pPr>
              <a:spcBef>
                <a:spcPct val="50000"/>
              </a:spcBef>
            </a:pPr>
            <a:r>
              <a:rPr lang="en-US" sz="3200" b="1" i="1">
                <a:solidFill>
                  <a:srgbClr val="0000CC"/>
                </a:solidFill>
                <a:latin typeface="Lucida Sans Unicode" pitchFamily="34" charset="0"/>
              </a:rPr>
              <a:t>A set idea that many people have about a group of people or something….this idea is often untrue or only partly true.</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3"/>
                                        </p:tgtEl>
                                        <p:attrNameLst>
                                          <p:attrName>style.visibility</p:attrName>
                                        </p:attrNameLst>
                                      </p:cBhvr>
                                      <p:to>
                                        <p:strVal val="visible"/>
                                      </p:to>
                                    </p:set>
                                    <p:anim calcmode="lin" valueType="num">
                                      <p:cBhvr additive="base">
                                        <p:cTn id="7" dur="500" fill="hold"/>
                                        <p:tgtEl>
                                          <p:spTgt spid="163843"/>
                                        </p:tgtEl>
                                        <p:attrNameLst>
                                          <p:attrName>ppt_x</p:attrName>
                                        </p:attrNameLst>
                                      </p:cBhvr>
                                      <p:tavLst>
                                        <p:tav tm="0">
                                          <p:val>
                                            <p:strVal val="#ppt_x"/>
                                          </p:val>
                                        </p:tav>
                                        <p:tav tm="100000">
                                          <p:val>
                                            <p:strVal val="#ppt_x"/>
                                          </p:val>
                                        </p:tav>
                                      </p:tavLst>
                                    </p:anim>
                                    <p:anim calcmode="lin" valueType="num">
                                      <p:cBhvr additive="base">
                                        <p:cTn id="8" dur="500" fill="hold"/>
                                        <p:tgtEl>
                                          <p:spTgt spid="163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2531"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2532"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2533"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pic>
        <p:nvPicPr>
          <p:cNvPr id="22534"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2535" name="TextBox 24"/>
          <p:cNvSpPr txBox="1">
            <a:spLocks noChangeArrowheads="1"/>
          </p:cNvSpPr>
          <p:nvPr/>
        </p:nvSpPr>
        <p:spPr bwMode="auto">
          <a:xfrm rot="1732218">
            <a:off x="6907213" y="1011238"/>
            <a:ext cx="2225675" cy="461962"/>
          </a:xfrm>
          <a:prstGeom prst="rect">
            <a:avLst/>
          </a:prstGeom>
          <a:noFill/>
          <a:ln w="9525">
            <a:noFill/>
            <a:miter lim="800000"/>
            <a:headEnd/>
            <a:tailEnd/>
          </a:ln>
        </p:spPr>
        <p:txBody>
          <a:bodyPr>
            <a:spAutoFit/>
          </a:bodyPr>
          <a:lstStyle/>
          <a:p>
            <a:r>
              <a:rPr lang="en-US" sz="2000" b="1">
                <a:latin typeface="Calibri" pitchFamily="34" charset="0"/>
              </a:rPr>
              <a:t>Nontraditional for?</a:t>
            </a:r>
            <a:r>
              <a:rPr lang="en-US" b="1">
                <a:latin typeface="Calibri" pitchFamily="34" charset="0"/>
              </a:rPr>
              <a:t> </a:t>
            </a:r>
          </a:p>
        </p:txBody>
      </p:sp>
      <p:sp>
        <p:nvSpPr>
          <p:cNvPr id="28" name="Left Arrow 27"/>
          <p:cNvSpPr/>
          <p:nvPr/>
        </p:nvSpPr>
        <p:spPr>
          <a:xfrm rot="3283748">
            <a:off x="1305719" y="3477419"/>
            <a:ext cx="1065212"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rgbClr val="002060"/>
              </a:solidFill>
            </a:endParaRPr>
          </a:p>
          <a:p>
            <a:pPr fontAlgn="auto">
              <a:spcBef>
                <a:spcPts val="0"/>
              </a:spcBef>
              <a:spcAft>
                <a:spcPts val="0"/>
              </a:spcAft>
              <a:defRPr/>
            </a:pPr>
            <a:r>
              <a:rPr lang="en-US" b="1" dirty="0">
                <a:solidFill>
                  <a:srgbClr val="002060"/>
                </a:solidFill>
              </a:rPr>
              <a:t> </a:t>
            </a:r>
            <a:endParaRPr lang="en-US" dirty="0">
              <a:solidFill>
                <a:srgbClr val="002060"/>
              </a:solidFill>
            </a:endParaRPr>
          </a:p>
        </p:txBody>
      </p:sp>
      <p:sp>
        <p:nvSpPr>
          <p:cNvPr id="22537"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2538"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pic>
        <p:nvPicPr>
          <p:cNvPr id="17" name="Picture 4" descr="AC"/>
          <p:cNvPicPr>
            <a:picLocks noChangeAspect="1" noChangeArrowheads="1"/>
          </p:cNvPicPr>
          <p:nvPr/>
        </p:nvPicPr>
        <p:blipFill>
          <a:blip r:embed="rId4" cstate="print"/>
          <a:srcRect/>
          <a:stretch>
            <a:fillRect/>
          </a:stretch>
        </p:blipFill>
        <p:spPr bwMode="auto">
          <a:xfrm>
            <a:off x="152400" y="5257800"/>
            <a:ext cx="2727325" cy="1106488"/>
          </a:xfrm>
          <a:prstGeom prst="rect">
            <a:avLst/>
          </a:prstGeom>
          <a:noFill/>
          <a:ln w="9525">
            <a:noFill/>
            <a:miter lim="800000"/>
            <a:headEnd/>
            <a:tailEnd/>
          </a:ln>
        </p:spPr>
      </p:pic>
      <p:sp>
        <p:nvSpPr>
          <p:cNvPr id="16" name="TextBox 15"/>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Construction</a:t>
            </a:r>
          </a:p>
        </p:txBody>
      </p:sp>
      <p:sp>
        <p:nvSpPr>
          <p:cNvPr id="19" name="TextBox 19"/>
          <p:cNvSpPr txBox="1">
            <a:spLocks noChangeArrowheads="1"/>
          </p:cNvSpPr>
          <p:nvPr/>
        </p:nvSpPr>
        <p:spPr bwMode="auto">
          <a:xfrm>
            <a:off x="4191000" y="449759"/>
            <a:ext cx="2577052"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Carpenter</a:t>
            </a:r>
          </a:p>
        </p:txBody>
      </p:sp>
      <p:pic>
        <p:nvPicPr>
          <p:cNvPr id="5139" name="Picture 19" descr="BLP0019743 - Female construction worker drilling into framing"/>
          <p:cNvPicPr>
            <a:picLocks noChangeAspect="1" noChangeArrowheads="1"/>
          </p:cNvPicPr>
          <p:nvPr/>
        </p:nvPicPr>
        <p:blipFill>
          <a:blip r:embed="rId5" cstate="print"/>
          <a:srcRect b="12000"/>
          <a:stretch>
            <a:fillRect/>
          </a:stretch>
        </p:blipFill>
        <p:spPr bwMode="auto">
          <a:xfrm>
            <a:off x="3124200" y="1524000"/>
            <a:ext cx="253365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41" name="Picture 21" descr="offline business carpentry"/>
          <p:cNvPicPr>
            <a:picLocks noChangeAspect="1" noChangeArrowheads="1"/>
          </p:cNvPicPr>
          <p:nvPr/>
        </p:nvPicPr>
        <p:blipFill>
          <a:blip r:embed="rId6" cstate="print"/>
          <a:srcRect/>
          <a:stretch>
            <a:fillRect/>
          </a:stretch>
        </p:blipFill>
        <p:spPr bwMode="auto">
          <a:xfrm>
            <a:off x="5638800" y="1524000"/>
            <a:ext cx="2227655" cy="3353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ectangle 17"/>
          <p:cNvSpPr/>
          <p:nvPr/>
        </p:nvSpPr>
        <p:spPr>
          <a:xfrm rot="1831546">
            <a:off x="5436136" y="1932674"/>
            <a:ext cx="1768757"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xit" presetSubtype="10" fill="hold" nodeType="withEffect">
                                  <p:stCondLst>
                                    <p:cond delay="0"/>
                                  </p:stCondLst>
                                  <p:childTnLst>
                                    <p:animEffect transition="out" filter="blinds(horizontal)">
                                      <p:cBhvr>
                                        <p:cTn id="26" dur="500"/>
                                        <p:tgtEl>
                                          <p:spTgt spid="5141"/>
                                        </p:tgtEl>
                                      </p:cBhvr>
                                    </p:animEffect>
                                    <p:set>
                                      <p:cBhvr>
                                        <p:cTn id="27" dur="1" fill="hold">
                                          <p:stCondLst>
                                            <p:cond delay="499"/>
                                          </p:stCondLst>
                                        </p:cTn>
                                        <p:tgtEl>
                                          <p:spTgt spid="5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1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3555"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3556"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3557"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pic>
        <p:nvPicPr>
          <p:cNvPr id="23558"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3559" name="TextBox 24"/>
          <p:cNvSpPr txBox="1">
            <a:spLocks noChangeArrowheads="1"/>
          </p:cNvSpPr>
          <p:nvPr/>
        </p:nvSpPr>
        <p:spPr bwMode="auto">
          <a:xfrm rot="1423708">
            <a:off x="6270625" y="1216025"/>
            <a:ext cx="2743200" cy="461963"/>
          </a:xfrm>
          <a:prstGeom prst="rect">
            <a:avLst/>
          </a:prstGeom>
          <a:noFill/>
          <a:ln w="9525">
            <a:noFill/>
            <a:miter lim="800000"/>
            <a:headEnd/>
            <a:tailEnd/>
          </a:ln>
        </p:spPr>
        <p:txBody>
          <a:bodyPr>
            <a:spAutoFit/>
          </a:bodyPr>
          <a:lstStyle/>
          <a:p>
            <a:r>
              <a:rPr lang="en-US" b="1">
                <a:latin typeface="Calibri" pitchFamily="34" charset="0"/>
              </a:rPr>
              <a:t>Nontraditional for? </a:t>
            </a:r>
          </a:p>
        </p:txBody>
      </p:sp>
      <p:sp>
        <p:nvSpPr>
          <p:cNvPr id="28" name="Left Arrow 27"/>
          <p:cNvSpPr/>
          <p:nvPr/>
        </p:nvSpPr>
        <p:spPr>
          <a:xfrm rot="5400000">
            <a:off x="1759743" y="3012282"/>
            <a:ext cx="982663" cy="387350"/>
          </a:xfrm>
          <a:prstGeom prst="leftArrow">
            <a:avLst/>
          </a:prstGeom>
          <a:solidFill>
            <a:srgbClr val="A500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rgbClr val="002060"/>
              </a:solidFill>
            </a:endParaRPr>
          </a:p>
          <a:p>
            <a:pPr fontAlgn="auto">
              <a:spcBef>
                <a:spcPts val="0"/>
              </a:spcBef>
              <a:spcAft>
                <a:spcPts val="0"/>
              </a:spcAft>
              <a:defRPr/>
            </a:pPr>
            <a:r>
              <a:rPr lang="en-US" b="1" dirty="0">
                <a:solidFill>
                  <a:srgbClr val="002060"/>
                </a:solidFill>
              </a:rPr>
              <a:t> </a:t>
            </a:r>
            <a:endParaRPr lang="en-US" dirty="0">
              <a:solidFill>
                <a:srgbClr val="002060"/>
              </a:solidFill>
            </a:endParaRPr>
          </a:p>
        </p:txBody>
      </p:sp>
      <p:sp>
        <p:nvSpPr>
          <p:cNvPr id="23561"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3562"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pic>
        <p:nvPicPr>
          <p:cNvPr id="17" name="Picture 12" descr="Health"/>
          <p:cNvPicPr>
            <a:picLocks noChangeAspect="1" noChangeArrowheads="1"/>
          </p:cNvPicPr>
          <p:nvPr/>
        </p:nvPicPr>
        <p:blipFill>
          <a:blip r:embed="rId4" cstate="print"/>
          <a:srcRect/>
          <a:stretch>
            <a:fillRect/>
          </a:stretch>
        </p:blipFill>
        <p:spPr bwMode="auto">
          <a:xfrm>
            <a:off x="381000" y="5257800"/>
            <a:ext cx="2160588" cy="914400"/>
          </a:xfrm>
          <a:prstGeom prst="rect">
            <a:avLst/>
          </a:prstGeom>
          <a:noFill/>
          <a:ln w="9525">
            <a:noFill/>
            <a:miter lim="800000"/>
            <a:headEnd/>
            <a:tailEnd/>
          </a:ln>
        </p:spPr>
      </p:pic>
      <p:pic>
        <p:nvPicPr>
          <p:cNvPr id="57345" name="Picture 1" descr="C:\Documents and Settings\User\Local Settings\Temporary Internet Files\Content.IE5\BTUKMRA2\MPj04384560000[1].jpg"/>
          <p:cNvPicPr>
            <a:picLocks noChangeAspect="1" noChangeArrowheads="1"/>
          </p:cNvPicPr>
          <p:nvPr/>
        </p:nvPicPr>
        <p:blipFill>
          <a:blip r:embed="rId5" cstate="print"/>
          <a:srcRect/>
          <a:stretch>
            <a:fillRect/>
          </a:stretch>
        </p:blipFill>
        <p:spPr bwMode="auto">
          <a:xfrm>
            <a:off x="2895600" y="1600199"/>
            <a:ext cx="2158274" cy="3279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7347" name="Picture 3" descr="C:\Documents and Settings\User\Local Settings\Temporary Internet Files\Content.IE5\CX6F6W74\MPj04090800000[1].jpg"/>
          <p:cNvPicPr>
            <a:picLocks noChangeAspect="1" noChangeArrowheads="1"/>
          </p:cNvPicPr>
          <p:nvPr/>
        </p:nvPicPr>
        <p:blipFill>
          <a:blip r:embed="rId6" cstate="print"/>
          <a:srcRect/>
          <a:stretch>
            <a:fillRect/>
          </a:stretch>
        </p:blipFill>
        <p:spPr bwMode="auto">
          <a:xfrm>
            <a:off x="5029200" y="1600200"/>
            <a:ext cx="2220664"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Therapeutic Services</a:t>
            </a:r>
          </a:p>
        </p:txBody>
      </p:sp>
      <p:sp>
        <p:nvSpPr>
          <p:cNvPr id="19" name="Rectangle 18"/>
          <p:cNvSpPr/>
          <p:nvPr/>
        </p:nvSpPr>
        <p:spPr>
          <a:xfrm rot="1596315">
            <a:off x="4846920" y="1698551"/>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Male</a:t>
            </a:r>
          </a:p>
        </p:txBody>
      </p:sp>
      <p:sp>
        <p:nvSpPr>
          <p:cNvPr id="20" name="TextBox 19"/>
          <p:cNvSpPr txBox="1">
            <a:spLocks noChangeArrowheads="1"/>
          </p:cNvSpPr>
          <p:nvPr/>
        </p:nvSpPr>
        <p:spPr bwMode="auto">
          <a:xfrm>
            <a:off x="4267200" y="449759"/>
            <a:ext cx="1593257"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Nurse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ox(in)">
                                      <p:cBhvr>
                                        <p:cTn id="24" dur="500"/>
                                        <p:tgtEl>
                                          <p:spTgt spid="19"/>
                                        </p:tgtEl>
                                      </p:cBhvr>
                                    </p:animEffect>
                                  </p:childTnLst>
                                </p:cTn>
                              </p:par>
                              <p:par>
                                <p:cTn id="25" presetID="5" presetClass="exit" presetSubtype="10" fill="hold" nodeType="withEffect">
                                  <p:stCondLst>
                                    <p:cond delay="0"/>
                                  </p:stCondLst>
                                  <p:childTnLst>
                                    <p:animEffect transition="out" filter="checkerboard(across)">
                                      <p:cBhvr>
                                        <p:cTn id="26" dur="500"/>
                                        <p:tgtEl>
                                          <p:spTgt spid="57347"/>
                                        </p:tgtEl>
                                      </p:cBhvr>
                                    </p:animEffect>
                                    <p:set>
                                      <p:cBhvr>
                                        <p:cTn id="27" dur="1" fill="hold">
                                          <p:stCondLst>
                                            <p:cond delay="499"/>
                                          </p:stCondLst>
                                        </p:cTn>
                                        <p:tgtEl>
                                          <p:spTgt spid="573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4579"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4580"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4581"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pic>
        <p:nvPicPr>
          <p:cNvPr id="24582"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481013" y="3095625"/>
            <a:ext cx="1003300" cy="38735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rgbClr val="002060"/>
              </a:solidFill>
            </a:endParaRPr>
          </a:p>
          <a:p>
            <a:pPr fontAlgn="auto">
              <a:spcBef>
                <a:spcPts val="0"/>
              </a:spcBef>
              <a:spcAft>
                <a:spcPts val="0"/>
              </a:spcAft>
              <a:defRPr/>
            </a:pPr>
            <a:r>
              <a:rPr lang="en-US" b="1" dirty="0">
                <a:solidFill>
                  <a:srgbClr val="002060"/>
                </a:solidFill>
              </a:rPr>
              <a:t> </a:t>
            </a:r>
            <a:endParaRPr lang="en-US" dirty="0">
              <a:solidFill>
                <a:srgbClr val="002060"/>
              </a:solidFill>
            </a:endParaRPr>
          </a:p>
        </p:txBody>
      </p:sp>
      <p:sp>
        <p:nvSpPr>
          <p:cNvPr id="24584"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4585"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9227" name="TextBox 19"/>
          <p:cNvSpPr txBox="1">
            <a:spLocks noChangeArrowheads="1"/>
          </p:cNvSpPr>
          <p:nvPr/>
        </p:nvSpPr>
        <p:spPr bwMode="auto">
          <a:xfrm>
            <a:off x="2895600" y="381000"/>
            <a:ext cx="4484497"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Day Care Provider</a:t>
            </a:r>
          </a:p>
        </p:txBody>
      </p:sp>
      <p:sp>
        <p:nvSpPr>
          <p:cNvPr id="24587" name="TextBox 24"/>
          <p:cNvSpPr txBox="1">
            <a:spLocks noChangeArrowheads="1"/>
          </p:cNvSpPr>
          <p:nvPr/>
        </p:nvSpPr>
        <p:spPr bwMode="auto">
          <a:xfrm rot="1709931">
            <a:off x="6578600" y="1539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pic>
        <p:nvPicPr>
          <p:cNvPr id="17" name="Picture 16" descr="careerclustericon-HumServ.jpg"/>
          <p:cNvPicPr>
            <a:picLocks noChangeAspect="1"/>
          </p:cNvPicPr>
          <p:nvPr/>
        </p:nvPicPr>
        <p:blipFill>
          <a:blip r:embed="rId4" cstate="print"/>
          <a:srcRect/>
          <a:stretch>
            <a:fillRect/>
          </a:stretch>
        </p:blipFill>
        <p:spPr bwMode="auto">
          <a:xfrm>
            <a:off x="304800" y="5181600"/>
            <a:ext cx="2409825" cy="990600"/>
          </a:xfrm>
          <a:prstGeom prst="rect">
            <a:avLst/>
          </a:prstGeom>
          <a:noFill/>
          <a:ln w="9525">
            <a:noFill/>
            <a:miter lim="800000"/>
            <a:headEnd/>
            <a:tailEnd/>
          </a:ln>
        </p:spPr>
      </p:pic>
      <p:pic>
        <p:nvPicPr>
          <p:cNvPr id="9230" name="Picture 17" descr="childcare04.jpg"/>
          <p:cNvPicPr>
            <a:picLocks noChangeAspect="1"/>
          </p:cNvPicPr>
          <p:nvPr/>
        </p:nvPicPr>
        <p:blipFill>
          <a:blip r:embed="rId5" cstate="print"/>
          <a:srcRect/>
          <a:stretch>
            <a:fillRect/>
          </a:stretch>
        </p:blipFill>
        <p:spPr bwMode="auto">
          <a:xfrm>
            <a:off x="5167313" y="2286000"/>
            <a:ext cx="3276600" cy="234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34" name="Picture 18" descr="C:\Documents and Settings\User\Local Settings\Temporary Internet Files\Content.IE5\355IYG2I\MPj04117730000[1].jpg"/>
          <p:cNvPicPr>
            <a:picLocks noChangeAspect="1" noChangeArrowheads="1"/>
          </p:cNvPicPr>
          <p:nvPr/>
        </p:nvPicPr>
        <p:blipFill>
          <a:blip r:embed="rId6" cstate="print"/>
          <a:srcRect/>
          <a:stretch>
            <a:fillRect/>
          </a:stretch>
        </p:blipFill>
        <p:spPr bwMode="auto">
          <a:xfrm>
            <a:off x="2743200" y="1295400"/>
            <a:ext cx="2433638" cy="3659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Early Childhood Development &amp; Services</a:t>
            </a:r>
          </a:p>
        </p:txBody>
      </p:sp>
      <p:sp>
        <p:nvSpPr>
          <p:cNvPr id="19" name="Rectangle 18"/>
          <p:cNvSpPr/>
          <p:nvPr/>
        </p:nvSpPr>
        <p:spPr>
          <a:xfrm rot="1596315">
            <a:off x="4923119" y="18509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5" presetClass="exit" presetSubtype="10" fill="hold" nodeType="withEffect">
                                  <p:stCondLst>
                                    <p:cond delay="0"/>
                                  </p:stCondLst>
                                  <p:childTnLst>
                                    <p:animEffect transition="out" filter="checkerboard(across)">
                                      <p:cBhvr>
                                        <p:cTn id="26" dur="500"/>
                                        <p:tgtEl>
                                          <p:spTgt spid="9234"/>
                                        </p:tgtEl>
                                      </p:cBhvr>
                                    </p:animEffect>
                                    <p:set>
                                      <p:cBhvr>
                                        <p:cTn id="27" dur="1" fill="hold">
                                          <p:stCondLst>
                                            <p:cond delay="499"/>
                                          </p:stCondLst>
                                        </p:cTn>
                                        <p:tgtEl>
                                          <p:spTgt spid="9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6" name="Picture 23" descr="autotech06.jpg"/>
          <p:cNvPicPr>
            <a:picLocks noChangeAspect="1"/>
          </p:cNvPicPr>
          <p:nvPr/>
        </p:nvPicPr>
        <p:blipFill>
          <a:blip r:embed="rId3" cstate="print"/>
          <a:srcRect/>
          <a:stretch>
            <a:fillRect/>
          </a:stretch>
        </p:blipFill>
        <p:spPr bwMode="auto">
          <a:xfrm>
            <a:off x="5715000" y="2438400"/>
            <a:ext cx="3048000" cy="2309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03"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5604"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5605"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solidFill>
                  <a:srgbClr val="800000"/>
                </a:solidFill>
                <a:latin typeface="Calibri" pitchFamily="34" charset="0"/>
              </a:rPr>
              <a:t>What Cluster?</a:t>
            </a:r>
          </a:p>
        </p:txBody>
      </p:sp>
      <p:sp>
        <p:nvSpPr>
          <p:cNvPr id="25606"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pic>
        <p:nvPicPr>
          <p:cNvPr id="25607" name="Picture 14" descr="cluster-flower2"/>
          <p:cNvPicPr>
            <a:picLocks noChangeAspect="1" noChangeArrowheads="1"/>
          </p:cNvPicPr>
          <p:nvPr/>
        </p:nvPicPr>
        <p:blipFill>
          <a:blip r:embed="rId4" cstate="print"/>
          <a:srcRect/>
          <a:stretch>
            <a:fillRect/>
          </a:stretch>
        </p:blipFill>
        <p:spPr bwMode="auto">
          <a:xfrm>
            <a:off x="0" y="609600"/>
            <a:ext cx="2746375" cy="2895600"/>
          </a:xfrm>
          <a:prstGeom prst="rect">
            <a:avLst/>
          </a:prstGeom>
          <a:noFill/>
          <a:ln w="9525">
            <a:noFill/>
            <a:miter lim="800000"/>
            <a:headEnd/>
            <a:tailEnd/>
          </a:ln>
        </p:spPr>
      </p:pic>
      <p:sp>
        <p:nvSpPr>
          <p:cNvPr id="25608" name="TextBox 24"/>
          <p:cNvSpPr txBox="1">
            <a:spLocks noChangeArrowheads="1"/>
          </p:cNvSpPr>
          <p:nvPr/>
        </p:nvSpPr>
        <p:spPr bwMode="auto">
          <a:xfrm rot="1551376">
            <a:off x="6361113" y="1554163"/>
            <a:ext cx="2743200" cy="461962"/>
          </a:xfrm>
          <a:prstGeom prst="rect">
            <a:avLst/>
          </a:prstGeom>
          <a:noFill/>
          <a:ln w="9525">
            <a:noFill/>
            <a:miter lim="800000"/>
            <a:headEnd/>
            <a:tailEnd/>
          </a:ln>
        </p:spPr>
        <p:txBody>
          <a:bodyPr>
            <a:spAutoFit/>
          </a:bodyPr>
          <a:lstStyle/>
          <a:p>
            <a:r>
              <a:rPr lang="en-US" b="1">
                <a:latin typeface="Calibri" pitchFamily="34" charset="0"/>
              </a:rPr>
              <a:t>Nontraditional for? </a:t>
            </a:r>
          </a:p>
        </p:txBody>
      </p:sp>
      <p:sp>
        <p:nvSpPr>
          <p:cNvPr id="28" name="Left Arrow 27"/>
          <p:cNvSpPr/>
          <p:nvPr/>
        </p:nvSpPr>
        <p:spPr>
          <a:xfrm rot="3283748">
            <a:off x="1400175" y="3517900"/>
            <a:ext cx="977900"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rgbClr val="002060"/>
              </a:solidFill>
            </a:endParaRPr>
          </a:p>
          <a:p>
            <a:pPr fontAlgn="auto">
              <a:spcBef>
                <a:spcPts val="0"/>
              </a:spcBef>
              <a:spcAft>
                <a:spcPts val="0"/>
              </a:spcAft>
              <a:defRPr/>
            </a:pPr>
            <a:r>
              <a:rPr lang="en-US" b="1" dirty="0">
                <a:solidFill>
                  <a:srgbClr val="002060"/>
                </a:solidFill>
              </a:rPr>
              <a:t> </a:t>
            </a:r>
            <a:endParaRPr lang="en-US" dirty="0">
              <a:solidFill>
                <a:srgbClr val="002060"/>
              </a:solidFill>
            </a:endParaRPr>
          </a:p>
        </p:txBody>
      </p:sp>
      <p:sp>
        <p:nvSpPr>
          <p:cNvPr id="25610"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solidFill>
                  <a:srgbClr val="800000"/>
                </a:solidFill>
                <a:latin typeface="Calibri" pitchFamily="34" charset="0"/>
              </a:rPr>
              <a:t>What Pathway?</a:t>
            </a:r>
          </a:p>
        </p:txBody>
      </p:sp>
      <p:sp>
        <p:nvSpPr>
          <p:cNvPr id="30" name="TextBox 29"/>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a:t>Facility &amp; Mobile Equipment Maintenance</a:t>
            </a:r>
          </a:p>
        </p:txBody>
      </p:sp>
      <p:sp>
        <p:nvSpPr>
          <p:cNvPr id="25612"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solidFill>
                  <a:srgbClr val="800000"/>
                </a:solidFill>
                <a:latin typeface="Calibri" pitchFamily="34" charset="0"/>
              </a:rPr>
              <a:t>What Path?</a:t>
            </a:r>
          </a:p>
        </p:txBody>
      </p:sp>
      <p:pic>
        <p:nvPicPr>
          <p:cNvPr id="17" name="Picture 16" descr="careerclustericon-Trans.jpg"/>
          <p:cNvPicPr>
            <a:picLocks noChangeAspect="1"/>
          </p:cNvPicPr>
          <p:nvPr/>
        </p:nvPicPr>
        <p:blipFill>
          <a:blip r:embed="rId5" cstate="print"/>
          <a:srcRect/>
          <a:stretch>
            <a:fillRect/>
          </a:stretch>
        </p:blipFill>
        <p:spPr bwMode="auto">
          <a:xfrm>
            <a:off x="304800" y="5257800"/>
            <a:ext cx="2317750" cy="914400"/>
          </a:xfrm>
          <a:prstGeom prst="rect">
            <a:avLst/>
          </a:prstGeom>
          <a:noFill/>
          <a:ln w="9525">
            <a:noFill/>
            <a:miter lim="800000"/>
            <a:headEnd/>
            <a:tailEnd/>
          </a:ln>
        </p:spPr>
      </p:pic>
      <p:pic>
        <p:nvPicPr>
          <p:cNvPr id="10260" name="Picture 20" descr="C:\Documents and Settings\User\Local Settings\Temporary Internet Files\Content.IE5\2QR6JLYS\MPj04437500000[1].jpg"/>
          <p:cNvPicPr>
            <a:picLocks noChangeAspect="1" noChangeArrowheads="1"/>
          </p:cNvPicPr>
          <p:nvPr/>
        </p:nvPicPr>
        <p:blipFill>
          <a:blip r:embed="rId6" cstate="print"/>
          <a:srcRect/>
          <a:stretch>
            <a:fillRect/>
          </a:stretch>
        </p:blipFill>
        <p:spPr bwMode="auto">
          <a:xfrm>
            <a:off x="2768600" y="1828800"/>
            <a:ext cx="29464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9"/>
          <p:cNvSpPr txBox="1">
            <a:spLocks noChangeArrowheads="1"/>
          </p:cNvSpPr>
          <p:nvPr/>
        </p:nvSpPr>
        <p:spPr bwMode="auto">
          <a:xfrm>
            <a:off x="2590800" y="381000"/>
            <a:ext cx="5854808"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Auto Service Technician</a:t>
            </a:r>
          </a:p>
        </p:txBody>
      </p:sp>
      <p:sp>
        <p:nvSpPr>
          <p:cNvPr id="22" name="Rectangle 21"/>
          <p:cNvSpPr/>
          <p:nvPr/>
        </p:nvSpPr>
        <p:spPr>
          <a:xfrm rot="19514785">
            <a:off x="5118955" y="1949885"/>
            <a:ext cx="1716692"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8" presetClass="exit" presetSubtype="16" fill="hold" nodeType="withEffect">
                                  <p:stCondLst>
                                    <p:cond delay="0"/>
                                  </p:stCondLst>
                                  <p:childTnLst>
                                    <p:animEffect transition="out" filter="diamond(in)">
                                      <p:cBhvr>
                                        <p:cTn id="25" dur="2000"/>
                                        <p:tgtEl>
                                          <p:spTgt spid="10260"/>
                                        </p:tgtEl>
                                      </p:cBhvr>
                                    </p:animEffect>
                                    <p:set>
                                      <p:cBhvr>
                                        <p:cTn id="26" dur="1" fill="hold">
                                          <p:stCondLst>
                                            <p:cond delay="1999"/>
                                          </p:stCondLst>
                                        </p:cTn>
                                        <p:tgtEl>
                                          <p:spTgt spid="102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30"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6627"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6628"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6629"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pic>
        <p:nvPicPr>
          <p:cNvPr id="26630"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1393825" y="3451225"/>
            <a:ext cx="1003300"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rgbClr val="002060"/>
              </a:solidFill>
            </a:endParaRPr>
          </a:p>
          <a:p>
            <a:pPr fontAlgn="auto">
              <a:spcBef>
                <a:spcPts val="0"/>
              </a:spcBef>
              <a:spcAft>
                <a:spcPts val="0"/>
              </a:spcAft>
              <a:defRPr/>
            </a:pPr>
            <a:r>
              <a:rPr lang="en-US" b="1" dirty="0">
                <a:solidFill>
                  <a:srgbClr val="002060"/>
                </a:solidFill>
              </a:rPr>
              <a:t> </a:t>
            </a:r>
            <a:endParaRPr lang="en-US" dirty="0">
              <a:solidFill>
                <a:srgbClr val="002060"/>
              </a:solidFill>
            </a:endParaRPr>
          </a:p>
        </p:txBody>
      </p:sp>
      <p:sp>
        <p:nvSpPr>
          <p:cNvPr id="26632"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6633"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26634" name="TextBox 24"/>
          <p:cNvSpPr txBox="1">
            <a:spLocks noChangeArrowheads="1"/>
          </p:cNvSpPr>
          <p:nvPr/>
        </p:nvSpPr>
        <p:spPr bwMode="auto">
          <a:xfrm rot="1709931">
            <a:off x="6792913" y="1539875"/>
            <a:ext cx="2401887"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pic>
        <p:nvPicPr>
          <p:cNvPr id="11277" name="Picture 16" descr="careerclustericon-Mfg.jpeg"/>
          <p:cNvPicPr>
            <a:picLocks noChangeAspect="1"/>
          </p:cNvPicPr>
          <p:nvPr/>
        </p:nvPicPr>
        <p:blipFill>
          <a:blip r:embed="rId4" cstate="print"/>
          <a:srcRect/>
          <a:stretch>
            <a:fillRect/>
          </a:stretch>
        </p:blipFill>
        <p:spPr bwMode="auto">
          <a:xfrm>
            <a:off x="457200" y="5334000"/>
            <a:ext cx="1809750" cy="742950"/>
          </a:xfrm>
          <a:prstGeom prst="rect">
            <a:avLst/>
          </a:prstGeom>
          <a:noFill/>
          <a:ln w="9525">
            <a:noFill/>
            <a:miter lim="800000"/>
            <a:headEnd/>
            <a:tailEnd/>
          </a:ln>
        </p:spPr>
      </p:pic>
      <p:sp>
        <p:nvSpPr>
          <p:cNvPr id="17" name="TextBox 16"/>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Production</a:t>
            </a:r>
          </a:p>
        </p:txBody>
      </p:sp>
      <p:sp>
        <p:nvSpPr>
          <p:cNvPr id="18" name="Rectangle 17"/>
          <p:cNvSpPr/>
          <p:nvPr/>
        </p:nvSpPr>
        <p:spPr>
          <a:xfrm rot="1596315">
            <a:off x="6125668" y="2073774"/>
            <a:ext cx="1912880"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
        <p:nvSpPr>
          <p:cNvPr id="19" name="TextBox 19"/>
          <p:cNvSpPr txBox="1">
            <a:spLocks noChangeArrowheads="1"/>
          </p:cNvSpPr>
          <p:nvPr/>
        </p:nvSpPr>
        <p:spPr bwMode="auto">
          <a:xfrm>
            <a:off x="3854847" y="381000"/>
            <a:ext cx="2545953"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Machinist</a:t>
            </a:r>
          </a:p>
        </p:txBody>
      </p:sp>
      <p:pic>
        <p:nvPicPr>
          <p:cNvPr id="11282" name="Picture 18" descr="http://www.simplybelle.net/wp-content/uploads/2008/03/steffi-machinist-1.JPG"/>
          <p:cNvPicPr>
            <a:picLocks noChangeAspect="1" noChangeArrowheads="1"/>
          </p:cNvPicPr>
          <p:nvPr/>
        </p:nvPicPr>
        <p:blipFill>
          <a:blip r:embed="rId5" cstate="print"/>
          <a:srcRect/>
          <a:stretch>
            <a:fillRect/>
          </a:stretch>
        </p:blipFill>
        <p:spPr bwMode="auto">
          <a:xfrm>
            <a:off x="5257800" y="2962737"/>
            <a:ext cx="2971800" cy="1974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84" name="Picture 20" descr="http://www.skilled.com/machinist2.jpg"/>
          <p:cNvPicPr>
            <a:picLocks noChangeAspect="1" noChangeArrowheads="1"/>
          </p:cNvPicPr>
          <p:nvPr/>
        </p:nvPicPr>
        <p:blipFill>
          <a:blip r:embed="rId6" cstate="print"/>
          <a:srcRect/>
          <a:stretch>
            <a:fillRect/>
          </a:stretch>
        </p:blipFill>
        <p:spPr bwMode="auto">
          <a:xfrm>
            <a:off x="2819400" y="1752600"/>
            <a:ext cx="2438400" cy="2299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277"/>
                                        </p:tgtEl>
                                        <p:attrNameLst>
                                          <p:attrName>style.visibility</p:attrName>
                                        </p:attrNameLst>
                                      </p:cBhvr>
                                      <p:to>
                                        <p:strVal val="visible"/>
                                      </p:to>
                                    </p:set>
                                    <p:animEffect transition="in" filter="diamond(in)">
                                      <p:cBhvr>
                                        <p:cTn id="13" dur="2000"/>
                                        <p:tgtEl>
                                          <p:spTgt spid="1127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4" presetClass="exit" presetSubtype="16" fill="hold" nodeType="withEffect">
                                  <p:stCondLst>
                                    <p:cond delay="0"/>
                                  </p:stCondLst>
                                  <p:childTnLst>
                                    <p:animEffect transition="out" filter="box(in)">
                                      <p:cBhvr>
                                        <p:cTn id="26" dur="500"/>
                                        <p:tgtEl>
                                          <p:spTgt spid="11284"/>
                                        </p:tgtEl>
                                      </p:cBhvr>
                                    </p:animEffect>
                                    <p:set>
                                      <p:cBhvr>
                                        <p:cTn id="27" dur="1" fill="hold">
                                          <p:stCondLst>
                                            <p:cond delay="499"/>
                                          </p:stCondLst>
                                        </p:cTn>
                                        <p:tgtEl>
                                          <p:spTgt spid="112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17"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7651"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7652"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7653"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pic>
        <p:nvPicPr>
          <p:cNvPr id="27654"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5158598">
            <a:off x="1761332" y="3020219"/>
            <a:ext cx="1065212" cy="387350"/>
          </a:xfrm>
          <a:prstGeom prst="leftArrow">
            <a:avLst/>
          </a:prstGeom>
          <a:solidFill>
            <a:srgbClr val="A500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rgbClr val="002060"/>
              </a:solidFill>
            </a:endParaRPr>
          </a:p>
          <a:p>
            <a:pPr fontAlgn="auto">
              <a:spcBef>
                <a:spcPts val="0"/>
              </a:spcBef>
              <a:spcAft>
                <a:spcPts val="0"/>
              </a:spcAft>
              <a:defRPr/>
            </a:pPr>
            <a:r>
              <a:rPr lang="en-US" b="1" dirty="0">
                <a:solidFill>
                  <a:srgbClr val="002060"/>
                </a:solidFill>
              </a:rPr>
              <a:t> </a:t>
            </a:r>
            <a:endParaRPr lang="en-US" dirty="0">
              <a:solidFill>
                <a:srgbClr val="002060"/>
              </a:solidFill>
            </a:endParaRPr>
          </a:p>
        </p:txBody>
      </p:sp>
      <p:sp>
        <p:nvSpPr>
          <p:cNvPr id="27656"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7657"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27658" name="TextBox 24"/>
          <p:cNvSpPr txBox="1">
            <a:spLocks noChangeArrowheads="1"/>
          </p:cNvSpPr>
          <p:nvPr/>
        </p:nvSpPr>
        <p:spPr bwMode="auto">
          <a:xfrm rot="1709931">
            <a:off x="6578600" y="1412875"/>
            <a:ext cx="2401888"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sp>
        <p:nvSpPr>
          <p:cNvPr id="20" name="TextBox 19"/>
          <p:cNvSpPr txBox="1">
            <a:spLocks noChangeArrowheads="1"/>
          </p:cNvSpPr>
          <p:nvPr/>
        </p:nvSpPr>
        <p:spPr bwMode="auto">
          <a:xfrm>
            <a:off x="3581400" y="57150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Diagnostic Services</a:t>
            </a:r>
          </a:p>
        </p:txBody>
      </p:sp>
      <p:sp>
        <p:nvSpPr>
          <p:cNvPr id="21" name="TextBox 19"/>
          <p:cNvSpPr txBox="1">
            <a:spLocks noChangeArrowheads="1"/>
          </p:cNvSpPr>
          <p:nvPr/>
        </p:nvSpPr>
        <p:spPr bwMode="auto">
          <a:xfrm>
            <a:off x="2743200" y="304800"/>
            <a:ext cx="5318379"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Radiologic Technician</a:t>
            </a:r>
          </a:p>
        </p:txBody>
      </p:sp>
      <p:sp>
        <p:nvSpPr>
          <p:cNvPr id="19" name="Rectangle 18"/>
          <p:cNvSpPr/>
          <p:nvPr/>
        </p:nvSpPr>
        <p:spPr>
          <a:xfrm rot="1596315">
            <a:off x="5213294" y="1622352"/>
            <a:ext cx="1598386"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Male</a:t>
            </a:r>
          </a:p>
        </p:txBody>
      </p:sp>
      <p:pic>
        <p:nvPicPr>
          <p:cNvPr id="17" name="Picture 16" descr="careerclustericon-Health.jpeg"/>
          <p:cNvPicPr>
            <a:picLocks noChangeAspect="1"/>
          </p:cNvPicPr>
          <p:nvPr/>
        </p:nvPicPr>
        <p:blipFill>
          <a:blip r:embed="rId4" cstate="print"/>
          <a:srcRect/>
          <a:stretch>
            <a:fillRect/>
          </a:stretch>
        </p:blipFill>
        <p:spPr bwMode="auto">
          <a:xfrm>
            <a:off x="304800" y="5181600"/>
            <a:ext cx="2209800" cy="933450"/>
          </a:xfrm>
          <a:prstGeom prst="rect">
            <a:avLst/>
          </a:prstGeom>
          <a:noFill/>
          <a:ln w="9525">
            <a:noFill/>
            <a:miter lim="800000"/>
            <a:headEnd/>
            <a:tailEnd/>
          </a:ln>
        </p:spPr>
      </p:pic>
      <p:pic>
        <p:nvPicPr>
          <p:cNvPr id="90114" name="Picture 2" descr="radiologic technology."/>
          <p:cNvPicPr>
            <a:picLocks noChangeAspect="1" noChangeArrowheads="1"/>
          </p:cNvPicPr>
          <p:nvPr/>
        </p:nvPicPr>
        <p:blipFill>
          <a:blip r:embed="rId5" cstate="print"/>
          <a:srcRect/>
          <a:stretch>
            <a:fillRect/>
          </a:stretch>
        </p:blipFill>
        <p:spPr bwMode="auto">
          <a:xfrm>
            <a:off x="2860964" y="1870365"/>
            <a:ext cx="2248209"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0116" name="Picture 4" descr="Radiology"/>
          <p:cNvPicPr>
            <a:picLocks noChangeAspect="1" noChangeArrowheads="1"/>
          </p:cNvPicPr>
          <p:nvPr/>
        </p:nvPicPr>
        <p:blipFill>
          <a:blip r:embed="rId6" cstate="print"/>
          <a:srcRect/>
          <a:stretch>
            <a:fillRect/>
          </a:stretch>
        </p:blipFill>
        <p:spPr bwMode="auto">
          <a:xfrm>
            <a:off x="5105400" y="2895600"/>
            <a:ext cx="2851796"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2" presetClass="exit" presetSubtype="4" fill="hold" nodeType="withEffect">
                                  <p:stCondLst>
                                    <p:cond delay="0"/>
                                  </p:stCondLst>
                                  <p:childTnLst>
                                    <p:anim calcmode="lin" valueType="num">
                                      <p:cBhvr additive="base">
                                        <p:cTn id="26" dur="500"/>
                                        <p:tgtEl>
                                          <p:spTgt spid="90116"/>
                                        </p:tgtEl>
                                        <p:attrNameLst>
                                          <p:attrName>ppt_x</p:attrName>
                                        </p:attrNameLst>
                                      </p:cBhvr>
                                      <p:tavLst>
                                        <p:tav tm="0">
                                          <p:val>
                                            <p:strVal val="ppt_x"/>
                                          </p:val>
                                        </p:tav>
                                        <p:tav tm="100000">
                                          <p:val>
                                            <p:strVal val="ppt_x"/>
                                          </p:val>
                                        </p:tav>
                                      </p:tavLst>
                                    </p:anim>
                                    <p:anim calcmode="lin" valueType="num">
                                      <p:cBhvr additive="base">
                                        <p:cTn id="27" dur="500"/>
                                        <p:tgtEl>
                                          <p:spTgt spid="90116"/>
                                        </p:tgtEl>
                                        <p:attrNameLst>
                                          <p:attrName>ppt_y</p:attrName>
                                        </p:attrNameLst>
                                      </p:cBhvr>
                                      <p:tavLst>
                                        <p:tav tm="0">
                                          <p:val>
                                            <p:strVal val="ppt_y"/>
                                          </p:val>
                                        </p:tav>
                                        <p:tav tm="100000">
                                          <p:val>
                                            <p:strVal val="1+ppt_h/2"/>
                                          </p:val>
                                        </p:tav>
                                      </p:tavLst>
                                    </p:anim>
                                    <p:set>
                                      <p:cBhvr>
                                        <p:cTn id="28" dur="1" fill="hold">
                                          <p:stCondLst>
                                            <p:cond delay="499"/>
                                          </p:stCondLst>
                                        </p:cTn>
                                        <p:tgtEl>
                                          <p:spTgt spid="90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1"/>
          <p:cNvSpPr txBox="1">
            <a:spLocks noChangeArrowheads="1"/>
          </p:cNvSpPr>
          <p:nvPr/>
        </p:nvSpPr>
        <p:spPr bwMode="auto">
          <a:xfrm>
            <a:off x="51816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8675" name="Text Box 13"/>
          <p:cNvSpPr txBox="1">
            <a:spLocks noChangeArrowheads="1"/>
          </p:cNvSpPr>
          <p:nvPr/>
        </p:nvSpPr>
        <p:spPr bwMode="auto">
          <a:xfrm>
            <a:off x="5410200" y="47244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sp>
        <p:nvSpPr>
          <p:cNvPr id="28676" name="Text Box 14"/>
          <p:cNvSpPr txBox="1">
            <a:spLocks noChangeArrowheads="1"/>
          </p:cNvSpPr>
          <p:nvPr/>
        </p:nvSpPr>
        <p:spPr bwMode="auto">
          <a:xfrm>
            <a:off x="228600" y="4495800"/>
            <a:ext cx="2286000" cy="519113"/>
          </a:xfrm>
          <a:prstGeom prst="rect">
            <a:avLst/>
          </a:prstGeom>
          <a:noFill/>
          <a:ln w="9525">
            <a:noFill/>
            <a:miter lim="800000"/>
            <a:headEnd/>
            <a:tailEnd/>
          </a:ln>
        </p:spPr>
        <p:txBody>
          <a:bodyPr>
            <a:spAutoFit/>
          </a:bodyPr>
          <a:lstStyle/>
          <a:p>
            <a:r>
              <a:rPr lang="en-US" sz="2800" b="1">
                <a:latin typeface="Calibri" pitchFamily="34" charset="0"/>
              </a:rPr>
              <a:t>What Cluster?</a:t>
            </a:r>
          </a:p>
        </p:txBody>
      </p:sp>
      <p:sp>
        <p:nvSpPr>
          <p:cNvPr id="28677" name="Text Box 15"/>
          <p:cNvSpPr txBox="1">
            <a:spLocks noChangeArrowheads="1"/>
          </p:cNvSpPr>
          <p:nvPr/>
        </p:nvSpPr>
        <p:spPr bwMode="auto">
          <a:xfrm>
            <a:off x="5105400" y="1828800"/>
            <a:ext cx="184150" cy="457200"/>
          </a:xfrm>
          <a:prstGeom prst="rect">
            <a:avLst/>
          </a:prstGeom>
          <a:noFill/>
          <a:ln w="9525">
            <a:noFill/>
            <a:miter lim="800000"/>
            <a:headEnd/>
            <a:tailEnd/>
          </a:ln>
        </p:spPr>
        <p:txBody>
          <a:bodyPr wrap="none">
            <a:spAutoFit/>
          </a:bodyPr>
          <a:lstStyle/>
          <a:p>
            <a:endParaRPr lang="en-US" b="1" i="1">
              <a:solidFill>
                <a:srgbClr val="800080"/>
              </a:solidFill>
              <a:latin typeface="Calibri" pitchFamily="34" charset="0"/>
            </a:endParaRPr>
          </a:p>
        </p:txBody>
      </p:sp>
      <p:pic>
        <p:nvPicPr>
          <p:cNvPr id="28678" name="Picture 14" descr="cluster-flower2"/>
          <p:cNvPicPr>
            <a:picLocks noChangeAspect="1" noChangeArrowheads="1"/>
          </p:cNvPicPr>
          <p:nvPr/>
        </p:nvPicPr>
        <p:blipFill>
          <a:blip r:embed="rId3" cstate="print"/>
          <a:srcRect/>
          <a:stretch>
            <a:fillRect/>
          </a:stretch>
        </p:blipFill>
        <p:spPr bwMode="auto">
          <a:xfrm>
            <a:off x="0" y="609600"/>
            <a:ext cx="2746375" cy="2895600"/>
          </a:xfrm>
          <a:prstGeom prst="rect">
            <a:avLst/>
          </a:prstGeom>
          <a:noFill/>
          <a:ln w="9525">
            <a:noFill/>
            <a:miter lim="800000"/>
            <a:headEnd/>
            <a:tailEnd/>
          </a:ln>
        </p:spPr>
      </p:pic>
      <p:sp>
        <p:nvSpPr>
          <p:cNvPr id="28" name="Left Arrow 27"/>
          <p:cNvSpPr/>
          <p:nvPr/>
        </p:nvSpPr>
        <p:spPr>
          <a:xfrm rot="3283748">
            <a:off x="1417638" y="3484563"/>
            <a:ext cx="895350" cy="387350"/>
          </a:xfrm>
          <a:prstGeom prst="left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rgbClr val="002060"/>
              </a:solidFill>
            </a:endParaRPr>
          </a:p>
          <a:p>
            <a:pPr fontAlgn="auto">
              <a:spcBef>
                <a:spcPts val="0"/>
              </a:spcBef>
              <a:spcAft>
                <a:spcPts val="0"/>
              </a:spcAft>
              <a:defRPr/>
            </a:pPr>
            <a:r>
              <a:rPr lang="en-US" b="1" dirty="0">
                <a:solidFill>
                  <a:srgbClr val="002060"/>
                </a:solidFill>
              </a:rPr>
              <a:t> </a:t>
            </a:r>
            <a:endParaRPr lang="en-US" dirty="0">
              <a:solidFill>
                <a:srgbClr val="002060"/>
              </a:solidFill>
            </a:endParaRPr>
          </a:p>
        </p:txBody>
      </p:sp>
      <p:sp>
        <p:nvSpPr>
          <p:cNvPr id="28680" name="TextBox 28"/>
          <p:cNvSpPr txBox="1">
            <a:spLocks noChangeArrowheads="1"/>
          </p:cNvSpPr>
          <p:nvPr/>
        </p:nvSpPr>
        <p:spPr bwMode="auto">
          <a:xfrm>
            <a:off x="4953000" y="4953000"/>
            <a:ext cx="2528888" cy="523875"/>
          </a:xfrm>
          <a:prstGeom prst="rect">
            <a:avLst/>
          </a:prstGeom>
          <a:noFill/>
          <a:ln w="9525">
            <a:noFill/>
            <a:miter lim="800000"/>
            <a:headEnd/>
            <a:tailEnd/>
          </a:ln>
        </p:spPr>
        <p:txBody>
          <a:bodyPr wrap="none">
            <a:spAutoFit/>
          </a:bodyPr>
          <a:lstStyle/>
          <a:p>
            <a:r>
              <a:rPr lang="en-US" sz="2800" b="1">
                <a:latin typeface="Calibri" pitchFamily="34" charset="0"/>
              </a:rPr>
              <a:t>What Pathway?</a:t>
            </a:r>
          </a:p>
        </p:txBody>
      </p:sp>
      <p:sp>
        <p:nvSpPr>
          <p:cNvPr id="28681" name="TextBox 17"/>
          <p:cNvSpPr txBox="1">
            <a:spLocks noChangeArrowheads="1"/>
          </p:cNvSpPr>
          <p:nvPr/>
        </p:nvSpPr>
        <p:spPr bwMode="auto">
          <a:xfrm>
            <a:off x="152400" y="152400"/>
            <a:ext cx="1981200" cy="523875"/>
          </a:xfrm>
          <a:prstGeom prst="rect">
            <a:avLst/>
          </a:prstGeom>
          <a:noFill/>
          <a:ln w="9525">
            <a:noFill/>
            <a:miter lim="800000"/>
            <a:headEnd/>
            <a:tailEnd/>
          </a:ln>
        </p:spPr>
        <p:txBody>
          <a:bodyPr>
            <a:spAutoFit/>
          </a:bodyPr>
          <a:lstStyle/>
          <a:p>
            <a:pPr algn="ctr"/>
            <a:r>
              <a:rPr lang="en-US" sz="2800" b="1">
                <a:latin typeface="Calibri" pitchFamily="34" charset="0"/>
              </a:rPr>
              <a:t>What Path?</a:t>
            </a:r>
          </a:p>
        </p:txBody>
      </p:sp>
      <p:sp>
        <p:nvSpPr>
          <p:cNvPr id="28682" name="TextBox 24"/>
          <p:cNvSpPr txBox="1">
            <a:spLocks noChangeArrowheads="1"/>
          </p:cNvSpPr>
          <p:nvPr/>
        </p:nvSpPr>
        <p:spPr bwMode="auto">
          <a:xfrm rot="1709931">
            <a:off x="6640513" y="1031875"/>
            <a:ext cx="2401887" cy="400050"/>
          </a:xfrm>
          <a:prstGeom prst="rect">
            <a:avLst/>
          </a:prstGeom>
          <a:noFill/>
          <a:ln w="9525">
            <a:noFill/>
            <a:miter lim="800000"/>
            <a:headEnd/>
            <a:tailEnd/>
          </a:ln>
        </p:spPr>
        <p:txBody>
          <a:bodyPr>
            <a:spAutoFit/>
          </a:bodyPr>
          <a:lstStyle/>
          <a:p>
            <a:r>
              <a:rPr lang="en-US" sz="2000" b="1">
                <a:latin typeface="Calibri" pitchFamily="34" charset="0"/>
              </a:rPr>
              <a:t>Nontraditional for? </a:t>
            </a:r>
          </a:p>
        </p:txBody>
      </p:sp>
      <p:pic>
        <p:nvPicPr>
          <p:cNvPr id="12301" name="Picture 16" descr="careerclustericon-Mfg.jpeg"/>
          <p:cNvPicPr>
            <a:picLocks noChangeAspect="1"/>
          </p:cNvPicPr>
          <p:nvPr/>
        </p:nvPicPr>
        <p:blipFill>
          <a:blip r:embed="rId4" cstate="print"/>
          <a:srcRect/>
          <a:stretch>
            <a:fillRect/>
          </a:stretch>
        </p:blipFill>
        <p:spPr bwMode="auto">
          <a:xfrm>
            <a:off x="304800" y="5334000"/>
            <a:ext cx="2227263" cy="914400"/>
          </a:xfrm>
          <a:prstGeom prst="rect">
            <a:avLst/>
          </a:prstGeom>
          <a:noFill/>
          <a:ln w="9525">
            <a:noFill/>
            <a:miter lim="800000"/>
            <a:headEnd/>
            <a:tailEnd/>
          </a:ln>
        </p:spPr>
      </p:pic>
      <p:sp>
        <p:nvSpPr>
          <p:cNvPr id="17" name="TextBox 16"/>
          <p:cNvSpPr txBox="1">
            <a:spLocks noChangeArrowheads="1"/>
          </p:cNvSpPr>
          <p:nvPr/>
        </p:nvSpPr>
        <p:spPr bwMode="auto">
          <a:xfrm>
            <a:off x="3581400" y="5562600"/>
            <a:ext cx="5257800" cy="4000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sz="2000" dirty="0"/>
              <a:t>Production</a:t>
            </a:r>
          </a:p>
        </p:txBody>
      </p:sp>
      <p:sp>
        <p:nvSpPr>
          <p:cNvPr id="19" name="TextBox 19"/>
          <p:cNvSpPr txBox="1">
            <a:spLocks noChangeArrowheads="1"/>
          </p:cNvSpPr>
          <p:nvPr/>
        </p:nvSpPr>
        <p:spPr bwMode="auto">
          <a:xfrm>
            <a:off x="4249173" y="381000"/>
            <a:ext cx="1923027" cy="769441"/>
          </a:xfrm>
          <a:prstGeom prst="rect">
            <a:avLst/>
          </a:prstGeom>
          <a:noFill/>
          <a:ln w="9525">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Welder</a:t>
            </a:r>
          </a:p>
        </p:txBody>
      </p:sp>
      <p:pic>
        <p:nvPicPr>
          <p:cNvPr id="12306" name="Picture 18" descr="Female student in the Welding program at WITC"/>
          <p:cNvPicPr>
            <a:picLocks noChangeAspect="1" noChangeArrowheads="1"/>
          </p:cNvPicPr>
          <p:nvPr/>
        </p:nvPicPr>
        <p:blipFill>
          <a:blip r:embed="rId5" cstate="print"/>
          <a:srcRect/>
          <a:stretch>
            <a:fillRect/>
          </a:stretch>
        </p:blipFill>
        <p:spPr bwMode="auto">
          <a:xfrm>
            <a:off x="5486400" y="1676400"/>
            <a:ext cx="2381250" cy="3219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308" name="Picture 20" descr="Find a Welding Job"/>
          <p:cNvPicPr>
            <a:picLocks noChangeAspect="1" noChangeArrowheads="1"/>
          </p:cNvPicPr>
          <p:nvPr/>
        </p:nvPicPr>
        <p:blipFill>
          <a:blip r:embed="rId6" cstate="print"/>
          <a:srcRect/>
          <a:stretch>
            <a:fillRect/>
          </a:stretch>
        </p:blipFill>
        <p:spPr bwMode="auto">
          <a:xfrm>
            <a:off x="3048000" y="1828800"/>
            <a:ext cx="24384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ectangle 17"/>
          <p:cNvSpPr/>
          <p:nvPr/>
        </p:nvSpPr>
        <p:spPr>
          <a:xfrm rot="20433129">
            <a:off x="4612448" y="1478847"/>
            <a:ext cx="1994610" cy="584775"/>
          </a:xfrm>
          <a:prstGeom prst="rect">
            <a:avLst/>
          </a:prstGeom>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200" b="1" spc="150" dirty="0">
                <a:ln w="11430"/>
                <a:solidFill>
                  <a:srgbClr val="F8F8F8"/>
                </a:solidFill>
                <a:effectLst>
                  <a:outerShdw blurRad="25400" algn="tl" rotWithShape="0">
                    <a:srgbClr val="000000">
                      <a:alpha val="43000"/>
                    </a:srgbClr>
                  </a:outerShdw>
                </a:effectLst>
              </a:rPr>
              <a:t>Female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2301"/>
                                        </p:tgtEl>
                                        <p:attrNameLst>
                                          <p:attrName>style.visibility</p:attrName>
                                        </p:attrNameLst>
                                      </p:cBhvr>
                                      <p:to>
                                        <p:strVal val="visible"/>
                                      </p:to>
                                    </p:set>
                                    <p:animEffect transition="in" filter="checkerboard(across)">
                                      <p:cBhvr>
                                        <p:cTn id="13" dur="500"/>
                                        <p:tgtEl>
                                          <p:spTgt spid="1230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xit" presetSubtype="10" fill="hold" nodeType="withEffect">
                                  <p:stCondLst>
                                    <p:cond delay="0"/>
                                  </p:stCondLst>
                                  <p:childTnLst>
                                    <p:animEffect transition="out" filter="blinds(horizontal)">
                                      <p:cBhvr>
                                        <p:cTn id="26" dur="500"/>
                                        <p:tgtEl>
                                          <p:spTgt spid="12308"/>
                                        </p:tgtEl>
                                      </p:cBhvr>
                                    </p:animEffect>
                                    <p:set>
                                      <p:cBhvr>
                                        <p:cTn id="27" dur="1" fill="hold">
                                          <p:stCondLst>
                                            <p:cond delay="499"/>
                                          </p:stCondLst>
                                        </p:cTn>
                                        <p:tgtEl>
                                          <p:spTgt spid="123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17"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p:txBody>
          <a:bodyPr/>
          <a:lstStyle/>
          <a:p>
            <a:pPr>
              <a:lnSpc>
                <a:spcPct val="90000"/>
              </a:lnSpc>
            </a:pPr>
            <a:r>
              <a:rPr lang="en-US" sz="2400" smtClean="0"/>
              <a:t>A nontraditional career is one where less than </a:t>
            </a:r>
            <a:r>
              <a:rPr lang="en-US" sz="2400" smtClean="0">
                <a:solidFill>
                  <a:srgbClr val="0000CC"/>
                </a:solidFill>
              </a:rPr>
              <a:t>___%</a:t>
            </a:r>
            <a:r>
              <a:rPr lang="en-US" sz="2400" smtClean="0"/>
              <a:t> of the people working in that occupation are of one gender.</a:t>
            </a:r>
          </a:p>
          <a:p>
            <a:pPr>
              <a:lnSpc>
                <a:spcPct val="90000"/>
              </a:lnSpc>
            </a:pPr>
            <a:r>
              <a:rPr lang="en-US" sz="2400" smtClean="0"/>
              <a:t>A set idea that many have about a group of people is called a </a:t>
            </a:r>
            <a:r>
              <a:rPr lang="en-US" sz="2400" smtClean="0">
                <a:solidFill>
                  <a:srgbClr val="0000CC"/>
                </a:solidFill>
              </a:rPr>
              <a:t>_______</a:t>
            </a:r>
            <a:r>
              <a:rPr lang="en-US" sz="2400" smtClean="0"/>
              <a:t>.</a:t>
            </a:r>
          </a:p>
          <a:p>
            <a:pPr>
              <a:lnSpc>
                <a:spcPct val="90000"/>
              </a:lnSpc>
            </a:pPr>
            <a:r>
              <a:rPr lang="en-US" sz="2400" smtClean="0"/>
              <a:t>Name two factors in choosing a career.</a:t>
            </a:r>
          </a:p>
          <a:p>
            <a:pPr>
              <a:lnSpc>
                <a:spcPct val="90000"/>
              </a:lnSpc>
            </a:pPr>
            <a:r>
              <a:rPr lang="en-US" sz="2400" smtClean="0"/>
              <a:t>What is a benefit to a nontraditional career?</a:t>
            </a:r>
          </a:p>
          <a:p>
            <a:pPr>
              <a:lnSpc>
                <a:spcPct val="90000"/>
              </a:lnSpc>
            </a:pPr>
            <a:r>
              <a:rPr lang="en-US" sz="2400" smtClean="0"/>
              <a:t>Name one career that is nontraditional for a male.</a:t>
            </a:r>
          </a:p>
          <a:p>
            <a:pPr>
              <a:lnSpc>
                <a:spcPct val="90000"/>
              </a:lnSpc>
            </a:pPr>
            <a:r>
              <a:rPr lang="en-US" sz="2400" smtClean="0"/>
              <a:t>Name one career that is nontraditional for a female.</a:t>
            </a:r>
          </a:p>
          <a:p>
            <a:pPr>
              <a:lnSpc>
                <a:spcPct val="90000"/>
              </a:lnSpc>
            </a:pPr>
            <a:endParaRPr lang="en-US" sz="2400" smtClean="0"/>
          </a:p>
          <a:p>
            <a:pPr>
              <a:lnSpc>
                <a:spcPct val="90000"/>
              </a:lnSpc>
            </a:pPr>
            <a:endParaRPr lang="en-US" sz="2400" smtClean="0"/>
          </a:p>
        </p:txBody>
      </p:sp>
      <p:sp>
        <p:nvSpPr>
          <p:cNvPr id="29699" name="Rectangle 2"/>
          <p:cNvSpPr>
            <a:spLocks noGrp="1" noChangeArrowheads="1"/>
          </p:cNvSpPr>
          <p:nvPr>
            <p:ph type="title"/>
          </p:nvPr>
        </p:nvSpPr>
        <p:spPr/>
        <p:txBody>
          <a:bodyPr/>
          <a:lstStyle/>
          <a:p>
            <a:r>
              <a:rPr lang="en-US" smtClean="0"/>
              <a:t>REVIEW</a:t>
            </a:r>
          </a:p>
        </p:txBody>
      </p:sp>
    </p:spTree>
  </p:cSld>
  <p:clrMapOvr>
    <a:masterClrMapping/>
  </p:clrMapOvr>
  <p:transition>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1905000" y="381000"/>
            <a:ext cx="5486400" cy="8382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339966"/>
                </a:solidFill>
                <a:effectLst>
                  <a:outerShdw dist="35921" dir="2700000" algn="ctr" rotWithShape="0">
                    <a:srgbClr val="808080">
                      <a:alpha val="79999"/>
                    </a:srgbClr>
                  </a:outerShdw>
                </a:effectLst>
                <a:latin typeface="Arial Black"/>
              </a:rPr>
              <a:t>Expand Your Orbit</a:t>
            </a:r>
          </a:p>
        </p:txBody>
      </p:sp>
      <p:pic>
        <p:nvPicPr>
          <p:cNvPr id="30723" name="Picture 3"/>
          <p:cNvPicPr>
            <a:picLocks noChangeAspect="1" noChangeArrowheads="1"/>
          </p:cNvPicPr>
          <p:nvPr/>
        </p:nvPicPr>
        <p:blipFill>
          <a:blip r:embed="rId3" cstate="print"/>
          <a:srcRect/>
          <a:stretch>
            <a:fillRect/>
          </a:stretch>
        </p:blipFill>
        <p:spPr bwMode="auto">
          <a:xfrm>
            <a:off x="762000" y="2667000"/>
            <a:ext cx="3829050" cy="3660775"/>
          </a:xfrm>
          <a:prstGeom prst="rect">
            <a:avLst/>
          </a:prstGeom>
          <a:noFill/>
          <a:ln w="9525">
            <a:noFill/>
            <a:miter lim="800000"/>
            <a:headEnd/>
            <a:tailEnd/>
          </a:ln>
        </p:spPr>
      </p:pic>
      <p:sp>
        <p:nvSpPr>
          <p:cNvPr id="30724" name="WordArt 4"/>
          <p:cNvSpPr>
            <a:spLocks noChangeArrowheads="1" noChangeShapeType="1" noTextEdit="1"/>
          </p:cNvSpPr>
          <p:nvPr/>
        </p:nvSpPr>
        <p:spPr bwMode="auto">
          <a:xfrm>
            <a:off x="5410200" y="3352800"/>
            <a:ext cx="1943100" cy="6477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339966"/>
                </a:solidFill>
                <a:effectLst>
                  <a:outerShdw dist="35921" dir="2700000" algn="ctr" rotWithShape="0">
                    <a:srgbClr val="808080">
                      <a:alpha val="79999"/>
                    </a:srgbClr>
                  </a:outerShdw>
                </a:effectLst>
                <a:latin typeface="Arial Black"/>
              </a:rPr>
              <a:t>Careers</a:t>
            </a:r>
          </a:p>
        </p:txBody>
      </p:sp>
      <p:sp>
        <p:nvSpPr>
          <p:cNvPr id="30725" name="WordArt 5"/>
          <p:cNvSpPr>
            <a:spLocks noChangeArrowheads="1" noChangeShapeType="1" noTextEdit="1"/>
          </p:cNvSpPr>
          <p:nvPr/>
        </p:nvSpPr>
        <p:spPr bwMode="auto">
          <a:xfrm>
            <a:off x="5943600" y="4114800"/>
            <a:ext cx="1943100" cy="6477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339966"/>
                </a:solidFill>
                <a:effectLst>
                  <a:outerShdw dist="35921" dir="2700000" algn="ctr" rotWithShape="0">
                    <a:srgbClr val="808080">
                      <a:alpha val="79999"/>
                    </a:srgbClr>
                  </a:outerShdw>
                </a:effectLst>
                <a:latin typeface="Arial Black"/>
              </a:rPr>
              <a:t>Have </a:t>
            </a:r>
          </a:p>
        </p:txBody>
      </p:sp>
      <p:sp>
        <p:nvSpPr>
          <p:cNvPr id="30726" name="WordArt 6"/>
          <p:cNvSpPr>
            <a:spLocks noChangeArrowheads="1" noChangeShapeType="1" noTextEdit="1"/>
          </p:cNvSpPr>
          <p:nvPr/>
        </p:nvSpPr>
        <p:spPr bwMode="auto">
          <a:xfrm>
            <a:off x="6553200" y="5867400"/>
            <a:ext cx="1943100" cy="6477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339966"/>
                </a:solidFill>
                <a:effectLst>
                  <a:outerShdw dist="35921" dir="2700000" algn="ctr" rotWithShape="0">
                    <a:srgbClr val="808080">
                      <a:alpha val="79999"/>
                    </a:srgbClr>
                  </a:outerShdw>
                </a:effectLst>
                <a:latin typeface="Arial Black"/>
              </a:rPr>
              <a:t>Gender</a:t>
            </a:r>
          </a:p>
        </p:txBody>
      </p:sp>
      <p:sp>
        <p:nvSpPr>
          <p:cNvPr id="30727" name="WordArt 7"/>
          <p:cNvSpPr>
            <a:spLocks noChangeArrowheads="1" noChangeShapeType="1" noTextEdit="1"/>
          </p:cNvSpPr>
          <p:nvPr/>
        </p:nvSpPr>
        <p:spPr bwMode="auto">
          <a:xfrm>
            <a:off x="6400800" y="4953000"/>
            <a:ext cx="1295400" cy="6477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339966"/>
                </a:solidFill>
                <a:effectLst>
                  <a:outerShdw dist="35921" dir="2700000" algn="ctr" rotWithShape="0">
                    <a:srgbClr val="808080">
                      <a:alpha val="79999"/>
                    </a:srgbClr>
                  </a:outerShdw>
                </a:effectLst>
                <a:latin typeface="Arial Black"/>
              </a:rPr>
              <a:t>No</a:t>
            </a:r>
          </a:p>
        </p:txBody>
      </p:sp>
      <p:sp>
        <p:nvSpPr>
          <p:cNvPr id="30728" name="WordArt 8"/>
          <p:cNvSpPr>
            <a:spLocks noChangeArrowheads="1" noChangeShapeType="1" noTextEdit="1"/>
          </p:cNvSpPr>
          <p:nvPr/>
        </p:nvSpPr>
        <p:spPr bwMode="auto">
          <a:xfrm>
            <a:off x="3962400" y="2362200"/>
            <a:ext cx="3352800" cy="6477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339966"/>
                </a:solidFill>
                <a:effectLst>
                  <a:outerShdw dist="35921" dir="2700000" algn="ctr" rotWithShape="0">
                    <a:srgbClr val="808080">
                      <a:alpha val="79999"/>
                    </a:srgbClr>
                  </a:outerShdw>
                </a:effectLst>
                <a:latin typeface="Arial Black"/>
              </a:rPr>
              <a:t>Remember . . .</a:t>
            </a:r>
          </a:p>
        </p:txBody>
      </p:sp>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685800" y="1981200"/>
            <a:ext cx="7772400" cy="1143000"/>
          </a:xfrm>
        </p:spPr>
        <p:txBody>
          <a:bodyPr>
            <a:normAutofit fontScale="90000"/>
          </a:bodyPr>
          <a:lstStyle/>
          <a:p>
            <a:pPr fontAlgn="auto">
              <a:spcAft>
                <a:spcPts val="0"/>
              </a:spcAft>
              <a:defRPr/>
            </a:pPr>
            <a:r>
              <a:rPr lang="en-US" sz="6000"/>
              <a:t>Don’t let stereotypes limit your career choices.</a:t>
            </a:r>
            <a:r>
              <a:rPr lang="en-US" sz="7200"/>
              <a:t> </a:t>
            </a:r>
          </a:p>
        </p:txBody>
      </p:sp>
      <p:sp>
        <p:nvSpPr>
          <p:cNvPr id="165891" name="Rectangle 3"/>
          <p:cNvSpPr>
            <a:spLocks noGrp="1" noChangeArrowheads="1"/>
          </p:cNvSpPr>
          <p:nvPr>
            <p:ph type="subTitle" idx="1"/>
          </p:nvPr>
        </p:nvSpPr>
        <p:spPr>
          <a:xfrm>
            <a:off x="609600" y="4724400"/>
            <a:ext cx="7772400" cy="1200150"/>
          </a:xfrm>
        </p:spPr>
        <p:txBody>
          <a:bodyPr/>
          <a:lstStyle/>
          <a:p>
            <a:pPr>
              <a:lnSpc>
                <a:spcPct val="70000"/>
              </a:lnSpc>
            </a:pPr>
            <a:r>
              <a:rPr lang="en-US" sz="4800" i="1" smtClean="0"/>
              <a:t>You can be anything you want to be!</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 calcmode="lin" valueType="num">
                                      <p:cBhvr additive="base">
                                        <p:cTn id="7" dur="500" fill="hold"/>
                                        <p:tgtEl>
                                          <p:spTgt spid="165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165891">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P spid="165891"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Dentistry Stock Photography: Two Toothrbushes">
            <a:hlinkClick r:id="rId2"/>
          </p:cNvPr>
          <p:cNvPicPr>
            <a:picLocks noGrp="1" noChangeAspect="1" noChangeArrowheads="1"/>
          </p:cNvPicPr>
          <p:nvPr>
            <p:ph idx="1"/>
          </p:nvPr>
        </p:nvPicPr>
        <p:blipFill>
          <a:blip r:embed="rId3" cstate="print"/>
          <a:srcRect/>
          <a:stretch>
            <a:fillRect/>
          </a:stretch>
        </p:blipFill>
        <p:spPr>
          <a:xfrm>
            <a:off x="3822700" y="2590800"/>
            <a:ext cx="1358900" cy="2090738"/>
          </a:xfrm>
        </p:spPr>
      </p:pic>
      <p:sp>
        <p:nvSpPr>
          <p:cNvPr id="167938" name="Rectangle 2"/>
          <p:cNvSpPr>
            <a:spLocks noGrp="1" noChangeArrowheads="1"/>
          </p:cNvSpPr>
          <p:nvPr>
            <p:ph type="title"/>
          </p:nvPr>
        </p:nvSpPr>
        <p:spPr>
          <a:xfrm>
            <a:off x="395288" y="419100"/>
            <a:ext cx="8280400" cy="874713"/>
          </a:xfrm>
        </p:spPr>
        <p:txBody>
          <a:bodyPr>
            <a:normAutofit fontScale="90000"/>
          </a:bodyPr>
          <a:lstStyle/>
          <a:p>
            <a:pPr fontAlgn="auto">
              <a:spcAft>
                <a:spcPts val="0"/>
              </a:spcAft>
              <a:defRPr/>
            </a:pPr>
            <a:r>
              <a:rPr lang="en-US" dirty="0"/>
              <a:t>What percent of dental hygienists are men?</a:t>
            </a:r>
          </a:p>
        </p:txBody>
      </p:sp>
      <p:sp>
        <p:nvSpPr>
          <p:cNvPr id="167940" name="Rectangle 4"/>
          <p:cNvSpPr>
            <a:spLocks noChangeArrowheads="1"/>
          </p:cNvSpPr>
          <p:nvPr/>
        </p:nvSpPr>
        <p:spPr bwMode="auto">
          <a:xfrm>
            <a:off x="1066800" y="2514600"/>
            <a:ext cx="4572000" cy="2041525"/>
          </a:xfrm>
          <a:prstGeom prst="rect">
            <a:avLst/>
          </a:prstGeom>
          <a:noFill/>
          <a:ln w="9525">
            <a:noFill/>
            <a:miter lim="800000"/>
            <a:headEnd/>
            <a:tailEnd/>
          </a:ln>
        </p:spPr>
        <p:txBody>
          <a:bodyPr>
            <a:spAutoFit/>
          </a:bodyPr>
          <a:lstStyle/>
          <a:p>
            <a:r>
              <a:rPr lang="en-US" sz="3200" b="1">
                <a:solidFill>
                  <a:schemeClr val="tx2"/>
                </a:solidFill>
              </a:rPr>
              <a:t>A. 10%</a:t>
            </a:r>
          </a:p>
          <a:p>
            <a:r>
              <a:rPr lang="en-US" sz="3200" b="1">
                <a:solidFill>
                  <a:schemeClr val="tx2"/>
                </a:solidFill>
              </a:rPr>
              <a:t>B. 15%</a:t>
            </a:r>
          </a:p>
          <a:p>
            <a:r>
              <a:rPr lang="en-US" sz="3200" b="1">
                <a:solidFill>
                  <a:schemeClr val="tx2"/>
                </a:solidFill>
              </a:rPr>
              <a:t>C. 1.4%</a:t>
            </a:r>
          </a:p>
          <a:p>
            <a:r>
              <a:rPr lang="en-US" sz="3200" b="1">
                <a:solidFill>
                  <a:schemeClr val="tx2"/>
                </a:solidFill>
              </a:rPr>
              <a:t>D. 5%</a:t>
            </a:r>
          </a:p>
        </p:txBody>
      </p:sp>
      <p:sp>
        <p:nvSpPr>
          <p:cNvPr id="167941" name="Rectangle 5"/>
          <p:cNvSpPr>
            <a:spLocks noChangeArrowheads="1"/>
          </p:cNvSpPr>
          <p:nvPr/>
        </p:nvSpPr>
        <p:spPr bwMode="auto">
          <a:xfrm>
            <a:off x="2971800" y="5181600"/>
            <a:ext cx="3200400" cy="457200"/>
          </a:xfrm>
          <a:prstGeom prst="rect">
            <a:avLst/>
          </a:prstGeom>
          <a:noFill/>
          <a:ln w="9525">
            <a:noFill/>
            <a:miter lim="800000"/>
            <a:headEnd/>
            <a:tailEnd/>
          </a:ln>
        </p:spPr>
        <p:txBody>
          <a:bodyPr>
            <a:spAutoFit/>
          </a:bodyPr>
          <a:lstStyle/>
          <a:p>
            <a:r>
              <a:rPr lang="en-US" b="1"/>
              <a:t>ANSWER: C.  1.4%</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 calcmode="lin" valueType="num">
                                      <p:cBhvr additive="base">
                                        <p:cTn id="7" dur="500" fill="hold"/>
                                        <p:tgtEl>
                                          <p:spTgt spid="167940"/>
                                        </p:tgtEl>
                                        <p:attrNameLst>
                                          <p:attrName>ppt_x</p:attrName>
                                        </p:attrNameLst>
                                      </p:cBhvr>
                                      <p:tavLst>
                                        <p:tav tm="0">
                                          <p:val>
                                            <p:strVal val="#ppt_x"/>
                                          </p:val>
                                        </p:tav>
                                        <p:tav tm="100000">
                                          <p:val>
                                            <p:strVal val="#ppt_x"/>
                                          </p:val>
                                        </p:tav>
                                      </p:tavLst>
                                    </p:anim>
                                    <p:anim calcmode="lin" valueType="num">
                                      <p:cBhvr additive="base">
                                        <p:cTn id="8" dur="500" fill="hold"/>
                                        <p:tgtEl>
                                          <p:spTgt spid="1679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7941">
                                            <p:txEl>
                                              <p:pRg st="0" end="0"/>
                                            </p:txEl>
                                          </p:spTgt>
                                        </p:tgtEl>
                                        <p:attrNameLst>
                                          <p:attrName>style.visibility</p:attrName>
                                        </p:attrNameLst>
                                      </p:cBhvr>
                                      <p:to>
                                        <p:strVal val="visible"/>
                                      </p:to>
                                    </p:set>
                                    <p:anim calcmode="lin" valueType="num">
                                      <p:cBhvr additive="base">
                                        <p:cTn id="13" dur="500" fill="hold"/>
                                        <p:tgtEl>
                                          <p:spTgt spid="16794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79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B13931">
            <a:hlinkClick r:id="rId2"/>
          </p:cNvPr>
          <p:cNvPicPr>
            <a:picLocks noGrp="1" noChangeAspect="1" noChangeArrowheads="1"/>
          </p:cNvPicPr>
          <p:nvPr>
            <p:ph idx="1"/>
          </p:nvPr>
        </p:nvPicPr>
        <p:blipFill>
          <a:blip r:embed="rId3" cstate="print"/>
          <a:srcRect/>
          <a:stretch>
            <a:fillRect/>
          </a:stretch>
        </p:blipFill>
        <p:spPr>
          <a:xfrm>
            <a:off x="3378200" y="2514600"/>
            <a:ext cx="2833688" cy="2125663"/>
          </a:xfrm>
        </p:spPr>
      </p:pic>
      <p:sp>
        <p:nvSpPr>
          <p:cNvPr id="168962" name="Rectangle 2"/>
          <p:cNvSpPr>
            <a:spLocks noGrp="1" noChangeArrowheads="1"/>
          </p:cNvSpPr>
          <p:nvPr>
            <p:ph type="title"/>
          </p:nvPr>
        </p:nvSpPr>
        <p:spPr>
          <a:xfrm>
            <a:off x="395288" y="419100"/>
            <a:ext cx="8280400" cy="874713"/>
          </a:xfrm>
        </p:spPr>
        <p:txBody>
          <a:bodyPr>
            <a:normAutofit fontScale="90000"/>
          </a:bodyPr>
          <a:lstStyle/>
          <a:p>
            <a:pPr fontAlgn="auto">
              <a:spcAft>
                <a:spcPts val="0"/>
              </a:spcAft>
              <a:defRPr/>
            </a:pPr>
            <a:r>
              <a:rPr lang="en-US" dirty="0"/>
              <a:t>What percent of registered nurses are men?</a:t>
            </a:r>
          </a:p>
        </p:txBody>
      </p:sp>
      <p:sp>
        <p:nvSpPr>
          <p:cNvPr id="7172" name="Rectangle 4"/>
          <p:cNvSpPr>
            <a:spLocks noChangeArrowheads="1"/>
          </p:cNvSpPr>
          <p:nvPr/>
        </p:nvSpPr>
        <p:spPr bwMode="auto">
          <a:xfrm>
            <a:off x="838200" y="3200400"/>
            <a:ext cx="4572000" cy="1008063"/>
          </a:xfrm>
          <a:prstGeom prst="rect">
            <a:avLst/>
          </a:prstGeom>
          <a:noFill/>
          <a:ln w="9525">
            <a:noFill/>
            <a:miter lim="800000"/>
            <a:headEnd/>
            <a:tailEnd/>
          </a:ln>
        </p:spPr>
        <p:txBody>
          <a:bodyPr>
            <a:spAutoFit/>
          </a:bodyPr>
          <a:lstStyle/>
          <a:p>
            <a:pPr marL="342900" indent="-342900"/>
            <a:endParaRPr lang="en-US">
              <a:solidFill>
                <a:schemeClr val="tx2"/>
              </a:solidFill>
            </a:endParaRPr>
          </a:p>
          <a:p>
            <a:pPr marL="342900" indent="-342900">
              <a:spcBef>
                <a:spcPct val="50000"/>
              </a:spcBef>
              <a:buClr>
                <a:schemeClr val="tx1"/>
              </a:buClr>
              <a:buSzPct val="75000"/>
              <a:buFont typeface="Wingdings" pitchFamily="2" charset="2"/>
              <a:buNone/>
            </a:pPr>
            <a:endParaRPr lang="en-US" sz="2800">
              <a:solidFill>
                <a:schemeClr val="tx2"/>
              </a:solidFill>
            </a:endParaRPr>
          </a:p>
        </p:txBody>
      </p:sp>
      <p:sp>
        <p:nvSpPr>
          <p:cNvPr id="168965" name="Rectangle 5"/>
          <p:cNvSpPr>
            <a:spLocks noChangeArrowheads="1"/>
          </p:cNvSpPr>
          <p:nvPr/>
        </p:nvSpPr>
        <p:spPr bwMode="auto">
          <a:xfrm>
            <a:off x="838200" y="2743200"/>
            <a:ext cx="2819400" cy="2041525"/>
          </a:xfrm>
          <a:prstGeom prst="rect">
            <a:avLst/>
          </a:prstGeom>
          <a:noFill/>
          <a:ln w="9525">
            <a:noFill/>
            <a:miter lim="800000"/>
            <a:headEnd/>
            <a:tailEnd/>
          </a:ln>
        </p:spPr>
        <p:txBody>
          <a:bodyPr>
            <a:spAutoFit/>
          </a:bodyPr>
          <a:lstStyle/>
          <a:p>
            <a:r>
              <a:rPr lang="en-US" sz="3200" b="1">
                <a:solidFill>
                  <a:schemeClr val="tx2"/>
                </a:solidFill>
              </a:rPr>
              <a:t>A. 7.7%</a:t>
            </a:r>
          </a:p>
          <a:p>
            <a:r>
              <a:rPr lang="en-US" sz="3200" b="1">
                <a:solidFill>
                  <a:schemeClr val="tx2"/>
                </a:solidFill>
              </a:rPr>
              <a:t>B. 17.7%</a:t>
            </a:r>
          </a:p>
          <a:p>
            <a:r>
              <a:rPr lang="en-US" sz="3200" b="1">
                <a:solidFill>
                  <a:schemeClr val="tx2"/>
                </a:solidFill>
              </a:rPr>
              <a:t>C. 27%</a:t>
            </a:r>
          </a:p>
          <a:p>
            <a:r>
              <a:rPr lang="en-US" sz="3200" b="1">
                <a:solidFill>
                  <a:schemeClr val="tx2"/>
                </a:solidFill>
              </a:rPr>
              <a:t>D. 55%</a:t>
            </a:r>
          </a:p>
        </p:txBody>
      </p:sp>
      <p:sp>
        <p:nvSpPr>
          <p:cNvPr id="168966" name="Rectangle 6"/>
          <p:cNvSpPr>
            <a:spLocks noChangeArrowheads="1"/>
          </p:cNvSpPr>
          <p:nvPr/>
        </p:nvSpPr>
        <p:spPr bwMode="auto">
          <a:xfrm>
            <a:off x="2133600" y="5334000"/>
            <a:ext cx="2089150" cy="366713"/>
          </a:xfrm>
          <a:prstGeom prst="rect">
            <a:avLst/>
          </a:prstGeom>
          <a:noFill/>
          <a:ln w="9525">
            <a:noFill/>
            <a:miter lim="800000"/>
            <a:headEnd/>
            <a:tailEnd/>
          </a:ln>
        </p:spPr>
        <p:txBody>
          <a:bodyPr wrap="none">
            <a:spAutoFit/>
          </a:bodyPr>
          <a:lstStyle/>
          <a:p>
            <a:r>
              <a:rPr lang="en-US" b="1"/>
              <a:t>ANSWER: A 7.7%</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965"/>
                                        </p:tgtEl>
                                        <p:attrNameLst>
                                          <p:attrName>style.visibility</p:attrName>
                                        </p:attrNameLst>
                                      </p:cBhvr>
                                      <p:to>
                                        <p:strVal val="visible"/>
                                      </p:to>
                                    </p:set>
                                    <p:anim calcmode="lin" valueType="num">
                                      <p:cBhvr additive="base">
                                        <p:cTn id="7" dur="500" fill="hold"/>
                                        <p:tgtEl>
                                          <p:spTgt spid="168965"/>
                                        </p:tgtEl>
                                        <p:attrNameLst>
                                          <p:attrName>ppt_x</p:attrName>
                                        </p:attrNameLst>
                                      </p:cBhvr>
                                      <p:tavLst>
                                        <p:tav tm="0">
                                          <p:val>
                                            <p:strVal val="#ppt_x"/>
                                          </p:val>
                                        </p:tav>
                                        <p:tav tm="100000">
                                          <p:val>
                                            <p:strVal val="#ppt_x"/>
                                          </p:val>
                                        </p:tav>
                                      </p:tavLst>
                                    </p:anim>
                                    <p:anim calcmode="lin" valueType="num">
                                      <p:cBhvr additive="base">
                                        <p:cTn id="8" dur="500" fill="hold"/>
                                        <p:tgtEl>
                                          <p:spTgt spid="1689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8966"/>
                                        </p:tgtEl>
                                        <p:attrNameLst>
                                          <p:attrName>style.visibility</p:attrName>
                                        </p:attrNameLst>
                                      </p:cBhvr>
                                      <p:to>
                                        <p:strVal val="visible"/>
                                      </p:to>
                                    </p:set>
                                    <p:anim calcmode="lin" valueType="num">
                                      <p:cBhvr additive="base">
                                        <p:cTn id="13" dur="500" fill="hold"/>
                                        <p:tgtEl>
                                          <p:spTgt spid="168966"/>
                                        </p:tgtEl>
                                        <p:attrNameLst>
                                          <p:attrName>ppt_x</p:attrName>
                                        </p:attrNameLst>
                                      </p:cBhvr>
                                      <p:tavLst>
                                        <p:tav tm="0">
                                          <p:val>
                                            <p:strVal val="#ppt_x"/>
                                          </p:val>
                                        </p:tav>
                                        <p:tav tm="100000">
                                          <p:val>
                                            <p:strVal val="#ppt_x"/>
                                          </p:val>
                                        </p:tav>
                                      </p:tavLst>
                                    </p:anim>
                                    <p:anim calcmode="lin" valueType="num">
                                      <p:cBhvr additive="base">
                                        <p:cTn id="14" dur="500" fill="hold"/>
                                        <p:tgtEl>
                                          <p:spTgt spid="168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p:bldP spid="1689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Stock Photography Image of A Woman Firefighter Carrying A Young Child Down A Ladder">
            <a:hlinkClick r:id="rId2"/>
          </p:cNvPr>
          <p:cNvPicPr>
            <a:picLocks noGrp="1" noChangeAspect="1" noChangeArrowheads="1"/>
          </p:cNvPicPr>
          <p:nvPr>
            <p:ph idx="1"/>
          </p:nvPr>
        </p:nvPicPr>
        <p:blipFill>
          <a:blip r:embed="rId3" cstate="print"/>
          <a:srcRect/>
          <a:stretch>
            <a:fillRect/>
          </a:stretch>
        </p:blipFill>
        <p:spPr>
          <a:xfrm>
            <a:off x="3702050" y="2438400"/>
            <a:ext cx="1708150" cy="2563813"/>
          </a:xfrm>
        </p:spPr>
      </p:pic>
      <p:sp>
        <p:nvSpPr>
          <p:cNvPr id="169986" name="Rectangle 2"/>
          <p:cNvSpPr>
            <a:spLocks noGrp="1" noChangeArrowheads="1"/>
          </p:cNvSpPr>
          <p:nvPr>
            <p:ph type="title"/>
          </p:nvPr>
        </p:nvSpPr>
        <p:spPr/>
        <p:txBody>
          <a:bodyPr>
            <a:normAutofit fontScale="90000"/>
          </a:bodyPr>
          <a:lstStyle/>
          <a:p>
            <a:pPr fontAlgn="auto">
              <a:spcAft>
                <a:spcPts val="0"/>
              </a:spcAft>
              <a:defRPr/>
            </a:pPr>
            <a:r>
              <a:rPr lang="en-US"/>
              <a:t>What percent of firefighters are women?</a:t>
            </a:r>
          </a:p>
        </p:txBody>
      </p:sp>
      <p:sp>
        <p:nvSpPr>
          <p:cNvPr id="169988" name="Rectangle 4"/>
          <p:cNvSpPr>
            <a:spLocks noChangeArrowheads="1"/>
          </p:cNvSpPr>
          <p:nvPr/>
        </p:nvSpPr>
        <p:spPr bwMode="auto">
          <a:xfrm>
            <a:off x="990600" y="2514600"/>
            <a:ext cx="4572000" cy="2041525"/>
          </a:xfrm>
          <a:prstGeom prst="rect">
            <a:avLst/>
          </a:prstGeom>
          <a:noFill/>
          <a:ln w="9525">
            <a:noFill/>
            <a:miter lim="800000"/>
            <a:headEnd/>
            <a:tailEnd/>
          </a:ln>
        </p:spPr>
        <p:txBody>
          <a:bodyPr>
            <a:spAutoFit/>
          </a:bodyPr>
          <a:lstStyle/>
          <a:p>
            <a:r>
              <a:rPr lang="en-US" sz="3200" b="1">
                <a:solidFill>
                  <a:schemeClr val="tx2"/>
                </a:solidFill>
              </a:rPr>
              <a:t>A. 3.5%</a:t>
            </a:r>
          </a:p>
          <a:p>
            <a:r>
              <a:rPr lang="en-US" sz="3200" b="1">
                <a:solidFill>
                  <a:schemeClr val="tx2"/>
                </a:solidFill>
              </a:rPr>
              <a:t>B. 35%</a:t>
            </a:r>
          </a:p>
          <a:p>
            <a:r>
              <a:rPr lang="en-US" sz="3200" b="1">
                <a:solidFill>
                  <a:schemeClr val="tx2"/>
                </a:solidFill>
              </a:rPr>
              <a:t>C. 75%</a:t>
            </a:r>
          </a:p>
          <a:p>
            <a:r>
              <a:rPr lang="en-US" sz="3200" b="1">
                <a:solidFill>
                  <a:schemeClr val="tx2"/>
                </a:solidFill>
              </a:rPr>
              <a:t>D. 15%</a:t>
            </a:r>
          </a:p>
        </p:txBody>
      </p:sp>
      <p:sp>
        <p:nvSpPr>
          <p:cNvPr id="169989" name="Rectangle 5"/>
          <p:cNvSpPr>
            <a:spLocks noChangeArrowheads="1"/>
          </p:cNvSpPr>
          <p:nvPr/>
        </p:nvSpPr>
        <p:spPr bwMode="auto">
          <a:xfrm>
            <a:off x="3581400" y="5105400"/>
            <a:ext cx="2667000" cy="366713"/>
          </a:xfrm>
          <a:prstGeom prst="rect">
            <a:avLst/>
          </a:prstGeom>
          <a:noFill/>
          <a:ln w="9525">
            <a:noFill/>
            <a:miter lim="800000"/>
            <a:headEnd/>
            <a:tailEnd/>
          </a:ln>
        </p:spPr>
        <p:txBody>
          <a:bodyPr>
            <a:spAutoFit/>
          </a:bodyPr>
          <a:lstStyle/>
          <a:p>
            <a:r>
              <a:rPr lang="en-US" b="1"/>
              <a:t>ANSWER: A  3.5%</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988"/>
                                        </p:tgtEl>
                                        <p:attrNameLst>
                                          <p:attrName>style.visibility</p:attrName>
                                        </p:attrNameLst>
                                      </p:cBhvr>
                                      <p:to>
                                        <p:strVal val="visible"/>
                                      </p:to>
                                    </p:set>
                                    <p:anim calcmode="lin" valueType="num">
                                      <p:cBhvr additive="base">
                                        <p:cTn id="7" dur="500" fill="hold"/>
                                        <p:tgtEl>
                                          <p:spTgt spid="169988"/>
                                        </p:tgtEl>
                                        <p:attrNameLst>
                                          <p:attrName>ppt_x</p:attrName>
                                        </p:attrNameLst>
                                      </p:cBhvr>
                                      <p:tavLst>
                                        <p:tav tm="0">
                                          <p:val>
                                            <p:strVal val="#ppt_x"/>
                                          </p:val>
                                        </p:tav>
                                        <p:tav tm="100000">
                                          <p:val>
                                            <p:strVal val="#ppt_x"/>
                                          </p:val>
                                        </p:tav>
                                      </p:tavLst>
                                    </p:anim>
                                    <p:anim calcmode="lin" valueType="num">
                                      <p:cBhvr additive="base">
                                        <p:cTn id="8" dur="500" fill="hold"/>
                                        <p:tgtEl>
                                          <p:spTgt spid="1699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9989"/>
                                        </p:tgtEl>
                                        <p:attrNameLst>
                                          <p:attrName>style.visibility</p:attrName>
                                        </p:attrNameLst>
                                      </p:cBhvr>
                                      <p:to>
                                        <p:strVal val="visible"/>
                                      </p:to>
                                    </p:set>
                                    <p:anim calcmode="lin" valueType="num">
                                      <p:cBhvr additive="base">
                                        <p:cTn id="13" dur="500" fill="hold"/>
                                        <p:tgtEl>
                                          <p:spTgt spid="169989"/>
                                        </p:tgtEl>
                                        <p:attrNameLst>
                                          <p:attrName>ppt_x</p:attrName>
                                        </p:attrNameLst>
                                      </p:cBhvr>
                                      <p:tavLst>
                                        <p:tav tm="0">
                                          <p:val>
                                            <p:strVal val="#ppt_x"/>
                                          </p:val>
                                        </p:tav>
                                        <p:tav tm="100000">
                                          <p:val>
                                            <p:strVal val="#ppt_x"/>
                                          </p:val>
                                        </p:tav>
                                      </p:tavLst>
                                    </p:anim>
                                    <p:anim calcmode="lin" valueType="num">
                                      <p:cBhvr additive="base">
                                        <p:cTn id="14" dur="500" fill="hold"/>
                                        <p:tgtEl>
                                          <p:spTgt spid="169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p:bldP spid="1699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95288" y="433388"/>
            <a:ext cx="8280400" cy="874712"/>
          </a:xfrm>
        </p:spPr>
        <p:txBody>
          <a:bodyPr>
            <a:normAutofit fontScale="90000"/>
          </a:bodyPr>
          <a:lstStyle/>
          <a:p>
            <a:pPr fontAlgn="auto">
              <a:spcAft>
                <a:spcPts val="0"/>
              </a:spcAft>
              <a:defRPr/>
            </a:pPr>
            <a:r>
              <a:rPr lang="en-US" dirty="0"/>
              <a:t>What percent of Fortune 500 CEOs are women?</a:t>
            </a:r>
          </a:p>
        </p:txBody>
      </p:sp>
      <p:sp>
        <p:nvSpPr>
          <p:cNvPr id="219140" name="Rectangle 4"/>
          <p:cNvSpPr>
            <a:spLocks noChangeArrowheads="1"/>
          </p:cNvSpPr>
          <p:nvPr/>
        </p:nvSpPr>
        <p:spPr bwMode="auto">
          <a:xfrm>
            <a:off x="1066800" y="2514600"/>
            <a:ext cx="4572000" cy="2041525"/>
          </a:xfrm>
          <a:prstGeom prst="rect">
            <a:avLst/>
          </a:prstGeom>
          <a:noFill/>
          <a:ln w="9525">
            <a:noFill/>
            <a:miter lim="800000"/>
            <a:headEnd/>
            <a:tailEnd/>
          </a:ln>
        </p:spPr>
        <p:txBody>
          <a:bodyPr>
            <a:spAutoFit/>
          </a:bodyPr>
          <a:lstStyle/>
          <a:p>
            <a:r>
              <a:rPr lang="en-US" sz="3200" b="1">
                <a:solidFill>
                  <a:schemeClr val="tx2"/>
                </a:solidFill>
              </a:rPr>
              <a:t>A. 1.2%</a:t>
            </a:r>
          </a:p>
          <a:p>
            <a:r>
              <a:rPr lang="en-US" sz="3200" b="1">
                <a:solidFill>
                  <a:schemeClr val="tx2"/>
                </a:solidFill>
              </a:rPr>
              <a:t>B. 10.2%</a:t>
            </a:r>
          </a:p>
          <a:p>
            <a:r>
              <a:rPr lang="en-US" sz="3200" b="1">
                <a:solidFill>
                  <a:schemeClr val="tx2"/>
                </a:solidFill>
              </a:rPr>
              <a:t>C. 22%</a:t>
            </a:r>
          </a:p>
          <a:p>
            <a:r>
              <a:rPr lang="en-US" sz="3200" b="1">
                <a:solidFill>
                  <a:schemeClr val="tx2"/>
                </a:solidFill>
              </a:rPr>
              <a:t>D. 42%</a:t>
            </a:r>
          </a:p>
        </p:txBody>
      </p:sp>
      <p:sp>
        <p:nvSpPr>
          <p:cNvPr id="219141" name="Rectangle 5"/>
          <p:cNvSpPr>
            <a:spLocks noChangeArrowheads="1"/>
          </p:cNvSpPr>
          <p:nvPr/>
        </p:nvSpPr>
        <p:spPr bwMode="auto">
          <a:xfrm>
            <a:off x="2971800" y="5181600"/>
            <a:ext cx="3200400" cy="457200"/>
          </a:xfrm>
          <a:prstGeom prst="rect">
            <a:avLst/>
          </a:prstGeom>
          <a:noFill/>
          <a:ln w="9525">
            <a:noFill/>
            <a:miter lim="800000"/>
            <a:headEnd/>
            <a:tailEnd/>
          </a:ln>
        </p:spPr>
        <p:txBody>
          <a:bodyPr>
            <a:spAutoFit/>
          </a:bodyPr>
          <a:lstStyle/>
          <a:p>
            <a:r>
              <a:rPr lang="en-US" b="1"/>
              <a:t>ANSWER: A.  1.2%</a:t>
            </a:r>
          </a:p>
        </p:txBody>
      </p:sp>
      <p:pic>
        <p:nvPicPr>
          <p:cNvPr id="9221" name="Picture 6" descr="j0178803"/>
          <p:cNvPicPr>
            <a:picLocks noChangeAspect="1" noChangeArrowheads="1"/>
          </p:cNvPicPr>
          <p:nvPr/>
        </p:nvPicPr>
        <p:blipFill>
          <a:blip r:embed="rId2" cstate="print"/>
          <a:srcRect/>
          <a:stretch>
            <a:fillRect/>
          </a:stretch>
        </p:blipFill>
        <p:spPr bwMode="auto">
          <a:xfrm>
            <a:off x="6172200" y="1981200"/>
            <a:ext cx="2444750" cy="3657600"/>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9140"/>
                                        </p:tgtEl>
                                        <p:attrNameLst>
                                          <p:attrName>style.visibility</p:attrName>
                                        </p:attrNameLst>
                                      </p:cBhvr>
                                      <p:to>
                                        <p:strVal val="visible"/>
                                      </p:to>
                                    </p:set>
                                    <p:anim calcmode="lin" valueType="num">
                                      <p:cBhvr additive="base">
                                        <p:cTn id="7" dur="500" fill="hold"/>
                                        <p:tgtEl>
                                          <p:spTgt spid="219140"/>
                                        </p:tgtEl>
                                        <p:attrNameLst>
                                          <p:attrName>ppt_x</p:attrName>
                                        </p:attrNameLst>
                                      </p:cBhvr>
                                      <p:tavLst>
                                        <p:tav tm="0">
                                          <p:val>
                                            <p:strVal val="#ppt_x"/>
                                          </p:val>
                                        </p:tav>
                                        <p:tav tm="100000">
                                          <p:val>
                                            <p:strVal val="#ppt_x"/>
                                          </p:val>
                                        </p:tav>
                                      </p:tavLst>
                                    </p:anim>
                                    <p:anim calcmode="lin" valueType="num">
                                      <p:cBhvr additive="base">
                                        <p:cTn id="8" dur="500" fill="hold"/>
                                        <p:tgtEl>
                                          <p:spTgt spid="2191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9141">
                                            <p:txEl>
                                              <p:pRg st="0" end="0"/>
                                            </p:txEl>
                                          </p:spTgt>
                                        </p:tgtEl>
                                        <p:attrNameLst>
                                          <p:attrName>style.visibility</p:attrName>
                                        </p:attrNameLst>
                                      </p:cBhvr>
                                      <p:to>
                                        <p:strVal val="visible"/>
                                      </p:to>
                                    </p:set>
                                    <p:anim calcmode="lin" valueType="num">
                                      <p:cBhvr additive="base">
                                        <p:cTn id="13" dur="500" fill="hold"/>
                                        <p:tgtEl>
                                          <p:spTgt spid="21914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91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p:txBody>
          <a:bodyPr/>
          <a:lstStyle/>
          <a:p>
            <a:r>
              <a:rPr lang="en-US" smtClean="0"/>
              <a:t> A career where less than 25% of the people working are of one gender.</a:t>
            </a:r>
          </a:p>
        </p:txBody>
      </p:sp>
      <p:sp>
        <p:nvSpPr>
          <p:cNvPr id="10243" name="Rectangle 2"/>
          <p:cNvSpPr>
            <a:spLocks noGrp="1" noChangeArrowheads="1"/>
          </p:cNvSpPr>
          <p:nvPr>
            <p:ph type="title"/>
          </p:nvPr>
        </p:nvSpPr>
        <p:spPr/>
        <p:txBody>
          <a:bodyPr/>
          <a:lstStyle/>
          <a:p>
            <a:r>
              <a:rPr lang="en-US" smtClean="0"/>
              <a:t>What is a nontraditional career?</a:t>
            </a:r>
          </a:p>
        </p:txBody>
      </p:sp>
      <p:pic>
        <p:nvPicPr>
          <p:cNvPr id="10244" name="Picture 4" descr="graph nontraditional"/>
          <p:cNvPicPr>
            <a:picLocks noChangeAspect="1" noChangeArrowheads="1"/>
          </p:cNvPicPr>
          <p:nvPr/>
        </p:nvPicPr>
        <p:blipFill>
          <a:blip r:embed="rId3" cstate="print"/>
          <a:srcRect/>
          <a:stretch>
            <a:fillRect/>
          </a:stretch>
        </p:blipFill>
        <p:spPr bwMode="auto">
          <a:xfrm>
            <a:off x="3200400" y="3408363"/>
            <a:ext cx="3581400" cy="3203575"/>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p:txBody>
          <a:bodyPr/>
          <a:lstStyle/>
          <a:p>
            <a:r>
              <a:rPr lang="en-US" sz="4400" smtClean="0"/>
              <a:t>42 – 49 years </a:t>
            </a:r>
          </a:p>
          <a:p>
            <a:endParaRPr lang="en-US" sz="4400" smtClean="0"/>
          </a:p>
          <a:p>
            <a:pPr>
              <a:buFontTx/>
              <a:buNone/>
            </a:pPr>
            <a:r>
              <a:rPr lang="en-US" smtClean="0"/>
              <a:t>(Assuming you work until age 67 – and, depending on whether or not you begin work right after high school or attend college.)</a:t>
            </a:r>
          </a:p>
        </p:txBody>
      </p:sp>
      <p:sp>
        <p:nvSpPr>
          <p:cNvPr id="174082" name="Rectangle 2"/>
          <p:cNvSpPr>
            <a:spLocks noGrp="1" noChangeArrowheads="1"/>
          </p:cNvSpPr>
          <p:nvPr>
            <p:ph type="title"/>
          </p:nvPr>
        </p:nvSpPr>
        <p:spPr>
          <a:xfrm>
            <a:off x="395288" y="433388"/>
            <a:ext cx="8280400" cy="874712"/>
          </a:xfrm>
        </p:spPr>
        <p:txBody>
          <a:bodyPr>
            <a:normAutofit fontScale="90000"/>
          </a:bodyPr>
          <a:lstStyle/>
          <a:p>
            <a:pPr fontAlgn="auto">
              <a:spcAft>
                <a:spcPts val="0"/>
              </a:spcAft>
              <a:defRPr/>
            </a:pPr>
            <a:r>
              <a:rPr lang="en-US" dirty="0"/>
              <a:t>Do you know how many years you will work?</a:t>
            </a:r>
          </a:p>
        </p:txBody>
      </p:sp>
    </p:spTree>
  </p:cSld>
  <p:clrMapOvr>
    <a:masterClrMapping/>
  </p:clrMapOvr>
  <p:transition>
    <p:cover dir="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tep Up and Step Out&amp;quot;&quot;/&gt;&lt;property id=&quot;20307&quot; value=&quot;256&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 - &amp;quot;Don’t let stereotypes limit your career choices. &amp;quot;&quot;/&gt;&lt;property id=&quot;20307&quot; value=&quot;259&quot;/&gt;&lt;/object&gt;&lt;object type=&quot;3&quot; unique_id=&quot;10007&quot;&gt;&lt;property id=&quot;20148&quot; value=&quot;5&quot;/&gt;&lt;property id=&quot;20300&quot; value=&quot;Slide 4 - &amp;quot;What percent of dental hygienists are men?&amp;quot;&quot;/&gt;&lt;property id=&quot;20307&quot; value=&quot;260&quot;/&gt;&lt;/object&gt;&lt;object type=&quot;3&quot; unique_id=&quot;10008&quot;&gt;&lt;property id=&quot;20148&quot; value=&quot;5&quot;/&gt;&lt;property id=&quot;20300&quot; value=&quot;Slide 5 - &amp;quot;What percent of registered nurses are men?&amp;quot;&quot;/&gt;&lt;property id=&quot;20307&quot; value=&quot;261&quot;/&gt;&lt;/object&gt;&lt;object type=&quot;3&quot; unique_id=&quot;10009&quot;&gt;&lt;property id=&quot;20148&quot; value=&quot;5&quot;/&gt;&lt;property id=&quot;20300&quot; value=&quot;Slide 6 - &amp;quot;What percent of firefighters are women?&amp;quot;&quot;/&gt;&lt;property id=&quot;20307&quot; value=&quot;262&quot;/&gt;&lt;/object&gt;&lt;object type=&quot;3&quot; unique_id=&quot;10010&quot;&gt;&lt;property id=&quot;20148&quot; value=&quot;5&quot;/&gt;&lt;property id=&quot;20300&quot; value=&quot;Slide 7 - &amp;quot;What percent of Fortune 500 CEOs are women?&amp;quot;&quot;/&gt;&lt;property id=&quot;20307&quot; value=&quot;263&quot;/&gt;&lt;/object&gt;&lt;object type=&quot;3&quot; unique_id=&quot;10011&quot;&gt;&lt;property id=&quot;20148&quot; value=&quot;5&quot;/&gt;&lt;property id=&quot;20300&quot; value=&quot;Slide 8 - &amp;quot;What is a nontraditional career?&amp;quot;&quot;/&gt;&lt;property id=&quot;20307&quot; value=&quot;264&quot;/&gt;&lt;/object&gt;&lt;object type=&quot;3&quot; unique_id=&quot;10012&quot;&gt;&lt;property id=&quot;20148&quot; value=&quot;5&quot;/&gt;&lt;property id=&quot;20300&quot; value=&quot;Slide 9 - &amp;quot;Do you know how many years you will work?&amp;quot;&quot;/&gt;&lt;property id=&quot;20307&quot; value=&quot;265&quot;/&gt;&lt;/object&gt;&lt;object type=&quot;3&quot; unique_id=&quot;10013&quot;&gt;&lt;property id=&quot;20148&quot; value=&quot;5&quot;/&gt;&lt;property id=&quot;20300&quot; value=&quot;Slide 10 - &amp;quot;Do you want to be . . .&amp;quot;&quot;/&gt;&lt;property id=&quot;20307&quot; value=&quot;266&quot;/&gt;&lt;/object&gt;&lt;object type=&quot;3&quot; unique_id=&quot;10014&quot;&gt;&lt;property id=&quot;20148&quot; value=&quot;5&quot;/&gt;&lt;property id=&quot;20300&quot; value=&quot;Slide 11 - &amp;quot;Myth or Reality?&amp;quot;&quot;/&gt;&lt;property id=&quot;20307&quot; value=&quot;267&quot;/&gt;&lt;/object&gt;&lt;object type=&quot;3&quot; unique_id=&quot;10015&quot;&gt;&lt;property id=&quot;20148&quot; value=&quot;5&quot;/&gt;&lt;property id=&quot;20300&quot; value=&quot;Slide 12&quot;/&gt;&lt;property id=&quot;20307&quot; value=&quot;268&quot;/&gt;&lt;/object&gt;&lt;object type=&quot;3&quot; unique_id=&quot;10016&quot;&gt;&lt;property id=&quot;20148&quot; value=&quot;5&quot;/&gt;&lt;property id=&quot;20300&quot; value=&quot;Slide 13 - &amp;quot;Myth: Throughout history, heavy physical labor was nontraditional for women. &amp;#x0D;&amp;#x0A;&amp;quot;&quot;/&gt;&lt;property id=&quot;20307&quot; value=&quot;269&quot;/&gt;&lt;/object&gt;&lt;object type=&quot;3&quot; unique_id=&quot;10017&quot;&gt;&lt;property id=&quot;20148&quot; value=&quot;5&quot;/&gt;&lt;property id=&quot;20300&quot; value=&quot;Slide 14 - &amp;quot;True or False?&amp;quot;&quot;/&gt;&lt;property id=&quot;20307&quot; value=&quot;270&quot;/&gt;&lt;/object&gt;&lt;object type=&quot;3&quot; unique_id=&quot;10018&quot;&gt;&lt;property id=&quot;20148&quot; value=&quot;5&quot;/&gt;&lt;property id=&quot;20300&quot; value=&quot;Slide 15 - &amp;quot;True or False?&amp;quot;&quot;/&gt;&lt;property id=&quot;20307&quot; value=&quot;271&quot;/&gt;&lt;/object&gt;&lt;object type=&quot;3&quot; unique_id=&quot;10019&quot;&gt;&lt;property id=&quot;20148&quot; value=&quot;5&quot;/&gt;&lt;property id=&quot;20300&quot; value=&quot;Slide 16 - &amp;quot;16 Career Clusters&amp;#x0D;&amp;#x0A;&amp;quot;&quot;/&gt;&lt;property id=&quot;20307&quot; value=&quot;282&quot;/&gt;&lt;/object&gt;&lt;object type=&quot;3&quot; unique_id=&quot;10020&quot;&gt;&lt;property id=&quot;20148&quot; value=&quot;5&quot;/&gt;&lt;property id=&quot;20300&quot; value=&quot;Slide 17 - &amp;quot;Factors in Choosing a Career Focus&amp;quot;&quot;/&gt;&lt;property id=&quot;20307&quot; value=&quot;283&quot;/&gt;&lt;/object&gt;&lt;object type=&quot;3&quot; unique_id=&quot;10021&quot;&gt;&lt;property id=&quot;20148&quot; value=&quot;5&quot;/&gt;&lt;property id=&quot;20300&quot; value=&quot;Slide 18&quot;/&gt;&lt;property id=&quot;20307&quot; value=&quot;284&quot;/&gt;&lt;/object&gt;&lt;object type=&quot;3&quot; unique_id=&quot;10022&quot;&gt;&lt;property id=&quot;20148&quot; value=&quot;5&quot;/&gt;&lt;property id=&quot;20300&quot; value=&quot;Slide 19&quot;/&gt;&lt;property id=&quot;20307&quot; value=&quot;286&quot;/&gt;&lt;/object&gt;&lt;object type=&quot;3&quot; unique_id=&quot;10023&quot;&gt;&lt;property id=&quot;20148&quot; value=&quot;5&quot;/&gt;&lt;property id=&quot;20300&quot; value=&quot;Slide 20&quot;/&gt;&lt;property id=&quot;20307&quot; value=&quot;287&quot;/&gt;&lt;/object&gt;&lt;object type=&quot;3&quot; unique_id=&quot;10024&quot;&gt;&lt;property id=&quot;20148&quot; value=&quot;5&quot;/&gt;&lt;property id=&quot;20300&quot; value=&quot;Slide 21&quot;/&gt;&lt;property id=&quot;20307&quot; value=&quot;288&quot;/&gt;&lt;/object&gt;&lt;object type=&quot;3&quot; unique_id=&quot;10025&quot;&gt;&lt;property id=&quot;20148&quot; value=&quot;5&quot;/&gt;&lt;property id=&quot;20300&quot; value=&quot;Slide 22&quot;/&gt;&lt;property id=&quot;20307&quot; value=&quot;289&quot;/&gt;&lt;/object&gt;&lt;object type=&quot;3&quot; unique_id=&quot;10026&quot;&gt;&lt;property id=&quot;20148&quot; value=&quot;5&quot;/&gt;&lt;property id=&quot;20300&quot; value=&quot;Slide 23&quot;/&gt;&lt;property id=&quot;20307&quot; value=&quot;290&quot;/&gt;&lt;/object&gt;&lt;object type=&quot;3&quot; unique_id=&quot;10027&quot;&gt;&lt;property id=&quot;20148&quot; value=&quot;5&quot;/&gt;&lt;property id=&quot;20300&quot; value=&quot;Slide 24&quot;/&gt;&lt;property id=&quot;20307&quot; value=&quot;291&quot;/&gt;&lt;/object&gt;&lt;object type=&quot;3&quot; unique_id=&quot;10028&quot;&gt;&lt;property id=&quot;20148&quot; value=&quot;5&quot;/&gt;&lt;property id=&quot;20300&quot; value=&quot;Slide 25&quot;/&gt;&lt;property id=&quot;20307&quot; value=&quot;292&quot;/&gt;&lt;/object&gt;&lt;object type=&quot;3&quot; unique_id=&quot;10029&quot;&gt;&lt;property id=&quot;20148&quot; value=&quot;5&quot;/&gt;&lt;property id=&quot;20300&quot; value=&quot;Slide 26&quot;/&gt;&lt;property id=&quot;20307&quot; value=&quot;293&quot;/&gt;&lt;/object&gt;&lt;object type=&quot;3&quot; unique_id=&quot;10030&quot;&gt;&lt;property id=&quot;20148&quot; value=&quot;5&quot;/&gt;&lt;property id=&quot;20300&quot; value=&quot;Slide 27 - &amp;quot;REVIEW&amp;quot;&quot;/&gt;&lt;property id=&quot;20307&quot; value=&quot;280&quot;/&gt;&lt;/object&gt;&lt;object type=&quot;3&quot; unique_id=&quot;10031&quot;&gt;&lt;property id=&quot;20148&quot; value=&quot;5&quot;/&gt;&lt;property id=&quot;20300&quot; value=&quot;Slide 28&quot;/&gt;&lt;property id=&quot;20307&quot; value=&quot;281&quot;/&gt;&lt;/object&gt;&lt;/object&gt;&lt;/object&gt;&lt;/database&gt;"/>
  <p:tag name="SECTOMILLISECCONVERTED" val="1"/>
</p:tagLst>
</file>

<file path=ppt/theme/theme1.xml><?xml version="1.0" encoding="utf-8"?>
<a:theme xmlns:a="http://schemas.openxmlformats.org/drawingml/2006/main" name="Going up the escalator design template">
  <a:themeElements>
    <a:clrScheme name="Default Design 1">
      <a:dk1>
        <a:srgbClr val="1D4337"/>
      </a:dk1>
      <a:lt1>
        <a:srgbClr val="DDFFDD"/>
      </a:lt1>
      <a:dk2>
        <a:srgbClr val="1D4944"/>
      </a:dk2>
      <a:lt2>
        <a:srgbClr val="220011"/>
      </a:lt2>
      <a:accent1>
        <a:srgbClr val="71AD49"/>
      </a:accent1>
      <a:accent2>
        <a:srgbClr val="15692B"/>
      </a:accent2>
      <a:accent3>
        <a:srgbClr val="EBFFEB"/>
      </a:accent3>
      <a:accent4>
        <a:srgbClr val="17382D"/>
      </a:accent4>
      <a:accent5>
        <a:srgbClr val="BBD3B1"/>
      </a:accent5>
      <a:accent6>
        <a:srgbClr val="125E26"/>
      </a:accent6>
      <a:hlink>
        <a:srgbClr val="7A8E32"/>
      </a:hlink>
      <a:folHlink>
        <a:srgbClr val="DFE34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1D4337"/>
        </a:dk1>
        <a:lt1>
          <a:srgbClr val="DDFFDD"/>
        </a:lt1>
        <a:dk2>
          <a:srgbClr val="1D4944"/>
        </a:dk2>
        <a:lt2>
          <a:srgbClr val="220011"/>
        </a:lt2>
        <a:accent1>
          <a:srgbClr val="71AD49"/>
        </a:accent1>
        <a:accent2>
          <a:srgbClr val="15692B"/>
        </a:accent2>
        <a:accent3>
          <a:srgbClr val="EBFFEB"/>
        </a:accent3>
        <a:accent4>
          <a:srgbClr val="17382D"/>
        </a:accent4>
        <a:accent5>
          <a:srgbClr val="BBD3B1"/>
        </a:accent5>
        <a:accent6>
          <a:srgbClr val="125E26"/>
        </a:accent6>
        <a:hlink>
          <a:srgbClr val="7A8E32"/>
        </a:hlink>
        <a:folHlink>
          <a:srgbClr val="DFE3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917FB893DFD74F8F7306761D0E8668" ma:contentTypeVersion="0" ma:contentTypeDescription="Create a new document." ma:contentTypeScope="" ma:versionID="99f61244c1e2a89d63ed90717996e66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D3C0632-064B-41E1-86C9-6FEDD8B07C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9A89FB4-5EB6-4BBB-A818-702383CA41F2}">
  <ds:schemaRefs>
    <ds:schemaRef ds:uri="http://schemas.microsoft.com/sharepoint/v3/contenttype/forms"/>
  </ds:schemaRefs>
</ds:datastoreItem>
</file>

<file path=customXml/itemProps3.xml><?xml version="1.0" encoding="utf-8"?>
<ds:datastoreItem xmlns:ds="http://schemas.openxmlformats.org/officeDocument/2006/customXml" ds:itemID="{796A3727-AF0B-43B1-8743-BD36BB1B8B74}">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Going up the escalator design template</Template>
  <TotalTime>49</TotalTime>
  <Words>1859</Words>
  <Application>Microsoft Office PowerPoint</Application>
  <PresentationFormat>On-screen Show (4:3)</PresentationFormat>
  <Paragraphs>281</Paragraphs>
  <Slides>28</Slides>
  <Notes>22</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Times New Roman</vt:lpstr>
      <vt:lpstr>Arial</vt:lpstr>
      <vt:lpstr>Wingdings</vt:lpstr>
      <vt:lpstr>Lucida Sans Unicode</vt:lpstr>
      <vt:lpstr>Wingdings 3</vt:lpstr>
      <vt:lpstr>Kabel Ult BT</vt:lpstr>
      <vt:lpstr>Calibri</vt:lpstr>
      <vt:lpstr>Going up the escalator design template</vt:lpstr>
      <vt:lpstr>Step Up and Step Out</vt:lpstr>
      <vt:lpstr>Slide 2</vt:lpstr>
      <vt:lpstr>Don’t let stereotypes limit your career choices. </vt:lpstr>
      <vt:lpstr>What percent of dental hygienists are men?</vt:lpstr>
      <vt:lpstr>What percent of registered nurses are men?</vt:lpstr>
      <vt:lpstr>What percent of firefighters are women?</vt:lpstr>
      <vt:lpstr>What percent of Fortune 500 CEOs are women?</vt:lpstr>
      <vt:lpstr>What is a nontraditional career?</vt:lpstr>
      <vt:lpstr>Do you know how many years you will work?</vt:lpstr>
      <vt:lpstr>Do you want to be . . .</vt:lpstr>
      <vt:lpstr>Myth or Reality?</vt:lpstr>
      <vt:lpstr>Slide 12</vt:lpstr>
      <vt:lpstr>Myth: Throughout history, heavy physical labor was nontraditional for women.  </vt:lpstr>
      <vt:lpstr>True or False?</vt:lpstr>
      <vt:lpstr>True or False?</vt:lpstr>
      <vt:lpstr>16 Career Clusters </vt:lpstr>
      <vt:lpstr>Factors in Choosing a Career Focus</vt:lpstr>
      <vt:lpstr>Slide 18</vt:lpstr>
      <vt:lpstr>Slide 19</vt:lpstr>
      <vt:lpstr>Slide 20</vt:lpstr>
      <vt:lpstr>Slide 21</vt:lpstr>
      <vt:lpstr>Slide 22</vt:lpstr>
      <vt:lpstr>Slide 23</vt:lpstr>
      <vt:lpstr>Slide 24</vt:lpstr>
      <vt:lpstr>Slide 25</vt:lpstr>
      <vt:lpstr>Slide 26</vt:lpstr>
      <vt:lpstr>REVIEW</vt:lpstr>
      <vt:lpstr>Slide 28</vt:lpstr>
    </vt:vector>
  </TitlesOfParts>
  <Company>Template Central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Janet</dc:creator>
  <cp:lastModifiedBy>install</cp:lastModifiedBy>
  <cp:revision>7</cp:revision>
  <dcterms:created xsi:type="dcterms:W3CDTF">2010-08-10T19:51:07Z</dcterms:created>
  <dcterms:modified xsi:type="dcterms:W3CDTF">2010-09-01T14:17:19Z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TC011408051033</vt:lpwstr>
  </property>
  <property fmtid="{D5CDD505-2E9C-101B-9397-08002B2CF9AE}" pid="3" name="ContentTypeId">
    <vt:lpwstr>0x01010092917FB893DFD74F8F7306761D0E8668</vt:lpwstr>
  </property>
</Properties>
</file>