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2" r:id="rId26"/>
    <p:sldId id="281" r:id="rId27"/>
    <p:sldId id="283" r:id="rId28"/>
    <p:sldId id="284" r:id="rId29"/>
    <p:sldId id="285" r:id="rId30"/>
    <p:sldId id="286" r:id="rId31"/>
    <p:sldId id="287" r:id="rId32"/>
    <p:sldId id="288" r:id="rId33"/>
    <p:sldId id="289" r:id="rId34"/>
    <p:sldId id="292" r:id="rId35"/>
    <p:sldId id="290"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8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1C4649-32D9-42A6-92FC-45FE1E7E4A0B}" type="datetimeFigureOut">
              <a:rPr lang="en-US" smtClean="0"/>
              <a:t>8/27/2012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4A69F0-275B-4911-8052-7F55CA9DEF8A}" type="slidenum">
              <a:rPr lang="en-US" smtClean="0"/>
              <a:t>‹#›</a:t>
            </a:fld>
            <a:endParaRPr lang="en-US"/>
          </a:p>
        </p:txBody>
      </p:sp>
    </p:spTree>
    <p:extLst>
      <p:ext uri="{BB962C8B-B14F-4D97-AF65-F5344CB8AC3E}">
        <p14:creationId xmlns:p14="http://schemas.microsoft.com/office/powerpoint/2010/main" val="992853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A08FCA-DE06-48FD-90D3-F2477088CF83}" type="datetimeFigureOut">
              <a:rPr lang="en-US" smtClean="0"/>
              <a:t>8/27/2012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7FEDAF-09DD-43D0-948F-247191F0820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08FCA-DE06-48FD-90D3-F2477088CF83}" type="datetimeFigureOut">
              <a:rPr lang="en-US" smtClean="0"/>
              <a:t>8/27/2012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7FEDAF-09DD-43D0-948F-247191F0820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08FCA-DE06-48FD-90D3-F2477088CF83}" type="datetimeFigureOut">
              <a:rPr lang="en-US" smtClean="0"/>
              <a:t>8/27/2012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7FEDAF-09DD-43D0-948F-247191F0820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A08FCA-DE06-48FD-90D3-F2477088CF83}" type="datetimeFigureOut">
              <a:rPr lang="en-US" smtClean="0"/>
              <a:t>8/27/2012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7FEDAF-09DD-43D0-948F-247191F0820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A08FCA-DE06-48FD-90D3-F2477088CF83}" type="datetimeFigureOut">
              <a:rPr lang="en-US" smtClean="0"/>
              <a:t>8/27/2012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7FEDAF-09DD-43D0-948F-247191F0820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A08FCA-DE06-48FD-90D3-F2477088CF83}" type="datetimeFigureOut">
              <a:rPr lang="en-US" smtClean="0"/>
              <a:t>8/27/2012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7FEDAF-09DD-43D0-948F-247191F0820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A08FCA-DE06-48FD-90D3-F2477088CF83}" type="datetimeFigureOut">
              <a:rPr lang="en-US" smtClean="0"/>
              <a:t>8/27/2012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7FEDAF-09DD-43D0-948F-247191F0820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A08FCA-DE06-48FD-90D3-F2477088CF83}" type="datetimeFigureOut">
              <a:rPr lang="en-US" smtClean="0"/>
              <a:t>8/27/2012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7FEDAF-09DD-43D0-948F-247191F0820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A08FCA-DE06-48FD-90D3-F2477088CF83}" type="datetimeFigureOut">
              <a:rPr lang="en-US" smtClean="0"/>
              <a:t>8/27/2012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7FEDAF-09DD-43D0-948F-247191F0820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A08FCA-DE06-48FD-90D3-F2477088CF83}" type="datetimeFigureOut">
              <a:rPr lang="en-US" smtClean="0"/>
              <a:t>8/27/2012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7FEDAF-09DD-43D0-948F-247191F0820C}"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ADA08FCA-DE06-48FD-90D3-F2477088CF83}" type="datetimeFigureOut">
              <a:rPr lang="en-US" smtClean="0"/>
              <a:t>8/27/2012</a:t>
            </a:fld>
            <a:endParaRPr lang="en-US"/>
          </a:p>
        </p:txBody>
      </p:sp>
      <p:sp>
        <p:nvSpPr>
          <p:cNvPr id="9" name="Slide Number Placeholder 8"/>
          <p:cNvSpPr>
            <a:spLocks noGrp="1"/>
          </p:cNvSpPr>
          <p:nvPr>
            <p:ph type="sldNum" sz="quarter" idx="11"/>
          </p:nvPr>
        </p:nvSpPr>
        <p:spPr/>
        <p:txBody>
          <a:bodyPr/>
          <a:lstStyle/>
          <a:p>
            <a:fld id="{F47FEDAF-09DD-43D0-948F-247191F0820C}"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47FEDAF-09DD-43D0-948F-247191F0820C}"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ADA08FCA-DE06-48FD-90D3-F2477088CF83}" type="datetimeFigureOut">
              <a:rPr lang="en-US" smtClean="0"/>
              <a:t>8/27/2012</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05200" y="381001"/>
            <a:ext cx="4953000" cy="3219450"/>
          </a:xfrm>
        </p:spPr>
        <p:txBody>
          <a:bodyPr/>
          <a:lstStyle/>
          <a:p>
            <a:pPr algn="r"/>
            <a:r>
              <a:rPr lang="en-US" dirty="0" smtClean="0"/>
              <a:t>NERVOUS SYSTEM</a:t>
            </a:r>
            <a:endParaRPr lang="en-US" dirty="0"/>
          </a:p>
        </p:txBody>
      </p:sp>
      <p:pic>
        <p:nvPicPr>
          <p:cNvPr id="1026" name="Picture 2" descr="http://stevegallik.org/sites/histologyolm.stevegallik.org/images/nervoussystem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101" y="381000"/>
            <a:ext cx="3528499" cy="6410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4509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600200"/>
            <a:ext cx="6190990" cy="1754326"/>
          </a:xfrm>
          <a:prstGeom prst="rect">
            <a:avLst/>
          </a:prstGeom>
          <a:noFill/>
        </p:spPr>
        <p:txBody>
          <a:bodyPr wrap="none" rtlCol="0">
            <a:spAutoFit/>
          </a:bodyPr>
          <a:lstStyle/>
          <a:p>
            <a:r>
              <a:rPr lang="en-US" dirty="0" smtClean="0"/>
              <a:t>The cardiovascular system consists of</a:t>
            </a:r>
          </a:p>
          <a:p>
            <a:endParaRPr lang="en-US" dirty="0"/>
          </a:p>
          <a:p>
            <a:r>
              <a:rPr lang="en-US" dirty="0" smtClean="0"/>
              <a:t>The heart</a:t>
            </a:r>
          </a:p>
          <a:p>
            <a:r>
              <a:rPr lang="en-US" dirty="0" smtClean="0"/>
              <a:t>Blood--</a:t>
            </a:r>
            <a:r>
              <a:rPr lang="en-US" b="1" dirty="0"/>
              <a:t>Our body needs about 51-52 </a:t>
            </a:r>
            <a:r>
              <a:rPr lang="en-US" b="1" dirty="0" err="1"/>
              <a:t>litres</a:t>
            </a:r>
            <a:r>
              <a:rPr lang="en-US" b="1" dirty="0"/>
              <a:t> (11 gallons) of blood.</a:t>
            </a:r>
          </a:p>
          <a:p>
            <a:endParaRPr lang="en-US" dirty="0" smtClean="0"/>
          </a:p>
          <a:p>
            <a:r>
              <a:rPr lang="en-US" dirty="0" smtClean="0"/>
              <a:t>Blood vessels:  60,000 </a:t>
            </a:r>
            <a:endParaRPr lang="en-US" dirty="0"/>
          </a:p>
        </p:txBody>
      </p:sp>
    </p:spTree>
    <p:extLst>
      <p:ext uri="{BB962C8B-B14F-4D97-AF65-F5344CB8AC3E}">
        <p14:creationId xmlns:p14="http://schemas.microsoft.com/office/powerpoint/2010/main" val="2661054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2286000"/>
            <a:ext cx="1091966" cy="369332"/>
          </a:xfrm>
          <a:prstGeom prst="rect">
            <a:avLst/>
          </a:prstGeom>
          <a:noFill/>
        </p:spPr>
        <p:txBody>
          <a:bodyPr wrap="none" rtlCol="0">
            <a:spAutoFit/>
          </a:bodyPr>
          <a:lstStyle/>
          <a:p>
            <a:r>
              <a:rPr lang="en-US" dirty="0" smtClean="0"/>
              <a:t>The heart</a:t>
            </a:r>
            <a:endParaRPr lang="en-US" dirty="0"/>
          </a:p>
        </p:txBody>
      </p:sp>
    </p:spTree>
    <p:extLst>
      <p:ext uri="{BB962C8B-B14F-4D97-AF65-F5344CB8AC3E}">
        <p14:creationId xmlns:p14="http://schemas.microsoft.com/office/powerpoint/2010/main" val="10487928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609600"/>
            <a:ext cx="2849626" cy="1754326"/>
          </a:xfrm>
          <a:prstGeom prst="rect">
            <a:avLst/>
          </a:prstGeom>
          <a:noFill/>
        </p:spPr>
        <p:txBody>
          <a:bodyPr wrap="none" rtlCol="0">
            <a:spAutoFit/>
          </a:bodyPr>
          <a:lstStyle/>
          <a:p>
            <a:r>
              <a:rPr lang="en-US" dirty="0" smtClean="0"/>
              <a:t>Blood</a:t>
            </a:r>
          </a:p>
          <a:p>
            <a:endParaRPr lang="en-US" dirty="0"/>
          </a:p>
          <a:p>
            <a:r>
              <a:rPr lang="en-US" dirty="0" smtClean="0"/>
              <a:t>Plasma</a:t>
            </a:r>
          </a:p>
          <a:p>
            <a:r>
              <a:rPr lang="en-US" dirty="0" smtClean="0"/>
              <a:t>Red blood cells  Hemoglobin</a:t>
            </a:r>
          </a:p>
          <a:p>
            <a:r>
              <a:rPr lang="en-US" dirty="0" smtClean="0"/>
              <a:t>White blood cells</a:t>
            </a:r>
          </a:p>
          <a:p>
            <a:r>
              <a:rPr lang="en-US" dirty="0" err="1" smtClean="0"/>
              <a:t>plateles</a:t>
            </a:r>
            <a:endParaRPr lang="en-US" dirty="0"/>
          </a:p>
        </p:txBody>
      </p:sp>
    </p:spTree>
    <p:extLst>
      <p:ext uri="{BB962C8B-B14F-4D97-AF65-F5344CB8AC3E}">
        <p14:creationId xmlns:p14="http://schemas.microsoft.com/office/powerpoint/2010/main" val="6166555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1981200"/>
            <a:ext cx="1435971" cy="1477328"/>
          </a:xfrm>
          <a:prstGeom prst="rect">
            <a:avLst/>
          </a:prstGeom>
          <a:noFill/>
        </p:spPr>
        <p:txBody>
          <a:bodyPr wrap="none" rtlCol="0">
            <a:spAutoFit/>
          </a:bodyPr>
          <a:lstStyle/>
          <a:p>
            <a:r>
              <a:rPr lang="en-US" dirty="0" smtClean="0"/>
              <a:t>Blood vessels</a:t>
            </a:r>
          </a:p>
          <a:p>
            <a:endParaRPr lang="en-US" dirty="0"/>
          </a:p>
          <a:p>
            <a:r>
              <a:rPr lang="en-US" dirty="0" smtClean="0"/>
              <a:t>Arteries</a:t>
            </a:r>
          </a:p>
          <a:p>
            <a:r>
              <a:rPr lang="en-US" dirty="0" smtClean="0"/>
              <a:t>Capillaries</a:t>
            </a:r>
          </a:p>
          <a:p>
            <a:r>
              <a:rPr lang="en-US" dirty="0" smtClean="0"/>
              <a:t>veins</a:t>
            </a:r>
            <a:endParaRPr lang="en-US" dirty="0"/>
          </a:p>
        </p:txBody>
      </p:sp>
    </p:spTree>
    <p:extLst>
      <p:ext uri="{BB962C8B-B14F-4D97-AF65-F5344CB8AC3E}">
        <p14:creationId xmlns:p14="http://schemas.microsoft.com/office/powerpoint/2010/main" val="6246831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1752600"/>
            <a:ext cx="1960665" cy="923330"/>
          </a:xfrm>
          <a:prstGeom prst="rect">
            <a:avLst/>
          </a:prstGeom>
          <a:noFill/>
        </p:spPr>
        <p:txBody>
          <a:bodyPr wrap="none" rtlCol="0">
            <a:spAutoFit/>
          </a:bodyPr>
          <a:lstStyle/>
          <a:p>
            <a:r>
              <a:rPr lang="en-US" dirty="0" smtClean="0"/>
              <a:t>Maintaining health</a:t>
            </a:r>
          </a:p>
          <a:p>
            <a:endParaRPr lang="en-US" dirty="0"/>
          </a:p>
          <a:p>
            <a:r>
              <a:rPr lang="en-US" dirty="0" smtClean="0"/>
              <a:t>Blood pressure</a:t>
            </a:r>
            <a:endParaRPr lang="en-US" dirty="0"/>
          </a:p>
        </p:txBody>
      </p:sp>
    </p:spTree>
    <p:extLst>
      <p:ext uri="{BB962C8B-B14F-4D97-AF65-F5344CB8AC3E}">
        <p14:creationId xmlns:p14="http://schemas.microsoft.com/office/powerpoint/2010/main" val="12879652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3400" y="304800"/>
            <a:ext cx="3733800" cy="4495800"/>
          </a:xfrm>
        </p:spPr>
        <p:txBody>
          <a:bodyPr/>
          <a:lstStyle/>
          <a:p>
            <a:r>
              <a:rPr lang="en-US" dirty="0" smtClean="0"/>
              <a:t>Lymphatic system helps fight infection and disease</a:t>
            </a:r>
            <a:br>
              <a:rPr lang="en-US" dirty="0" smtClean="0"/>
            </a:br>
            <a:r>
              <a:rPr lang="en-US" dirty="0" smtClean="0"/>
              <a:t>and </a:t>
            </a:r>
            <a:r>
              <a:rPr lang="en-US" dirty="0"/>
              <a:t>i</a:t>
            </a:r>
            <a:r>
              <a:rPr lang="en-US" dirty="0" smtClean="0"/>
              <a:t>mmunity to disease.</a:t>
            </a:r>
            <a:endParaRPr lang="en-US" dirty="0"/>
          </a:p>
        </p:txBody>
      </p:sp>
      <p:pic>
        <p:nvPicPr>
          <p:cNvPr id="7170" name="Picture 2" descr="http://www.santacruzbodywork.com/wp-content/uploads/2011/06/lymphatic-syst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7775"/>
            <a:ext cx="4191000" cy="7677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62634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0" y="1166843"/>
            <a:ext cx="4572000" cy="5355312"/>
          </a:xfrm>
          <a:prstGeom prst="rect">
            <a:avLst/>
          </a:prstGeom>
        </p:spPr>
        <p:txBody>
          <a:bodyPr>
            <a:spAutoFit/>
          </a:bodyPr>
          <a:lstStyle/>
          <a:p>
            <a:r>
              <a:rPr lang="en-US" dirty="0" smtClean="0"/>
              <a:t>The lymph </a:t>
            </a:r>
            <a:r>
              <a:rPr lang="en-US" dirty="0"/>
              <a:t>system </a:t>
            </a:r>
            <a:r>
              <a:rPr lang="en-US" dirty="0" smtClean="0"/>
              <a:t>is an open system that runs </a:t>
            </a:r>
            <a:r>
              <a:rPr lang="en-US" dirty="0"/>
              <a:t>through the human </a:t>
            </a:r>
            <a:r>
              <a:rPr lang="en-US" dirty="0" smtClean="0"/>
              <a:t>body</a:t>
            </a:r>
          </a:p>
          <a:p>
            <a:endParaRPr lang="en-US" dirty="0"/>
          </a:p>
          <a:p>
            <a:r>
              <a:rPr lang="en-US" dirty="0" smtClean="0"/>
              <a:t>primary </a:t>
            </a:r>
            <a:r>
              <a:rPr lang="en-US" dirty="0"/>
              <a:t>function </a:t>
            </a:r>
            <a:r>
              <a:rPr lang="en-US" dirty="0" smtClean="0"/>
              <a:t>:  to </a:t>
            </a:r>
            <a:r>
              <a:rPr lang="en-US" dirty="0"/>
              <a:t>serve the body's immune system, creating </a:t>
            </a:r>
            <a:r>
              <a:rPr lang="en-US" dirty="0" smtClean="0"/>
              <a:t>lymphocytes (disease-fighting cells) </a:t>
            </a:r>
            <a:r>
              <a:rPr lang="en-US" dirty="0"/>
              <a:t>to support immunity. </a:t>
            </a:r>
            <a:endParaRPr lang="en-US" dirty="0" smtClean="0"/>
          </a:p>
          <a:p>
            <a:endParaRPr lang="en-US" dirty="0"/>
          </a:p>
          <a:p>
            <a:r>
              <a:rPr lang="en-US" dirty="0" smtClean="0"/>
              <a:t>Secondarily</a:t>
            </a:r>
            <a:r>
              <a:rPr lang="en-US" dirty="0"/>
              <a:t>, it helps </a:t>
            </a:r>
            <a:r>
              <a:rPr lang="en-US" dirty="0" smtClean="0"/>
              <a:t>remove </a:t>
            </a:r>
            <a:r>
              <a:rPr lang="en-US" dirty="0"/>
              <a:t>fluids from bodily tissues and absorb fat, moving it to the circulatory system. </a:t>
            </a:r>
            <a:endParaRPr lang="en-US" dirty="0" smtClean="0"/>
          </a:p>
          <a:p>
            <a:endParaRPr lang="en-US" dirty="0"/>
          </a:p>
          <a:p>
            <a:r>
              <a:rPr lang="en-US" dirty="0" smtClean="0"/>
              <a:t>The </a:t>
            </a:r>
            <a:r>
              <a:rPr lang="en-US" dirty="0"/>
              <a:t>lymphatic system is similar to the circulatory system, except instead of moving blood it moves </a:t>
            </a:r>
            <a:r>
              <a:rPr lang="en-US" dirty="0" smtClean="0"/>
              <a:t>and filters  (in Lymph nodes) lymph </a:t>
            </a:r>
            <a:r>
              <a:rPr lang="en-US" dirty="0"/>
              <a:t>fluid through the </a:t>
            </a:r>
            <a:r>
              <a:rPr lang="en-US" dirty="0" smtClean="0"/>
              <a:t>body.  The white blood cells in the lymph nodes trap and destroy pathogens. </a:t>
            </a:r>
            <a:r>
              <a:rPr lang="en-US" dirty="0"/>
              <a:t/>
            </a:r>
            <a:br>
              <a:rPr lang="en-US" dirty="0"/>
            </a:br>
            <a:r>
              <a:rPr lang="en-US" dirty="0"/>
              <a:t/>
            </a:r>
            <a:br>
              <a:rPr lang="en-US" dirty="0"/>
            </a:br>
            <a:r>
              <a:rPr lang="en-US" dirty="0" smtClean="0"/>
              <a:t>www.livestrong.com</a:t>
            </a:r>
            <a:endParaRPr lang="en-US" dirty="0"/>
          </a:p>
        </p:txBody>
      </p:sp>
      <p:pic>
        <p:nvPicPr>
          <p:cNvPr id="4" name="Picture 2" descr="http://www.santacruzbodywork.com/wp-content/uploads/2011/06/lymphatic-syst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927"/>
            <a:ext cx="4191000" cy="7677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90195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a:t>
            </a:r>
            <a:br>
              <a:rPr lang="en-US" dirty="0" smtClean="0"/>
            </a:br>
            <a:r>
              <a:rPr lang="en-US" dirty="0" smtClean="0"/>
              <a:t>Respiratory</a:t>
            </a:r>
            <a:br>
              <a:rPr lang="en-US" dirty="0" smtClean="0"/>
            </a:br>
            <a:r>
              <a:rPr lang="en-US" dirty="0" smtClean="0"/>
              <a:t>System</a:t>
            </a:r>
            <a:endParaRPr lang="en-US" dirty="0"/>
          </a:p>
        </p:txBody>
      </p:sp>
      <p:sp>
        <p:nvSpPr>
          <p:cNvPr id="3" name="Subtitle 2"/>
          <p:cNvSpPr>
            <a:spLocks noGrp="1"/>
          </p:cNvSpPr>
          <p:nvPr>
            <p:ph type="subTitle" idx="1"/>
          </p:nvPr>
        </p:nvSpPr>
        <p:spPr/>
        <p:txBody>
          <a:bodyPr>
            <a:noAutofit/>
          </a:bodyPr>
          <a:lstStyle/>
          <a:p>
            <a:r>
              <a:rPr lang="en-US" sz="3600" dirty="0"/>
              <a:t>p</a:t>
            </a:r>
            <a:r>
              <a:rPr lang="en-US" sz="3600" dirty="0" smtClean="0"/>
              <a:t>rovides oxygen to the blood and removes carbon dioxide (CO2) from the body.</a:t>
            </a:r>
            <a:endParaRPr lang="en-US" sz="3600" dirty="0"/>
          </a:p>
        </p:txBody>
      </p:sp>
      <p:pic>
        <p:nvPicPr>
          <p:cNvPr id="10242" name="Picture 2" descr="http://vocalwisdom.com/wp-content/uploads/2010/08/respiratory_syst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762000"/>
            <a:ext cx="2743287" cy="318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05678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vocalwisdom.com/wp-content/uploads/2010/08/respiratory_syst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5700" y="28575"/>
            <a:ext cx="4762500" cy="55340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37721" y="2263676"/>
            <a:ext cx="2815080" cy="3293209"/>
          </a:xfrm>
          <a:prstGeom prst="rect">
            <a:avLst/>
          </a:prstGeom>
          <a:noFill/>
        </p:spPr>
        <p:txBody>
          <a:bodyPr wrap="square" rtlCol="0">
            <a:spAutoFit/>
          </a:bodyPr>
          <a:lstStyle/>
          <a:p>
            <a:r>
              <a:rPr lang="en-US" sz="3200" dirty="0" smtClean="0"/>
              <a:t>The main function is </a:t>
            </a:r>
            <a:r>
              <a:rPr lang="en-US" sz="3200" b="1" dirty="0" smtClean="0"/>
              <a:t>respiration</a:t>
            </a:r>
            <a:r>
              <a:rPr lang="en-US" sz="3200" dirty="0" smtClean="0"/>
              <a:t>,</a:t>
            </a:r>
            <a:endParaRPr lang="en-US" dirty="0"/>
          </a:p>
          <a:p>
            <a:r>
              <a:rPr lang="en-US" sz="2800" dirty="0"/>
              <a:t>t</a:t>
            </a:r>
            <a:r>
              <a:rPr lang="en-US" sz="2800" dirty="0" smtClean="0"/>
              <a:t>he exchanges of gases between the body and the environment.</a:t>
            </a:r>
            <a:endParaRPr lang="en-US" sz="2800" dirty="0"/>
          </a:p>
        </p:txBody>
      </p:sp>
    </p:spTree>
    <p:extLst>
      <p:ext uri="{BB962C8B-B14F-4D97-AF65-F5344CB8AC3E}">
        <p14:creationId xmlns:p14="http://schemas.microsoft.com/office/powerpoint/2010/main" val="39135943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vocalwisdom.com/wp-content/uploads/2010/08/respiratory_syst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5700" y="28575"/>
            <a:ext cx="4762500" cy="55340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9600" y="4038600"/>
            <a:ext cx="2590800" cy="2585323"/>
          </a:xfrm>
          <a:prstGeom prst="rect">
            <a:avLst/>
          </a:prstGeom>
          <a:noFill/>
        </p:spPr>
        <p:txBody>
          <a:bodyPr wrap="square" rtlCol="0">
            <a:spAutoFit/>
          </a:bodyPr>
          <a:lstStyle/>
          <a:p>
            <a:r>
              <a:rPr lang="en-US" dirty="0" smtClean="0"/>
              <a:t>The respiratory system consists of:</a:t>
            </a:r>
          </a:p>
          <a:p>
            <a:endParaRPr lang="en-US" dirty="0"/>
          </a:p>
          <a:p>
            <a:r>
              <a:rPr lang="en-US" b="1" dirty="0" smtClean="0"/>
              <a:t>Lungs</a:t>
            </a:r>
            <a:r>
              <a:rPr lang="en-US" dirty="0" smtClean="0"/>
              <a:t>—(Our lungs can hold up to six liters of air.</a:t>
            </a:r>
          </a:p>
          <a:p>
            <a:r>
              <a:rPr lang="en-US" b="1" dirty="0" smtClean="0"/>
              <a:t>Trachea</a:t>
            </a:r>
          </a:p>
          <a:p>
            <a:r>
              <a:rPr lang="en-US" b="1" dirty="0" smtClean="0"/>
              <a:t>Diaphragm</a:t>
            </a:r>
            <a:r>
              <a:rPr lang="en-US" dirty="0" smtClean="0"/>
              <a:t> (muscle that separates the chest from the abdominal cavity).</a:t>
            </a:r>
          </a:p>
        </p:txBody>
      </p:sp>
    </p:spTree>
    <p:extLst>
      <p:ext uri="{BB962C8B-B14F-4D97-AF65-F5344CB8AC3E}">
        <p14:creationId xmlns:p14="http://schemas.microsoft.com/office/powerpoint/2010/main" val="42663940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evegallik.org/sites/histologyolm.stevegallik.org/images/nervoussystem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101" y="381000"/>
            <a:ext cx="3528499" cy="641061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1981200" y="-609600"/>
            <a:ext cx="6096000" cy="7086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dirty="0" smtClean="0"/>
              <a:t>Function:  </a:t>
            </a:r>
          </a:p>
          <a:p>
            <a:pPr algn="r"/>
            <a:endParaRPr lang="en-US" dirty="0"/>
          </a:p>
          <a:p>
            <a:pPr algn="r"/>
            <a:r>
              <a:rPr lang="en-US" dirty="0" smtClean="0"/>
              <a:t>coordinates all the activities of the body.</a:t>
            </a:r>
          </a:p>
          <a:p>
            <a:pPr algn="r"/>
            <a:endParaRPr lang="en-US" sz="2400" dirty="0" smtClean="0"/>
          </a:p>
          <a:p>
            <a:pPr algn="r"/>
            <a:r>
              <a:rPr lang="en-US" sz="2400" dirty="0" smtClean="0"/>
              <a:t>Breathing, digesting food, sensing pain, feeling fear</a:t>
            </a:r>
          </a:p>
          <a:p>
            <a:pPr algn="r"/>
            <a:r>
              <a:rPr lang="en-US" sz="2400" dirty="0" smtClean="0"/>
              <a:t>and transmitting messages</a:t>
            </a:r>
          </a:p>
          <a:p>
            <a:pPr algn="r"/>
            <a:r>
              <a:rPr lang="en-US" sz="2400" dirty="0" smtClean="0"/>
              <a:t> between organs, cells and tissues</a:t>
            </a:r>
            <a:endParaRPr lang="en-US" dirty="0"/>
          </a:p>
        </p:txBody>
      </p:sp>
    </p:spTree>
    <p:extLst>
      <p:ext uri="{BB962C8B-B14F-4D97-AF65-F5344CB8AC3E}">
        <p14:creationId xmlns:p14="http://schemas.microsoft.com/office/powerpoint/2010/main" val="306226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lungs.wikispaces.com/file/view/labeled_lungs.gif/32089651/275x268/labeled_lung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1371600"/>
            <a:ext cx="4847797" cy="4724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04800" y="919877"/>
            <a:ext cx="4393382" cy="2954655"/>
          </a:xfrm>
          <a:prstGeom prst="rect">
            <a:avLst/>
          </a:prstGeom>
          <a:noFill/>
        </p:spPr>
        <p:txBody>
          <a:bodyPr wrap="none" rtlCol="0">
            <a:spAutoFit/>
          </a:bodyPr>
          <a:lstStyle/>
          <a:p>
            <a:r>
              <a:rPr lang="en-US" sz="2400" dirty="0" smtClean="0"/>
              <a:t>GAS EXCHANGE INSIDE THE LUNG</a:t>
            </a:r>
          </a:p>
          <a:p>
            <a:r>
              <a:rPr lang="en-US" dirty="0" smtClean="0"/>
              <a:t>Air goes to </a:t>
            </a:r>
          </a:p>
          <a:p>
            <a:r>
              <a:rPr lang="en-US" dirty="0" smtClean="0"/>
              <a:t>Pharynx (throat)</a:t>
            </a:r>
          </a:p>
          <a:p>
            <a:r>
              <a:rPr lang="en-US" dirty="0" smtClean="0"/>
              <a:t>Tracheae (windpipe)</a:t>
            </a:r>
          </a:p>
          <a:p>
            <a:r>
              <a:rPr lang="en-US" dirty="0" smtClean="0"/>
              <a:t>Bronchus</a:t>
            </a:r>
          </a:p>
          <a:p>
            <a:r>
              <a:rPr lang="en-US" dirty="0" smtClean="0"/>
              <a:t>Bronchioles</a:t>
            </a:r>
          </a:p>
          <a:p>
            <a:r>
              <a:rPr lang="en-US" dirty="0" smtClean="0"/>
              <a:t>Alveolus (tiny sac </a:t>
            </a:r>
          </a:p>
          <a:p>
            <a:r>
              <a:rPr lang="en-US" dirty="0"/>
              <a:t> </a:t>
            </a:r>
            <a:r>
              <a:rPr lang="en-US" dirty="0" smtClean="0"/>
              <a:t>    where gases are exchanged)</a:t>
            </a:r>
          </a:p>
          <a:p>
            <a:r>
              <a:rPr lang="en-US" dirty="0" smtClean="0"/>
              <a:t>Capillaries cover  the alveoli</a:t>
            </a:r>
          </a:p>
          <a:p>
            <a:endParaRPr lang="en-US" dirty="0"/>
          </a:p>
        </p:txBody>
      </p:sp>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848100"/>
            <a:ext cx="26860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64758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Digestive System</a:t>
            </a:r>
            <a:endParaRPr lang="en-US" dirty="0"/>
          </a:p>
        </p:txBody>
      </p:sp>
      <p:sp>
        <p:nvSpPr>
          <p:cNvPr id="3" name="Subtitle 2"/>
          <p:cNvSpPr>
            <a:spLocks noGrp="1"/>
          </p:cNvSpPr>
          <p:nvPr>
            <p:ph type="subTitle" idx="1"/>
          </p:nvPr>
        </p:nvSpPr>
        <p:spPr/>
        <p:txBody>
          <a:bodyPr>
            <a:noAutofit/>
          </a:bodyPr>
          <a:lstStyle/>
          <a:p>
            <a:r>
              <a:rPr lang="en-US" sz="3600" dirty="0" smtClean="0"/>
              <a:t>In digestion, food breaks down and absorbed as nourishment or eliminated as waste.</a:t>
            </a:r>
            <a:endParaRPr lang="en-US" sz="3600" dirty="0"/>
          </a:p>
        </p:txBody>
      </p:sp>
      <p:pic>
        <p:nvPicPr>
          <p:cNvPr id="14338" name="Picture 2" descr="http://science.nationalgeographic.com/staticfiles/NGS/Shared/StaticFiles/Science/Images/Content/digestive-system-23974146-g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0"/>
            <a:ext cx="4476750" cy="314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4205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renewingwellness.com/wp-content/uploads/2011/01/Digestive-System.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841143"/>
            <a:ext cx="4886951" cy="585175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33400" y="533400"/>
            <a:ext cx="4748608" cy="707886"/>
          </a:xfrm>
          <a:prstGeom prst="rect">
            <a:avLst/>
          </a:prstGeom>
          <a:noFill/>
        </p:spPr>
        <p:txBody>
          <a:bodyPr wrap="none" rtlCol="0">
            <a:spAutoFit/>
          </a:bodyPr>
          <a:lstStyle/>
          <a:p>
            <a:r>
              <a:rPr lang="en-US" sz="4000" dirty="0" smtClean="0"/>
              <a:t>How  </a:t>
            </a:r>
            <a:r>
              <a:rPr lang="en-US" sz="4000" dirty="0"/>
              <a:t>D</a:t>
            </a:r>
            <a:r>
              <a:rPr lang="en-US" sz="4000" dirty="0" smtClean="0"/>
              <a:t>igestion Works</a:t>
            </a:r>
            <a:endParaRPr lang="en-US" sz="4000" dirty="0"/>
          </a:p>
        </p:txBody>
      </p:sp>
      <p:sp>
        <p:nvSpPr>
          <p:cNvPr id="3" name="TextBox 2"/>
          <p:cNvSpPr txBox="1"/>
          <p:nvPr/>
        </p:nvSpPr>
        <p:spPr>
          <a:xfrm>
            <a:off x="577107" y="2057400"/>
            <a:ext cx="2013693" cy="2554545"/>
          </a:xfrm>
          <a:prstGeom prst="rect">
            <a:avLst/>
          </a:prstGeom>
          <a:noFill/>
        </p:spPr>
        <p:txBody>
          <a:bodyPr wrap="none" rtlCol="0">
            <a:spAutoFit/>
          </a:bodyPr>
          <a:lstStyle/>
          <a:p>
            <a:r>
              <a:rPr lang="en-US" sz="3200" dirty="0" smtClean="0"/>
              <a:t>Includes:</a:t>
            </a:r>
          </a:p>
          <a:p>
            <a:r>
              <a:rPr lang="en-US" sz="3200" dirty="0" smtClean="0"/>
              <a:t>The mouth</a:t>
            </a:r>
          </a:p>
          <a:p>
            <a:r>
              <a:rPr lang="en-US" sz="3200" dirty="0" smtClean="0"/>
              <a:t>Esophagus</a:t>
            </a:r>
          </a:p>
          <a:p>
            <a:r>
              <a:rPr lang="en-US" sz="3200" dirty="0" smtClean="0"/>
              <a:t>Stomach</a:t>
            </a:r>
          </a:p>
          <a:p>
            <a:r>
              <a:rPr lang="en-US" sz="3200" dirty="0" smtClean="0"/>
              <a:t>Intestines</a:t>
            </a:r>
            <a:endParaRPr lang="en-US" sz="3200" dirty="0"/>
          </a:p>
        </p:txBody>
      </p:sp>
    </p:spTree>
    <p:extLst>
      <p:ext uri="{BB962C8B-B14F-4D97-AF65-F5344CB8AC3E}">
        <p14:creationId xmlns:p14="http://schemas.microsoft.com/office/powerpoint/2010/main" val="6387300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esophagus</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6927"/>
            <a:ext cx="3429000" cy="720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62001" y="3048000"/>
            <a:ext cx="2362200" cy="1200329"/>
          </a:xfrm>
          <a:prstGeom prst="rect">
            <a:avLst/>
          </a:prstGeom>
          <a:noFill/>
        </p:spPr>
        <p:txBody>
          <a:bodyPr wrap="square" rtlCol="0">
            <a:spAutoFit/>
          </a:bodyPr>
          <a:lstStyle/>
          <a:p>
            <a:r>
              <a:rPr lang="en-US" dirty="0" smtClean="0"/>
              <a:t>10” tube with involuntary muscular contractions (peristalsis)</a:t>
            </a:r>
            <a:endParaRPr lang="en-US" dirty="0"/>
          </a:p>
        </p:txBody>
      </p:sp>
    </p:spTree>
    <p:extLst>
      <p:ext uri="{BB962C8B-B14F-4D97-AF65-F5344CB8AC3E}">
        <p14:creationId xmlns:p14="http://schemas.microsoft.com/office/powerpoint/2010/main" val="6152359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stomach</a:t>
            </a:r>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919477"/>
            <a:ext cx="5943600" cy="4205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57200" y="1295401"/>
            <a:ext cx="1752600" cy="3139321"/>
          </a:xfrm>
          <a:prstGeom prst="rect">
            <a:avLst/>
          </a:prstGeom>
          <a:noFill/>
        </p:spPr>
        <p:txBody>
          <a:bodyPr wrap="square" rtlCol="0">
            <a:spAutoFit/>
          </a:bodyPr>
          <a:lstStyle/>
          <a:p>
            <a:r>
              <a:rPr lang="en-US" dirty="0" smtClean="0"/>
              <a:t>Foods are mixed with gastric juices</a:t>
            </a:r>
          </a:p>
          <a:p>
            <a:r>
              <a:rPr lang="en-US" dirty="0" smtClean="0"/>
              <a:t>(hydrochloric acid) and pepsin to digest protein.  After partial digestion food is moved into the small intestine.</a:t>
            </a:r>
            <a:endParaRPr lang="en-US" dirty="0"/>
          </a:p>
        </p:txBody>
      </p:sp>
    </p:spTree>
    <p:extLst>
      <p:ext uri="{BB962C8B-B14F-4D97-AF65-F5344CB8AC3E}">
        <p14:creationId xmlns:p14="http://schemas.microsoft.com/office/powerpoint/2010/main" val="14858438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intestine</a:t>
            </a: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228850"/>
            <a:ext cx="6680200" cy="501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81000" y="1371600"/>
            <a:ext cx="1524000" cy="5909310"/>
          </a:xfrm>
          <a:prstGeom prst="rect">
            <a:avLst/>
          </a:prstGeom>
          <a:noFill/>
        </p:spPr>
        <p:txBody>
          <a:bodyPr wrap="square" rtlCol="0">
            <a:spAutoFit/>
          </a:bodyPr>
          <a:lstStyle/>
          <a:p>
            <a:pPr marL="285750" indent="-285750">
              <a:buFont typeface="Arial" pitchFamily="34" charset="0"/>
              <a:buChar char="•"/>
            </a:pPr>
            <a:r>
              <a:rPr lang="en-US" dirty="0" smtClean="0"/>
              <a:t>20-23 inches long and 1 inch in diameter</a:t>
            </a:r>
          </a:p>
          <a:p>
            <a:pPr marL="285750" indent="-285750">
              <a:buFont typeface="Arial" pitchFamily="34" charset="0"/>
              <a:buChar char="•"/>
            </a:pPr>
            <a:endParaRPr lang="en-US" dirty="0" smtClean="0"/>
          </a:p>
          <a:p>
            <a:pPr marL="285750" indent="-285750">
              <a:buFont typeface="Arial" pitchFamily="34" charset="0"/>
              <a:buChar char="•"/>
            </a:pPr>
            <a:r>
              <a:rPr lang="en-US" dirty="0" smtClean="0"/>
              <a:t>Enzymes secreted to break down food</a:t>
            </a:r>
          </a:p>
          <a:p>
            <a:pPr marL="285750" indent="-285750">
              <a:buFont typeface="Arial" pitchFamily="34" charset="0"/>
              <a:buChar char="•"/>
            </a:pPr>
            <a:endParaRPr lang="en-US" dirty="0"/>
          </a:p>
          <a:p>
            <a:pPr marL="285750" indent="-285750">
              <a:buFont typeface="Arial" pitchFamily="34" charset="0"/>
              <a:buChar char="•"/>
            </a:pPr>
            <a:r>
              <a:rPr lang="en-US" dirty="0" smtClean="0"/>
              <a:t>90 of all nutrients are absorbed by tiny fingerlike projections called villi</a:t>
            </a:r>
          </a:p>
          <a:p>
            <a:pPr marL="285750" indent="-285750">
              <a:buFont typeface="Arial" pitchFamily="34" charset="0"/>
              <a:buChar char="•"/>
            </a:pPr>
            <a:endParaRPr lang="en-US" dirty="0"/>
          </a:p>
          <a:p>
            <a:pPr marL="285750" indent="-285750">
              <a:buFont typeface="Arial" pitchFamily="34" charset="0"/>
              <a:buChar char="•"/>
            </a:pPr>
            <a:endParaRPr lang="en-US" dirty="0"/>
          </a:p>
        </p:txBody>
      </p:sp>
    </p:spTree>
    <p:extLst>
      <p:ext uri="{BB962C8B-B14F-4D97-AF65-F5344CB8AC3E}">
        <p14:creationId xmlns:p14="http://schemas.microsoft.com/office/powerpoint/2010/main" val="12577973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humanphysiology.pbworks.com/f/1241809217/109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609600"/>
            <a:ext cx="3810000" cy="304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Pancreas, Liver and Gallbladder</a:t>
            </a:r>
            <a:endParaRPr lang="en-US" dirty="0"/>
          </a:p>
        </p:txBody>
      </p:sp>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3124200"/>
            <a:ext cx="4133850" cy="4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57200" y="1981200"/>
            <a:ext cx="3047999" cy="3970318"/>
          </a:xfrm>
          <a:prstGeom prst="rect">
            <a:avLst/>
          </a:prstGeom>
          <a:noFill/>
        </p:spPr>
        <p:txBody>
          <a:bodyPr wrap="square" rtlCol="0">
            <a:spAutoFit/>
          </a:bodyPr>
          <a:lstStyle/>
          <a:p>
            <a:r>
              <a:rPr lang="en-US" b="1" dirty="0" smtClean="0"/>
              <a:t>IN THE SMALL INTESTINE:</a:t>
            </a:r>
          </a:p>
          <a:p>
            <a:pPr marL="285750" indent="-285750">
              <a:buFont typeface="Arial" pitchFamily="34" charset="0"/>
              <a:buChar char="•"/>
            </a:pPr>
            <a:endParaRPr lang="en-US" dirty="0"/>
          </a:p>
          <a:p>
            <a:pPr marL="285750" indent="-285750">
              <a:buFont typeface="Arial" pitchFamily="34" charset="0"/>
              <a:buChar char="•"/>
            </a:pPr>
            <a:r>
              <a:rPr lang="en-US" dirty="0" smtClean="0"/>
              <a:t>Pancreas secretes enzymes to breakdown carbohydrates, fats and proteins.</a:t>
            </a:r>
          </a:p>
          <a:p>
            <a:pPr marL="285750" indent="-285750">
              <a:buFont typeface="Arial" pitchFamily="34" charset="0"/>
              <a:buChar char="•"/>
            </a:pPr>
            <a:endParaRPr lang="en-US" dirty="0"/>
          </a:p>
          <a:p>
            <a:pPr marL="285750" indent="-285750">
              <a:buFont typeface="Arial" pitchFamily="34" charset="0"/>
              <a:buChar char="•"/>
            </a:pPr>
            <a:r>
              <a:rPr lang="en-US" dirty="0" smtClean="0"/>
              <a:t>Liver produces bile to breakdown and absorb fats.</a:t>
            </a:r>
          </a:p>
          <a:p>
            <a:pPr marL="285750" indent="-285750">
              <a:buFont typeface="Arial" pitchFamily="34" charset="0"/>
              <a:buChar char="•"/>
            </a:pPr>
            <a:endParaRPr lang="en-US" dirty="0"/>
          </a:p>
          <a:p>
            <a:pPr marL="285750" indent="-285750">
              <a:buFont typeface="Arial" pitchFamily="34" charset="0"/>
              <a:buChar char="•"/>
            </a:pPr>
            <a:r>
              <a:rPr lang="en-US" dirty="0" smtClean="0"/>
              <a:t>Bile is stored in the gall bladder</a:t>
            </a:r>
          </a:p>
          <a:p>
            <a:pPr marL="285750" indent="-285750">
              <a:buFont typeface="Arial" pitchFamily="34" charset="0"/>
              <a:buChar char="•"/>
            </a:pPr>
            <a:endParaRPr lang="en-US" dirty="0"/>
          </a:p>
        </p:txBody>
      </p:sp>
    </p:spTree>
    <p:extLst>
      <p:ext uri="{BB962C8B-B14F-4D97-AF65-F5344CB8AC3E}">
        <p14:creationId xmlns:p14="http://schemas.microsoft.com/office/powerpoint/2010/main" val="17316064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Intestine</a:t>
            </a:r>
            <a:endParaRPr lang="en-US" dirty="0"/>
          </a:p>
        </p:txBody>
      </p:sp>
      <p:pic>
        <p:nvPicPr>
          <p:cNvPr id="1945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81400" y="1371600"/>
            <a:ext cx="4855245" cy="4550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3401" y="1905000"/>
            <a:ext cx="3276600" cy="3416320"/>
          </a:xfrm>
          <a:prstGeom prst="rect">
            <a:avLst/>
          </a:prstGeom>
          <a:noFill/>
        </p:spPr>
        <p:txBody>
          <a:bodyPr wrap="square" rtlCol="0">
            <a:spAutoFit/>
          </a:bodyPr>
          <a:lstStyle/>
          <a:p>
            <a:pPr marL="285750" indent="-285750">
              <a:buFont typeface="Arial" pitchFamily="34" charset="0"/>
              <a:buChar char="•"/>
            </a:pPr>
            <a:r>
              <a:rPr lang="en-US" dirty="0" smtClean="0"/>
              <a:t>5-6 feet 2.5 inches in diameter</a:t>
            </a:r>
          </a:p>
          <a:p>
            <a:endParaRPr lang="en-US" dirty="0"/>
          </a:p>
          <a:p>
            <a:pPr marL="285750" indent="-285750">
              <a:buFont typeface="Arial" pitchFamily="34" charset="0"/>
              <a:buChar char="•"/>
            </a:pPr>
            <a:r>
              <a:rPr lang="en-US" dirty="0" smtClean="0"/>
              <a:t>Undigested parts of food (fiber) are pass into the colon (large intestine)</a:t>
            </a:r>
          </a:p>
          <a:p>
            <a:endParaRPr lang="en-US" dirty="0" smtClean="0"/>
          </a:p>
          <a:p>
            <a:endParaRPr lang="en-US" dirty="0"/>
          </a:p>
          <a:p>
            <a:pPr marL="285750" indent="-285750">
              <a:buFont typeface="Arial" pitchFamily="34" charset="0"/>
              <a:buChar char="•"/>
            </a:pPr>
            <a:r>
              <a:rPr lang="en-US" dirty="0" smtClean="0"/>
              <a:t>FUNCTION:</a:t>
            </a:r>
          </a:p>
          <a:p>
            <a:r>
              <a:rPr lang="en-US" dirty="0" smtClean="0"/>
              <a:t>      Absorption  of</a:t>
            </a:r>
          </a:p>
          <a:p>
            <a:r>
              <a:rPr lang="en-US" dirty="0"/>
              <a:t> </a:t>
            </a:r>
            <a:r>
              <a:rPr lang="en-US" dirty="0" smtClean="0"/>
              <a:t>         water, vitamins and salts</a:t>
            </a:r>
          </a:p>
          <a:p>
            <a:r>
              <a:rPr lang="en-US" dirty="0" smtClean="0"/>
              <a:t>      Elimination of waste</a:t>
            </a:r>
          </a:p>
        </p:txBody>
      </p:sp>
    </p:spTree>
    <p:extLst>
      <p:ext uri="{BB962C8B-B14F-4D97-AF65-F5344CB8AC3E}">
        <p14:creationId xmlns:p14="http://schemas.microsoft.com/office/powerpoint/2010/main" val="21812363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The Excretory System</a:t>
            </a:r>
            <a:endParaRPr lang="en-US" dirty="0"/>
          </a:p>
        </p:txBody>
      </p:sp>
      <p:sp>
        <p:nvSpPr>
          <p:cNvPr id="5" name="Subtitle 4"/>
          <p:cNvSpPr>
            <a:spLocks noGrp="1"/>
          </p:cNvSpPr>
          <p:nvPr>
            <p:ph type="subTitle" idx="1"/>
          </p:nvPr>
        </p:nvSpPr>
        <p:spPr/>
        <p:txBody>
          <a:bodyPr>
            <a:noAutofit/>
          </a:bodyPr>
          <a:lstStyle/>
          <a:p>
            <a:r>
              <a:rPr lang="en-US" sz="3600" dirty="0"/>
              <a:t>u</a:t>
            </a:r>
            <a:r>
              <a:rPr lang="en-US" sz="3600" dirty="0" smtClean="0"/>
              <a:t>ses several organs to remove all types of wastes (solids, liquids and gases) from the body.</a:t>
            </a:r>
            <a:endParaRPr lang="en-US" sz="3600" dirty="0"/>
          </a:p>
        </p:txBody>
      </p:sp>
    </p:spTree>
    <p:extLst>
      <p:ext uri="{BB962C8B-B14F-4D97-AF65-F5344CB8AC3E}">
        <p14:creationId xmlns:p14="http://schemas.microsoft.com/office/powerpoint/2010/main" val="15959100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Excretion Works</a:t>
            </a:r>
            <a:endParaRPr lang="en-US" dirty="0"/>
          </a:p>
        </p:txBody>
      </p:sp>
      <p:sp>
        <p:nvSpPr>
          <p:cNvPr id="3" name="Content Placeholder 2"/>
          <p:cNvSpPr>
            <a:spLocks noGrp="1"/>
          </p:cNvSpPr>
          <p:nvPr>
            <p:ph idx="1"/>
          </p:nvPr>
        </p:nvSpPr>
        <p:spPr/>
        <p:txBody>
          <a:bodyPr>
            <a:normAutofit fontScale="92500" lnSpcReduction="10000"/>
          </a:bodyPr>
          <a:lstStyle/>
          <a:p>
            <a:r>
              <a:rPr lang="en-US" sz="3000" b="1" dirty="0"/>
              <a:t>What are </a:t>
            </a:r>
            <a:r>
              <a:rPr lang="en-US" sz="3000" b="1" dirty="0" smtClean="0"/>
              <a:t>the lungs</a:t>
            </a:r>
            <a:r>
              <a:rPr lang="en-US" sz="3000" b="1" dirty="0"/>
              <a:t>' </a:t>
            </a:r>
            <a:r>
              <a:rPr lang="en-US" sz="3000" b="1" dirty="0" smtClean="0"/>
              <a:t>role?</a:t>
            </a:r>
          </a:p>
          <a:p>
            <a:pPr marL="114300" indent="0">
              <a:buNone/>
            </a:pPr>
            <a:r>
              <a:rPr lang="en-US" b="1" dirty="0" smtClean="0"/>
              <a:t>        expel carbon dioxide</a:t>
            </a:r>
          </a:p>
          <a:p>
            <a:pPr marL="114300" indent="0">
              <a:buNone/>
            </a:pPr>
            <a:endParaRPr lang="en-US" b="1" dirty="0"/>
          </a:p>
          <a:p>
            <a:r>
              <a:rPr lang="en-US" sz="3000" b="1" dirty="0" smtClean="0"/>
              <a:t>What is the skin’s roll?</a:t>
            </a:r>
          </a:p>
          <a:p>
            <a:pPr marL="114300" indent="0">
              <a:buNone/>
            </a:pPr>
            <a:r>
              <a:rPr lang="en-US" b="1" dirty="0"/>
              <a:t> </a:t>
            </a:r>
            <a:r>
              <a:rPr lang="en-US" b="1" dirty="0" smtClean="0"/>
              <a:t>        sweating removes water and salt while </a:t>
            </a:r>
          </a:p>
          <a:p>
            <a:pPr marL="114300" indent="0">
              <a:buNone/>
            </a:pPr>
            <a:r>
              <a:rPr lang="en-US" b="1" dirty="0"/>
              <a:t> </a:t>
            </a:r>
            <a:r>
              <a:rPr lang="en-US" b="1" dirty="0" smtClean="0"/>
              <a:t>        regulating body temperature</a:t>
            </a:r>
          </a:p>
          <a:p>
            <a:pPr marL="114300" indent="0">
              <a:buNone/>
            </a:pPr>
            <a:endParaRPr lang="en-US" b="1" dirty="0"/>
          </a:p>
          <a:p>
            <a:r>
              <a:rPr lang="en-US" sz="3000" b="1" dirty="0" smtClean="0"/>
              <a:t>What is the liver’s roll?</a:t>
            </a:r>
          </a:p>
          <a:p>
            <a:pPr marL="114300" indent="0">
              <a:buNone/>
            </a:pPr>
            <a:r>
              <a:rPr lang="en-US" b="1" dirty="0" smtClean="0"/>
              <a:t>        removes toxins (drugs and alcohol) from the blood</a:t>
            </a:r>
          </a:p>
          <a:p>
            <a:pPr marL="114300" indent="0">
              <a:buNone/>
            </a:pPr>
            <a:r>
              <a:rPr lang="en-US" b="1" dirty="0"/>
              <a:t> </a:t>
            </a:r>
            <a:r>
              <a:rPr lang="en-US" b="1" dirty="0" smtClean="0"/>
              <a:t>       </a:t>
            </a:r>
            <a:r>
              <a:rPr lang="en-US" b="1" dirty="0"/>
              <a:t>It changes toxic ammonia, which is a poisonous gas , to urea, a harmless fluid. The kidney filters urea(a mix of sugar and waste) into a liquid called urine. The liver is the largest gland in the body.</a:t>
            </a:r>
            <a:br>
              <a:rPr lang="en-US" b="1" dirty="0"/>
            </a:br>
            <a:endParaRPr lang="en-US" dirty="0"/>
          </a:p>
        </p:txBody>
      </p:sp>
    </p:spTree>
    <p:extLst>
      <p:ext uri="{BB962C8B-B14F-4D97-AF65-F5344CB8AC3E}">
        <p14:creationId xmlns:p14="http://schemas.microsoft.com/office/powerpoint/2010/main" val="1654024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evegallik.org/sites/histologyolm.stevegallik.org/images/nervoussystem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101" y="381000"/>
            <a:ext cx="3528499" cy="641061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3276600" y="1676400"/>
            <a:ext cx="4191000" cy="3429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US" dirty="0"/>
          </a:p>
        </p:txBody>
      </p:sp>
      <p:sp>
        <p:nvSpPr>
          <p:cNvPr id="2" name="TextBox 1"/>
          <p:cNvSpPr txBox="1"/>
          <p:nvPr/>
        </p:nvSpPr>
        <p:spPr>
          <a:xfrm>
            <a:off x="2895600" y="2209800"/>
            <a:ext cx="5105400" cy="3970318"/>
          </a:xfrm>
          <a:prstGeom prst="rect">
            <a:avLst/>
          </a:prstGeom>
          <a:noFill/>
        </p:spPr>
        <p:txBody>
          <a:bodyPr wrap="square" rtlCol="0">
            <a:spAutoFit/>
          </a:bodyPr>
          <a:lstStyle/>
          <a:p>
            <a:r>
              <a:rPr lang="en-US" dirty="0" smtClean="0"/>
              <a:t>Two main divisions of the nervous system:</a:t>
            </a:r>
          </a:p>
          <a:p>
            <a:endParaRPr lang="en-US" dirty="0"/>
          </a:p>
          <a:p>
            <a:r>
              <a:rPr lang="en-US" dirty="0" smtClean="0"/>
              <a:t>The central nervous system:  CNS</a:t>
            </a:r>
          </a:p>
          <a:p>
            <a:r>
              <a:rPr lang="en-US" dirty="0"/>
              <a:t> </a:t>
            </a:r>
            <a:r>
              <a:rPr lang="en-US" dirty="0" smtClean="0"/>
              <a:t>        brain and spinal cord</a:t>
            </a:r>
          </a:p>
          <a:p>
            <a:endParaRPr lang="en-US" dirty="0"/>
          </a:p>
          <a:p>
            <a:r>
              <a:rPr lang="en-US" dirty="0" smtClean="0"/>
              <a:t>The peripheral nervous system:  PNS</a:t>
            </a:r>
          </a:p>
          <a:p>
            <a:r>
              <a:rPr lang="en-US" dirty="0"/>
              <a:t> </a:t>
            </a:r>
            <a:r>
              <a:rPr lang="en-US" dirty="0" smtClean="0"/>
              <a:t>        nerves that extend from </a:t>
            </a:r>
          </a:p>
          <a:p>
            <a:r>
              <a:rPr lang="en-US" dirty="0"/>
              <a:t> </a:t>
            </a:r>
            <a:r>
              <a:rPr lang="en-US" dirty="0" smtClean="0"/>
              <a:t>           the brain, spinal cord, </a:t>
            </a:r>
          </a:p>
          <a:p>
            <a:r>
              <a:rPr lang="en-US" dirty="0"/>
              <a:t> </a:t>
            </a:r>
            <a:r>
              <a:rPr lang="en-US" dirty="0" smtClean="0"/>
              <a:t>           receptors (skin)  </a:t>
            </a:r>
          </a:p>
          <a:p>
            <a:endParaRPr lang="en-US" dirty="0"/>
          </a:p>
          <a:p>
            <a:endParaRPr lang="en-US" dirty="0" smtClean="0"/>
          </a:p>
          <a:p>
            <a:r>
              <a:rPr lang="en-US" dirty="0" smtClean="0"/>
              <a:t>CNS receives messages (neurons, </a:t>
            </a:r>
            <a:r>
              <a:rPr lang="en-US" dirty="0" err="1" smtClean="0"/>
              <a:t>ie</a:t>
            </a:r>
            <a:r>
              <a:rPr lang="en-US" dirty="0" smtClean="0"/>
              <a:t>. </a:t>
            </a:r>
            <a:r>
              <a:rPr lang="en-US" dirty="0"/>
              <a:t>n</a:t>
            </a:r>
            <a:r>
              <a:rPr lang="en-US" dirty="0" smtClean="0"/>
              <a:t>erve cells) from nerves in the PNS, </a:t>
            </a:r>
            <a:r>
              <a:rPr lang="en-US" dirty="0" err="1" smtClean="0"/>
              <a:t>interperts</a:t>
            </a:r>
            <a:r>
              <a:rPr lang="en-US" dirty="0" smtClean="0"/>
              <a:t> them, and sends out a response.</a:t>
            </a:r>
            <a:endParaRPr lang="en-US" dirty="0"/>
          </a:p>
        </p:txBody>
      </p:sp>
    </p:spTree>
    <p:extLst>
      <p:ext uri="{BB962C8B-B14F-4D97-AF65-F5344CB8AC3E}">
        <p14:creationId xmlns:p14="http://schemas.microsoft.com/office/powerpoint/2010/main" val="20686750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Excretion Works</a:t>
            </a:r>
          </a:p>
        </p:txBody>
      </p:sp>
      <p:sp>
        <p:nvSpPr>
          <p:cNvPr id="3" name="Content Placeholder 2"/>
          <p:cNvSpPr>
            <a:spLocks noGrp="1"/>
          </p:cNvSpPr>
          <p:nvPr>
            <p:ph sz="half" idx="1"/>
          </p:nvPr>
        </p:nvSpPr>
        <p:spPr>
          <a:xfrm>
            <a:off x="457200" y="1600200"/>
            <a:ext cx="2895600" cy="4526280"/>
          </a:xfrm>
        </p:spPr>
        <p:txBody>
          <a:bodyPr>
            <a:normAutofit fontScale="47500" lnSpcReduction="20000"/>
          </a:bodyPr>
          <a:lstStyle/>
          <a:p>
            <a:r>
              <a:rPr lang="en-US" sz="5100" b="1" dirty="0"/>
              <a:t>What are </a:t>
            </a:r>
            <a:r>
              <a:rPr lang="en-US" sz="5100" b="1" dirty="0" smtClean="0"/>
              <a:t>the kidneys</a:t>
            </a:r>
            <a:r>
              <a:rPr lang="en-US" sz="5100" b="1" dirty="0"/>
              <a:t>' </a:t>
            </a:r>
            <a:r>
              <a:rPr lang="en-US" sz="5100" b="1" dirty="0" smtClean="0"/>
              <a:t>role?</a:t>
            </a:r>
          </a:p>
          <a:p>
            <a:pPr marL="114300" indent="0">
              <a:buNone/>
            </a:pPr>
            <a:r>
              <a:rPr lang="en-US" b="1" dirty="0"/>
              <a:t> </a:t>
            </a:r>
            <a:r>
              <a:rPr lang="en-US" b="1" dirty="0" smtClean="0"/>
              <a:t>      </a:t>
            </a:r>
            <a:r>
              <a:rPr lang="en-US" b="1" dirty="0"/>
              <a:t>Liquid waste is removed from the body through the kidneys. </a:t>
            </a:r>
            <a:endParaRPr lang="en-US" b="1" dirty="0" smtClean="0"/>
          </a:p>
          <a:p>
            <a:pPr marL="114300" indent="0">
              <a:buNone/>
            </a:pPr>
            <a:endParaRPr lang="en-US" b="1" dirty="0"/>
          </a:p>
          <a:p>
            <a:pPr marL="114300" indent="0">
              <a:buNone/>
            </a:pPr>
            <a:r>
              <a:rPr lang="en-US" b="1" dirty="0" smtClean="0"/>
              <a:t>HERE’ HOW:</a:t>
            </a:r>
          </a:p>
          <a:p>
            <a:pPr marL="114300" indent="0">
              <a:buNone/>
            </a:pPr>
            <a:r>
              <a:rPr lang="en-US" b="1" dirty="0" smtClean="0"/>
              <a:t>       </a:t>
            </a:r>
            <a:r>
              <a:rPr lang="en-US" b="1" dirty="0"/>
              <a:t>blood passes through the kidneys in order to deposit used and unwanted water, minerals, and a nitrogen-rich molecule called urea. </a:t>
            </a:r>
            <a:endParaRPr lang="en-US" b="1" dirty="0" smtClean="0"/>
          </a:p>
          <a:p>
            <a:pPr marL="114300" indent="0">
              <a:buNone/>
            </a:pPr>
            <a:r>
              <a:rPr lang="en-US" b="1" dirty="0" smtClean="0"/>
              <a:t>The </a:t>
            </a:r>
            <a:r>
              <a:rPr lang="en-US" b="1" dirty="0"/>
              <a:t>kidneys filter the wastes from the blood, forming a liquid called urine. </a:t>
            </a:r>
            <a:endParaRPr lang="en-US" b="1" dirty="0" smtClean="0"/>
          </a:p>
          <a:p>
            <a:pPr marL="114300" indent="0">
              <a:buNone/>
            </a:pPr>
            <a:r>
              <a:rPr lang="en-US" b="1" dirty="0" smtClean="0"/>
              <a:t>The </a:t>
            </a:r>
            <a:r>
              <a:rPr lang="en-US" b="1" dirty="0"/>
              <a:t>kidneys funnel the urine into the bladder along two separate tubes called ureters. </a:t>
            </a:r>
            <a:endParaRPr lang="en-US" b="1" dirty="0" smtClean="0"/>
          </a:p>
          <a:p>
            <a:pPr marL="114300" indent="0">
              <a:buNone/>
            </a:pPr>
            <a:r>
              <a:rPr lang="en-US" b="1" dirty="0" smtClean="0"/>
              <a:t>The </a:t>
            </a:r>
            <a:r>
              <a:rPr lang="en-US" b="1" dirty="0"/>
              <a:t>bladder stores the urine until muscular contractions force the urine out of the body through the urethra. Each day, your kidneys produce about 1.5 liters of urine. All of it needs to be removed from your system. This occurs through urination.</a:t>
            </a:r>
            <a:br>
              <a:rPr lang="en-US" b="1" dirty="0"/>
            </a:br>
            <a:r>
              <a:rPr lang="en-US" b="1" dirty="0"/>
              <a:t/>
            </a:r>
            <a:br>
              <a:rPr lang="en-US" b="1" dirty="0"/>
            </a:br>
            <a:endParaRPr lang="en-US" dirty="0"/>
          </a:p>
        </p:txBody>
      </p:sp>
      <p:pic>
        <p:nvPicPr>
          <p:cNvPr id="20482" name="Picture 2" descr="http://ehumanbiofield.wikispaces.com/file/view/urinary_system.gif/32307015/urinary_system.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600200"/>
            <a:ext cx="5067300"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18814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Endocrine and </a:t>
            </a:r>
            <a:br>
              <a:rPr lang="en-US" dirty="0" smtClean="0"/>
            </a:br>
            <a:r>
              <a:rPr lang="en-US" dirty="0" smtClean="0"/>
              <a:t>Reproductive</a:t>
            </a:r>
            <a:br>
              <a:rPr lang="en-US" dirty="0" smtClean="0"/>
            </a:br>
            <a:r>
              <a:rPr lang="en-US" dirty="0" smtClean="0"/>
              <a:t>Systems</a:t>
            </a:r>
            <a:endParaRPr lang="en-US" dirty="0"/>
          </a:p>
        </p:txBody>
      </p:sp>
    </p:spTree>
    <p:extLst>
      <p:ext uri="{BB962C8B-B14F-4D97-AF65-F5344CB8AC3E}">
        <p14:creationId xmlns:p14="http://schemas.microsoft.com/office/powerpoint/2010/main" val="916474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839200" cy="1019895"/>
          </a:xfrm>
        </p:spPr>
        <p:txBody>
          <a:bodyPr/>
          <a:lstStyle/>
          <a:p>
            <a:r>
              <a:rPr lang="en-US" dirty="0" smtClean="0"/>
              <a:t>The </a:t>
            </a:r>
            <a:r>
              <a:rPr lang="en-US" dirty="0"/>
              <a:t>Endocrine System</a:t>
            </a:r>
            <a:br>
              <a:rPr lang="en-US" dirty="0"/>
            </a:br>
            <a:r>
              <a:rPr lang="en-US" sz="1800" b="1" i="1" dirty="0" smtClean="0"/>
              <a:t> </a:t>
            </a:r>
            <a:endParaRPr lang="en-US" b="1" i="1" dirty="0"/>
          </a:p>
        </p:txBody>
      </p:sp>
      <p:sp>
        <p:nvSpPr>
          <p:cNvPr id="3" name="Content Placeholder 2"/>
          <p:cNvSpPr>
            <a:spLocks noGrp="1"/>
          </p:cNvSpPr>
          <p:nvPr>
            <p:ph idx="1"/>
          </p:nvPr>
        </p:nvSpPr>
        <p:spPr>
          <a:xfrm>
            <a:off x="457200" y="1600200"/>
            <a:ext cx="3657600" cy="4800600"/>
          </a:xfrm>
        </p:spPr>
        <p:txBody>
          <a:bodyPr>
            <a:normAutofit fontScale="92500"/>
          </a:bodyPr>
          <a:lstStyle/>
          <a:p>
            <a:r>
              <a:rPr lang="en-US" dirty="0"/>
              <a:t>i</a:t>
            </a:r>
            <a:r>
              <a:rPr lang="en-US" dirty="0" smtClean="0"/>
              <a:t>ncludes various organs that work together to body functions</a:t>
            </a:r>
          </a:p>
          <a:p>
            <a:endParaRPr lang="en-US" dirty="0"/>
          </a:p>
          <a:p>
            <a:r>
              <a:rPr lang="en-US" dirty="0" smtClean="0"/>
              <a:t>The glands of the endocrine system are located throughout the body.</a:t>
            </a:r>
          </a:p>
          <a:p>
            <a:endParaRPr lang="en-US" dirty="0"/>
          </a:p>
          <a:p>
            <a:r>
              <a:rPr lang="en-US" dirty="0" smtClean="0"/>
              <a:t>Each gland has it’s </a:t>
            </a:r>
            <a:r>
              <a:rPr lang="en-US" dirty="0"/>
              <a:t>own function--growth, maturation, reproduction, metabolism, human </a:t>
            </a:r>
            <a:r>
              <a:rPr lang="en-US" dirty="0" smtClean="0"/>
              <a:t>behavior</a:t>
            </a:r>
          </a:p>
          <a:p>
            <a:r>
              <a:rPr lang="en-US" dirty="0" smtClean="0"/>
              <a:t>Each gland secretes hormones directly into the bloodstream.</a:t>
            </a:r>
            <a:endParaRPr lang="en-US"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5582" y="1633785"/>
            <a:ext cx="3981450" cy="5224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8280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lvs-biology.wikispaces.com/file/view/endocrinesystem.jpg/228536248/endocrinesyst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83127"/>
            <a:ext cx="4478411" cy="716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77994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Reproductive Systems</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organs that are involved in the process of sexual reproduction in an </a:t>
            </a:r>
            <a:r>
              <a:rPr lang="en-US" dirty="0" smtClean="0"/>
              <a:t>organism.</a:t>
            </a:r>
          </a:p>
          <a:p>
            <a:endParaRPr lang="en-US" dirty="0"/>
          </a:p>
          <a:p>
            <a:r>
              <a:rPr lang="en-US" dirty="0" smtClean="0"/>
              <a:t>In </a:t>
            </a:r>
            <a:r>
              <a:rPr lang="en-US" dirty="0"/>
              <a:t>mammals the reproductive system consists of the testes, epididymis, sperm duct, and penis in the male and the ovaries, fallopian tubes, and uterus in the </a:t>
            </a:r>
            <a:r>
              <a:rPr lang="en-US" dirty="0" smtClean="0"/>
              <a:t>female. </a:t>
            </a:r>
            <a:endParaRPr lang="en-US" dirty="0"/>
          </a:p>
          <a:p>
            <a:endParaRPr lang="en-US" dirty="0"/>
          </a:p>
          <a:p>
            <a:endParaRPr lang="en-US" dirty="0"/>
          </a:p>
          <a:p>
            <a:endParaRPr lang="en-US" dirty="0"/>
          </a:p>
          <a:p>
            <a:endParaRPr lang="en-US" dirty="0"/>
          </a:p>
          <a:p>
            <a:endParaRPr lang="en-US" dirty="0"/>
          </a:p>
          <a:p>
            <a:r>
              <a:rPr lang="en-US" dirty="0"/>
              <a:t> </a:t>
            </a:r>
          </a:p>
        </p:txBody>
      </p:sp>
    </p:spTree>
    <p:extLst>
      <p:ext uri="{BB962C8B-B14F-4D97-AF65-F5344CB8AC3E}">
        <p14:creationId xmlns:p14="http://schemas.microsoft.com/office/powerpoint/2010/main" val="42016576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Male Reproductive System</a:t>
            </a:r>
            <a:endParaRPr lang="en-US"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727" y="1609774"/>
            <a:ext cx="4287872"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800600" y="2057400"/>
            <a:ext cx="2819400" cy="3139321"/>
          </a:xfrm>
          <a:prstGeom prst="rect">
            <a:avLst/>
          </a:prstGeom>
        </p:spPr>
        <p:txBody>
          <a:bodyPr wrap="square">
            <a:spAutoFit/>
          </a:bodyPr>
          <a:lstStyle/>
          <a:p>
            <a:r>
              <a:rPr lang="en-US" dirty="0" smtClean="0"/>
              <a:t>The male reproductive system consists of the penis, two testicles, two </a:t>
            </a:r>
            <a:r>
              <a:rPr lang="en-US" dirty="0" smtClean="0"/>
              <a:t>epididymis, </a:t>
            </a:r>
            <a:r>
              <a:rPr lang="en-US" dirty="0" smtClean="0"/>
              <a:t>two vas </a:t>
            </a:r>
            <a:r>
              <a:rPr lang="en-US" dirty="0" err="1" smtClean="0"/>
              <a:t>deferentia</a:t>
            </a:r>
            <a:r>
              <a:rPr lang="en-US" dirty="0" smtClean="0"/>
              <a:t>, two seminal vesicles, and the prostate gland.</a:t>
            </a:r>
          </a:p>
          <a:p>
            <a:endParaRPr lang="en-US" dirty="0" smtClean="0"/>
          </a:p>
          <a:p>
            <a:r>
              <a:rPr lang="en-US" dirty="0" smtClean="0"/>
              <a:t>Sperm develop in the testicle and finish maturing in the epididymis</a:t>
            </a:r>
            <a:endParaRPr lang="en-US" dirty="0"/>
          </a:p>
        </p:txBody>
      </p:sp>
    </p:spTree>
    <p:extLst>
      <p:ext uri="{BB962C8B-B14F-4D97-AF65-F5344CB8AC3E}">
        <p14:creationId xmlns:p14="http://schemas.microsoft.com/office/powerpoint/2010/main" val="5374780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Female Reproductive System</a:t>
            </a:r>
            <a:endParaRPr lang="en-US" dirty="0"/>
          </a:p>
        </p:txBody>
      </p:sp>
      <p:pic>
        <p:nvPicPr>
          <p:cNvPr id="23554" name="Picture 2" descr="http://img.webmd.com/dtmcms/live/webmd/consumer_assets/site_images/articles/health_and_medical_reference/womens_health/your-guide-female-reproductive-system_Female_Reproductive_Syst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199" y="1905001"/>
            <a:ext cx="3235959" cy="346709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85800" y="1905001"/>
            <a:ext cx="3810000" cy="3416320"/>
          </a:xfrm>
          <a:prstGeom prst="rect">
            <a:avLst/>
          </a:prstGeom>
        </p:spPr>
        <p:txBody>
          <a:bodyPr wrap="square">
            <a:spAutoFit/>
          </a:bodyPr>
          <a:lstStyle/>
          <a:p>
            <a:r>
              <a:rPr lang="en-US" dirty="0" smtClean="0"/>
              <a:t>The female reproductive system consists of two ovaries, two fallopian tubes, the uterus, the cervix and the vagina. During ovulation, an egg is produced by either the right or left ovary about 11 to 17 days before the woman's next menstrual period, or approximately once a month. The egg is released from the ovary into a fallopian tube and swept by tiny hair like cells (cilia) and muscle action into the uterus</a:t>
            </a:r>
            <a:endParaRPr lang="en-US" dirty="0"/>
          </a:p>
        </p:txBody>
      </p:sp>
    </p:spTree>
    <p:extLst>
      <p:ext uri="{BB962C8B-B14F-4D97-AF65-F5344CB8AC3E}">
        <p14:creationId xmlns:p14="http://schemas.microsoft.com/office/powerpoint/2010/main" val="1986706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evegallik.org/sites/histologyolm.stevegallik.org/images/nervoussystem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14400"/>
            <a:ext cx="6629400" cy="1204436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3276600" y="1676400"/>
            <a:ext cx="4191000" cy="3429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US" dirty="0"/>
          </a:p>
        </p:txBody>
      </p:sp>
      <p:sp>
        <p:nvSpPr>
          <p:cNvPr id="3" name="TextBox 2"/>
          <p:cNvSpPr txBox="1"/>
          <p:nvPr/>
        </p:nvSpPr>
        <p:spPr>
          <a:xfrm>
            <a:off x="4495800" y="753070"/>
            <a:ext cx="3962400" cy="3046988"/>
          </a:xfrm>
          <a:prstGeom prst="rect">
            <a:avLst/>
          </a:prstGeom>
          <a:noFill/>
        </p:spPr>
        <p:txBody>
          <a:bodyPr wrap="square" rtlCol="0">
            <a:spAutoFit/>
          </a:bodyPr>
          <a:lstStyle/>
          <a:p>
            <a:pPr algn="r"/>
            <a:r>
              <a:rPr lang="en-US" sz="3200" dirty="0" smtClean="0"/>
              <a:t>Central Nervous System:</a:t>
            </a:r>
          </a:p>
          <a:p>
            <a:pPr algn="r"/>
            <a:endParaRPr lang="en-US" sz="3200" dirty="0"/>
          </a:p>
          <a:p>
            <a:pPr algn="r"/>
            <a:r>
              <a:rPr lang="en-US" sz="3200" dirty="0" smtClean="0"/>
              <a:t>Brain </a:t>
            </a:r>
          </a:p>
          <a:p>
            <a:pPr algn="r"/>
            <a:endParaRPr lang="en-US" sz="3200" dirty="0"/>
          </a:p>
          <a:p>
            <a:pPr algn="r"/>
            <a:r>
              <a:rPr lang="en-US" sz="3200" dirty="0" smtClean="0"/>
              <a:t>and spinal cord</a:t>
            </a:r>
            <a:endParaRPr lang="en-US" sz="3200" dirty="0"/>
          </a:p>
        </p:txBody>
      </p:sp>
    </p:spTree>
    <p:extLst>
      <p:ext uri="{BB962C8B-B14F-4D97-AF65-F5344CB8AC3E}">
        <p14:creationId xmlns:p14="http://schemas.microsoft.com/office/powerpoint/2010/main" val="585677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990600"/>
            <a:ext cx="6126421" cy="646331"/>
          </a:xfrm>
          <a:prstGeom prst="rect">
            <a:avLst/>
          </a:prstGeom>
          <a:noFill/>
        </p:spPr>
        <p:txBody>
          <a:bodyPr wrap="none" rtlCol="0">
            <a:spAutoFit/>
          </a:bodyPr>
          <a:lstStyle/>
          <a:p>
            <a:r>
              <a:rPr lang="en-US" sz="3600" dirty="0" smtClean="0"/>
              <a:t>The brain consist of three parts.</a:t>
            </a:r>
            <a:endParaRPr lang="en-US" sz="3600" dirty="0"/>
          </a:p>
        </p:txBody>
      </p:sp>
      <p:pic>
        <p:nvPicPr>
          <p:cNvPr id="3076" name="Picture 4" descr="http://library.thinkquest.org/J002391/images/brain3dlob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058036"/>
            <a:ext cx="5634368" cy="403796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724400" y="1828800"/>
            <a:ext cx="3352800" cy="1292662"/>
          </a:xfrm>
          <a:prstGeom prst="rect">
            <a:avLst/>
          </a:prstGeom>
          <a:noFill/>
        </p:spPr>
        <p:txBody>
          <a:bodyPr wrap="square" rtlCol="0">
            <a:spAutoFit/>
          </a:bodyPr>
          <a:lstStyle/>
          <a:p>
            <a:r>
              <a:rPr lang="en-US" sz="2400" b="1" dirty="0" smtClean="0"/>
              <a:t>Cerebrum </a:t>
            </a:r>
            <a:r>
              <a:rPr lang="en-US" dirty="0" smtClean="0"/>
              <a:t>is the largest, most complex part of the brain.  It is the center of conscious thought, learning and memory</a:t>
            </a:r>
            <a:endParaRPr lang="en-US" dirty="0"/>
          </a:p>
        </p:txBody>
      </p:sp>
      <p:sp>
        <p:nvSpPr>
          <p:cNvPr id="4" name="TextBox 3"/>
          <p:cNvSpPr txBox="1"/>
          <p:nvPr/>
        </p:nvSpPr>
        <p:spPr>
          <a:xfrm>
            <a:off x="5791201" y="5352100"/>
            <a:ext cx="2514600" cy="1015663"/>
          </a:xfrm>
          <a:prstGeom prst="rect">
            <a:avLst/>
          </a:prstGeom>
          <a:noFill/>
        </p:spPr>
        <p:txBody>
          <a:bodyPr wrap="square" rtlCol="0">
            <a:spAutoFit/>
          </a:bodyPr>
          <a:lstStyle/>
          <a:p>
            <a:r>
              <a:rPr lang="en-US" sz="2400" b="1" dirty="0" smtClean="0"/>
              <a:t>Cerebellum</a:t>
            </a:r>
            <a:r>
              <a:rPr lang="en-US" dirty="0" smtClean="0"/>
              <a:t>:  Coordinates movement of the muscles</a:t>
            </a:r>
            <a:endParaRPr lang="en-US" dirty="0"/>
          </a:p>
        </p:txBody>
      </p:sp>
      <p:sp>
        <p:nvSpPr>
          <p:cNvPr id="5" name="TextBox 4"/>
          <p:cNvSpPr txBox="1"/>
          <p:nvPr/>
        </p:nvSpPr>
        <p:spPr>
          <a:xfrm>
            <a:off x="152400" y="5684117"/>
            <a:ext cx="3876382" cy="1015663"/>
          </a:xfrm>
          <a:prstGeom prst="rect">
            <a:avLst/>
          </a:prstGeom>
          <a:noFill/>
        </p:spPr>
        <p:txBody>
          <a:bodyPr wrap="none" rtlCol="0">
            <a:spAutoFit/>
          </a:bodyPr>
          <a:lstStyle/>
          <a:p>
            <a:r>
              <a:rPr lang="en-US" sz="2400" b="1" dirty="0" smtClean="0"/>
              <a:t>Brain Stem</a:t>
            </a:r>
            <a:r>
              <a:rPr lang="en-US" dirty="0" smtClean="0"/>
              <a:t>:  3” long stalk of nerves </a:t>
            </a:r>
          </a:p>
          <a:p>
            <a:r>
              <a:rPr lang="en-US" dirty="0"/>
              <a:t> </a:t>
            </a:r>
            <a:r>
              <a:rPr lang="en-US" dirty="0" smtClean="0"/>
              <a:t>connecting the brain to the spinal cord</a:t>
            </a:r>
          </a:p>
          <a:p>
            <a:r>
              <a:rPr lang="en-US" dirty="0"/>
              <a:t> </a:t>
            </a:r>
            <a:r>
              <a:rPr lang="en-US" dirty="0" smtClean="0"/>
              <a:t>                          </a:t>
            </a:r>
            <a:endParaRPr lang="en-US" dirty="0"/>
          </a:p>
        </p:txBody>
      </p:sp>
    </p:spTree>
    <p:extLst>
      <p:ext uri="{BB962C8B-B14F-4D97-AF65-F5344CB8AC3E}">
        <p14:creationId xmlns:p14="http://schemas.microsoft.com/office/powerpoint/2010/main" val="28995168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513" y="1143000"/>
            <a:ext cx="481965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029200" y="496669"/>
            <a:ext cx="3352800" cy="461665"/>
          </a:xfrm>
          <a:prstGeom prst="rect">
            <a:avLst/>
          </a:prstGeom>
          <a:noFill/>
        </p:spPr>
        <p:txBody>
          <a:bodyPr wrap="square" rtlCol="0">
            <a:spAutoFit/>
          </a:bodyPr>
          <a:lstStyle/>
          <a:p>
            <a:r>
              <a:rPr lang="en-US" sz="2400" b="1" dirty="0" smtClean="0"/>
              <a:t>Cerebrum </a:t>
            </a:r>
            <a:r>
              <a:rPr lang="en-US" dirty="0" smtClean="0"/>
              <a:t>has four parts.</a:t>
            </a:r>
            <a:endParaRPr lang="en-US" dirty="0"/>
          </a:p>
        </p:txBody>
      </p:sp>
    </p:spTree>
    <p:extLst>
      <p:ext uri="{BB962C8B-B14F-4D97-AF65-F5344CB8AC3E}">
        <p14:creationId xmlns:p14="http://schemas.microsoft.com/office/powerpoint/2010/main" val="18184370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301625"/>
            <a:ext cx="5562600" cy="4270375"/>
          </a:xfrm>
        </p:spPr>
        <p:txBody>
          <a:bodyPr/>
          <a:lstStyle/>
          <a:p>
            <a:r>
              <a:rPr lang="en-US" dirty="0" smtClean="0"/>
              <a:t>Cardiovascular and </a:t>
            </a:r>
            <a:br>
              <a:rPr lang="en-US" dirty="0" smtClean="0"/>
            </a:br>
            <a:r>
              <a:rPr lang="en-US" dirty="0" smtClean="0"/>
              <a:t>Lymphatic systems</a:t>
            </a:r>
            <a:endParaRPr lang="en-US" dirty="0"/>
          </a:p>
        </p:txBody>
      </p:sp>
    </p:spTree>
    <p:extLst>
      <p:ext uri="{BB962C8B-B14F-4D97-AF65-F5344CB8AC3E}">
        <p14:creationId xmlns:p14="http://schemas.microsoft.com/office/powerpoint/2010/main" val="3257307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2163762"/>
          </a:xfrm>
        </p:spPr>
        <p:txBody>
          <a:bodyPr/>
          <a:lstStyle/>
          <a:p>
            <a:r>
              <a:rPr lang="en-US" dirty="0" smtClean="0"/>
              <a:t>Cardiovascular System </a:t>
            </a:r>
            <a:br>
              <a:rPr lang="en-US" dirty="0" smtClean="0"/>
            </a:br>
            <a:r>
              <a:rPr lang="en-US" dirty="0" smtClean="0"/>
              <a:t>circulates blood. </a:t>
            </a:r>
            <a:endParaRPr lang="en-US" dirty="0"/>
          </a:p>
        </p:txBody>
      </p:sp>
    </p:spTree>
    <p:extLst>
      <p:ext uri="{BB962C8B-B14F-4D97-AF65-F5344CB8AC3E}">
        <p14:creationId xmlns:p14="http://schemas.microsoft.com/office/powerpoint/2010/main" val="4079865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the Blood circulates:</a:t>
            </a:r>
            <a:endParaRPr lang="en-US" dirty="0"/>
          </a:p>
        </p:txBody>
      </p:sp>
      <p:sp>
        <p:nvSpPr>
          <p:cNvPr id="3" name="Content Placeholder 2"/>
          <p:cNvSpPr>
            <a:spLocks noGrp="1"/>
          </p:cNvSpPr>
          <p:nvPr>
            <p:ph idx="1"/>
          </p:nvPr>
        </p:nvSpPr>
        <p:spPr/>
        <p:txBody>
          <a:bodyPr/>
          <a:lstStyle/>
          <a:p>
            <a:r>
              <a:rPr lang="en-US" dirty="0" smtClean="0"/>
              <a:t>Provide nutrients and oxygen</a:t>
            </a:r>
          </a:p>
          <a:p>
            <a:r>
              <a:rPr lang="en-US" dirty="0" smtClean="0"/>
              <a:t>Carries away wastes</a:t>
            </a:r>
          </a:p>
          <a:p>
            <a:r>
              <a:rPr lang="en-US" dirty="0" smtClean="0"/>
              <a:t>Helps fight disease</a:t>
            </a:r>
            <a:endParaRPr lang="en-US" dirty="0"/>
          </a:p>
        </p:txBody>
      </p:sp>
    </p:spTree>
    <p:extLst>
      <p:ext uri="{BB962C8B-B14F-4D97-AF65-F5344CB8AC3E}">
        <p14:creationId xmlns:p14="http://schemas.microsoft.com/office/powerpoint/2010/main" val="34274221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581</TotalTime>
  <Words>1078</Words>
  <Application>Microsoft Office PowerPoint</Application>
  <PresentationFormat>On-screen Show (4:3)</PresentationFormat>
  <Paragraphs>168</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Adjacency</vt:lpstr>
      <vt:lpstr>NERVOUS SYSTEM</vt:lpstr>
      <vt:lpstr>PowerPoint Presentation</vt:lpstr>
      <vt:lpstr>PowerPoint Presentation</vt:lpstr>
      <vt:lpstr>PowerPoint Presentation</vt:lpstr>
      <vt:lpstr>PowerPoint Presentation</vt:lpstr>
      <vt:lpstr>PowerPoint Presentation</vt:lpstr>
      <vt:lpstr>Cardiovascular and  Lymphatic systems</vt:lpstr>
      <vt:lpstr>Cardiovascular System  circulates blood. </vt:lpstr>
      <vt:lpstr>Why the Blood circulates:</vt:lpstr>
      <vt:lpstr>PowerPoint Presentation</vt:lpstr>
      <vt:lpstr>PowerPoint Presentation</vt:lpstr>
      <vt:lpstr>PowerPoint Presentation</vt:lpstr>
      <vt:lpstr>PowerPoint Presentation</vt:lpstr>
      <vt:lpstr>PowerPoint Presentation</vt:lpstr>
      <vt:lpstr>Lymphatic system helps fight infection and disease and immunity to disease.</vt:lpstr>
      <vt:lpstr>PowerPoint Presentation</vt:lpstr>
      <vt:lpstr>The Respiratory System</vt:lpstr>
      <vt:lpstr>PowerPoint Presentation</vt:lpstr>
      <vt:lpstr>PowerPoint Presentation</vt:lpstr>
      <vt:lpstr>PowerPoint Presentation</vt:lpstr>
      <vt:lpstr>The Digestive System</vt:lpstr>
      <vt:lpstr>PowerPoint Presentation</vt:lpstr>
      <vt:lpstr>esophagus</vt:lpstr>
      <vt:lpstr>stomach</vt:lpstr>
      <vt:lpstr>Small intestine</vt:lpstr>
      <vt:lpstr>Pancreas, Liver and Gallbladder</vt:lpstr>
      <vt:lpstr>Large Intestine</vt:lpstr>
      <vt:lpstr>The Excretory System</vt:lpstr>
      <vt:lpstr>How Excretion Works</vt:lpstr>
      <vt:lpstr>How Excretion Works</vt:lpstr>
      <vt:lpstr>Endocrine and  Reproductive Systems</vt:lpstr>
      <vt:lpstr>The Endocrine System  </vt:lpstr>
      <vt:lpstr>PowerPoint Presentation</vt:lpstr>
      <vt:lpstr>Reproductive Systems</vt:lpstr>
      <vt:lpstr>Male Reproductive System</vt:lpstr>
      <vt:lpstr>Female Reproductive System</vt:lpstr>
    </vt:vector>
  </TitlesOfParts>
  <Company>Republic R-III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NERVOUS SYSTEM</dc:title>
  <dc:creator>Susan H Holland</dc:creator>
  <cp:lastModifiedBy>Susan H Holland</cp:lastModifiedBy>
  <cp:revision>50</cp:revision>
  <dcterms:created xsi:type="dcterms:W3CDTF">2012-08-26T21:35:57Z</dcterms:created>
  <dcterms:modified xsi:type="dcterms:W3CDTF">2012-08-27T16:17:52Z</dcterms:modified>
</cp:coreProperties>
</file>