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16" r:id="rId1"/>
  </p:sldMasterIdLst>
  <p:notesMasterIdLst>
    <p:notesMasterId r:id="rId55"/>
  </p:notesMasterIdLst>
  <p:handoutMasterIdLst>
    <p:handoutMasterId r:id="rId56"/>
  </p:handoutMasterIdLst>
  <p:sldIdLst>
    <p:sldId id="306" r:id="rId2"/>
    <p:sldId id="256" r:id="rId3"/>
    <p:sldId id="258" r:id="rId4"/>
    <p:sldId id="259" r:id="rId5"/>
    <p:sldId id="260" r:id="rId6"/>
    <p:sldId id="261" r:id="rId7"/>
    <p:sldId id="262" r:id="rId8"/>
    <p:sldId id="263" r:id="rId9"/>
    <p:sldId id="264" r:id="rId10"/>
    <p:sldId id="265" r:id="rId11"/>
    <p:sldId id="30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309" r:id="rId27"/>
    <p:sldId id="280" r:id="rId28"/>
    <p:sldId id="281" r:id="rId29"/>
    <p:sldId id="282" r:id="rId30"/>
    <p:sldId id="283" r:id="rId31"/>
    <p:sldId id="284" r:id="rId32"/>
    <p:sldId id="285" r:id="rId33"/>
    <p:sldId id="307" r:id="rId34"/>
    <p:sldId id="308" r:id="rId35"/>
    <p:sldId id="286" r:id="rId36"/>
    <p:sldId id="287" r:id="rId37"/>
    <p:sldId id="288" r:id="rId38"/>
    <p:sldId id="289" r:id="rId39"/>
    <p:sldId id="290" r:id="rId40"/>
    <p:sldId id="291" r:id="rId41"/>
    <p:sldId id="292" r:id="rId42"/>
    <p:sldId id="293" r:id="rId43"/>
    <p:sldId id="302" r:id="rId44"/>
    <p:sldId id="294" r:id="rId45"/>
    <p:sldId id="295" r:id="rId46"/>
    <p:sldId id="296" r:id="rId47"/>
    <p:sldId id="297" r:id="rId48"/>
    <p:sldId id="298" r:id="rId49"/>
    <p:sldId id="299" r:id="rId50"/>
    <p:sldId id="303" r:id="rId51"/>
    <p:sldId id="304" r:id="rId52"/>
    <p:sldId id="300" r:id="rId53"/>
    <p:sldId id="301" r:id="rId54"/>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1878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183C2465-C805-4F87-879C-D8F1206D20F2}" type="datetimeFigureOut">
              <a:rPr lang="en-US"/>
              <a:pPr>
                <a:defRPr/>
              </a:pPr>
              <a:t>1/17/2013</a:t>
            </a:fld>
            <a:endParaRPr lang="en-US"/>
          </a:p>
        </p:txBody>
      </p:sp>
      <p:sp>
        <p:nvSpPr>
          <p:cNvPr id="118788"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18789"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66F7B07-A0E2-41A1-87CC-59E3774B3BBB}" type="slidenum">
              <a:rPr lang="en-US"/>
              <a:pPr>
                <a:defRPr/>
              </a:pPr>
              <a:t>‹#›</a:t>
            </a:fld>
            <a:endParaRPr lang="en-US"/>
          </a:p>
        </p:txBody>
      </p:sp>
    </p:spTree>
    <p:extLst>
      <p:ext uri="{BB962C8B-B14F-4D97-AF65-F5344CB8AC3E}">
        <p14:creationId xmlns:p14="http://schemas.microsoft.com/office/powerpoint/2010/main" val="9835171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Corbel" pitchFamily="34" charset="0"/>
              </a:defRPr>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Corbel" pitchFamily="34" charset="0"/>
              </a:defRPr>
            </a:lvl1pPr>
          </a:lstStyle>
          <a:p>
            <a:pPr>
              <a:defRPr/>
            </a:pPr>
            <a:fld id="{CF9F6FB9-ABE7-45B1-B878-A0036FF4E566}" type="datetimeFigureOut">
              <a:rPr lang="en-US"/>
              <a:pPr>
                <a:defRPr/>
              </a:pPr>
              <a:t>1/17/2013</a:t>
            </a:fld>
            <a:endParaRPr lang="en-US"/>
          </a:p>
        </p:txBody>
      </p:sp>
      <p:sp>
        <p:nvSpPr>
          <p:cNvPr id="1331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Corbel" pitchFamily="34" charset="0"/>
              </a:defRPr>
            </a:lvl1pPr>
          </a:lstStyle>
          <a:p>
            <a:pPr>
              <a:defRPr/>
            </a:pPr>
            <a:endParaRPr lang="en-US"/>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Corbel" pitchFamily="34" charset="0"/>
              </a:defRPr>
            </a:lvl1pPr>
          </a:lstStyle>
          <a:p>
            <a:pPr>
              <a:defRPr/>
            </a:pPr>
            <a:fld id="{AA3A619D-5CEC-42CD-BF40-73C162AA6984}" type="slidenum">
              <a:rPr lang="en-US"/>
              <a:pPr>
                <a:defRPr/>
              </a:pPr>
              <a:t>‹#›</a:t>
            </a:fld>
            <a:endParaRPr lang="en-US"/>
          </a:p>
        </p:txBody>
      </p:sp>
    </p:spTree>
    <p:extLst>
      <p:ext uri="{BB962C8B-B14F-4D97-AF65-F5344CB8AC3E}">
        <p14:creationId xmlns:p14="http://schemas.microsoft.com/office/powerpoint/2010/main" val="41275845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a:ln/>
        </p:spPr>
      </p:sp>
      <p:sp>
        <p:nvSpPr>
          <p:cNvPr id="1741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Rot="1" noChangeAspect="1" noChangeArrowheads="1" noTextEdit="1"/>
          </p:cNvSpPr>
          <p:nvPr>
            <p:ph type="sldImg"/>
          </p:nvPr>
        </p:nvSpPr>
        <p:spPr>
          <a:ln/>
        </p:spPr>
      </p:sp>
      <p:sp>
        <p:nvSpPr>
          <p:cNvPr id="12493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2"/>
          <p:cNvSpPr>
            <a:spLocks noGrp="1" noRot="1" noChangeAspect="1" noChangeArrowheads="1" noTextEdit="1"/>
          </p:cNvSpPr>
          <p:nvPr>
            <p:ph type="sldImg"/>
          </p:nvPr>
        </p:nvSpPr>
        <p:spPr>
          <a:ln/>
        </p:spPr>
      </p:sp>
      <p:sp>
        <p:nvSpPr>
          <p:cNvPr id="13312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noRot="1" noChangeAspect="1" noChangeArrowheads="1" noTextEdit="1"/>
          </p:cNvSpPr>
          <p:nvPr>
            <p:ph type="sldImg"/>
          </p:nvPr>
        </p:nvSpPr>
        <p:spPr>
          <a:xfrm>
            <a:off x="406400" y="738188"/>
            <a:ext cx="6197600" cy="4648200"/>
          </a:xfr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2"/>
          <p:cNvSpPr>
            <a:spLocks noGrp="1" noRot="1" noChangeAspect="1" noChangeArrowheads="1" noTextEdit="1"/>
          </p:cNvSpPr>
          <p:nvPr>
            <p:ph type="sldImg"/>
          </p:nvPr>
        </p:nvSpPr>
        <p:spPr>
          <a:xfrm>
            <a:off x="406400" y="738188"/>
            <a:ext cx="6197600" cy="4648200"/>
          </a:xfr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Grp="1" noRot="1" noChangeAspect="1" noChangeArrowheads="1" noTextEdit="1"/>
          </p:cNvSpPr>
          <p:nvPr>
            <p:ph type="sldImg"/>
          </p:nvPr>
        </p:nvSpPr>
        <p:spPr>
          <a:xfrm>
            <a:off x="406400" y="738188"/>
            <a:ext cx="6197600" cy="4648200"/>
          </a:xfr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2"/>
          <p:cNvSpPr>
            <a:spLocks noGrp="1" noRot="1" noChangeAspect="1" noChangeArrowheads="1" noTextEdit="1"/>
          </p:cNvSpPr>
          <p:nvPr>
            <p:ph type="sldImg"/>
          </p:nvPr>
        </p:nvSpPr>
        <p:spPr>
          <a:xfrm>
            <a:off x="406400" y="738188"/>
            <a:ext cx="6197600" cy="4648200"/>
          </a:xfr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2"/>
          <p:cNvSpPr>
            <a:spLocks noGrp="1" noRot="1" noChangeAspect="1" noChangeArrowheads="1" noTextEdit="1"/>
          </p:cNvSpPr>
          <p:nvPr>
            <p:ph type="sldImg"/>
          </p:nvPr>
        </p:nvSpPr>
        <p:spPr>
          <a:xfrm>
            <a:off x="406400" y="738188"/>
            <a:ext cx="6197600" cy="4648200"/>
          </a:xfr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2"/>
          <p:cNvSpPr>
            <a:spLocks noGrp="1" noRot="1" noChangeAspect="1" noChangeArrowheads="1" noTextEdit="1"/>
          </p:cNvSpPr>
          <p:nvPr>
            <p:ph type="sldImg"/>
          </p:nvPr>
        </p:nvSpPr>
        <p:spPr>
          <a:xfrm>
            <a:off x="406400" y="738188"/>
            <a:ext cx="6197600" cy="4648200"/>
          </a:xfr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2"/>
          <p:cNvSpPr>
            <a:spLocks noGrp="1" noRot="1" noChangeAspect="1" noChangeArrowheads="1" noTextEdit="1"/>
          </p:cNvSpPr>
          <p:nvPr>
            <p:ph type="sldImg"/>
          </p:nvPr>
        </p:nvSpPr>
        <p:spPr>
          <a:xfrm>
            <a:off x="406400" y="738188"/>
            <a:ext cx="6197600" cy="4648200"/>
          </a:xfr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2"/>
          <p:cNvSpPr>
            <a:spLocks noGrp="1" noRot="1" noChangeAspect="1" noChangeArrowheads="1" noTextEdit="1"/>
          </p:cNvSpPr>
          <p:nvPr>
            <p:ph type="sldImg"/>
          </p:nvPr>
        </p:nvSpPr>
        <p:spPr>
          <a:ln/>
        </p:spPr>
      </p:sp>
      <p:sp>
        <p:nvSpPr>
          <p:cNvPr id="16589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ChangeAspect="1" noChangeArrowheads="1" noTextEdit="1"/>
          </p:cNvSpPr>
          <p:nvPr>
            <p:ph type="sldImg"/>
          </p:nvPr>
        </p:nvSpPr>
        <p:spPr>
          <a:xfrm>
            <a:off x="406400" y="738188"/>
            <a:ext cx="6197600" cy="4648200"/>
          </a:xfrm>
          <a:ln/>
        </p:spPr>
      </p:sp>
      <p:sp>
        <p:nvSpPr>
          <p:cNvPr id="19458" name="Rectangle 3"/>
          <p:cNvSpPr>
            <a:spLocks noGrp="1" noChangeArrowheads="1"/>
          </p:cNvSpPr>
          <p:nvPr>
            <p:ph type="body" idx="1"/>
          </p:nvPr>
        </p:nvSpPr>
        <p:spPr>
          <a:xfrm>
            <a:off x="949325" y="4427538"/>
            <a:ext cx="5111750" cy="4205287"/>
          </a:xfrm>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2"/>
          <p:cNvSpPr>
            <a:spLocks noGrp="1" noRot="1" noChangeAspect="1" noChangeArrowheads="1" noTextEdit="1"/>
          </p:cNvSpPr>
          <p:nvPr>
            <p:ph type="sldImg"/>
          </p:nvPr>
        </p:nvSpPr>
        <p:spPr>
          <a:ln/>
        </p:spPr>
      </p:sp>
      <p:sp>
        <p:nvSpPr>
          <p:cNvPr id="16793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Rectangle 2"/>
          <p:cNvSpPr>
            <a:spLocks noGrp="1" noRot="1" noChangeAspect="1" noChangeArrowheads="1" noTextEdit="1"/>
          </p:cNvSpPr>
          <p:nvPr>
            <p:ph type="sldImg"/>
          </p:nvPr>
        </p:nvSpPr>
        <p:spPr>
          <a:ln/>
        </p:spPr>
      </p:sp>
      <p:sp>
        <p:nvSpPr>
          <p:cNvPr id="17203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Rectangle 2"/>
          <p:cNvSpPr>
            <a:spLocks noGrp="1" noRot="1" noChangeAspect="1" noChangeArrowheads="1" noTextEdit="1"/>
          </p:cNvSpPr>
          <p:nvPr>
            <p:ph type="sldImg"/>
          </p:nvPr>
        </p:nvSpPr>
        <p:spPr>
          <a:ln/>
        </p:spPr>
      </p:sp>
      <p:sp>
        <p:nvSpPr>
          <p:cNvPr id="17408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a:xfrm>
            <a:off x="406400" y="738188"/>
            <a:ext cx="6197600" cy="4648200"/>
          </a:xfrm>
          <a:ln/>
        </p:spPr>
      </p:sp>
      <p:sp>
        <p:nvSpPr>
          <p:cNvPr id="21506" name="Rectangle 3"/>
          <p:cNvSpPr>
            <a:spLocks noGrp="1" noChangeArrowheads="1"/>
          </p:cNvSpPr>
          <p:nvPr>
            <p:ph type="body" idx="1"/>
          </p:nvPr>
        </p:nvSpPr>
        <p:spPr>
          <a:xfrm>
            <a:off x="949325" y="4427538"/>
            <a:ext cx="5111750" cy="4205287"/>
          </a:xfrm>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xfrm>
            <a:off x="406400" y="738188"/>
            <a:ext cx="6197600" cy="4648200"/>
          </a:xfrm>
          <a:ln/>
        </p:spPr>
      </p:sp>
      <p:sp>
        <p:nvSpPr>
          <p:cNvPr id="23554" name="Rectangle 3"/>
          <p:cNvSpPr>
            <a:spLocks noGrp="1" noChangeArrowheads="1"/>
          </p:cNvSpPr>
          <p:nvPr>
            <p:ph type="body" idx="1"/>
          </p:nvPr>
        </p:nvSpPr>
        <p:spPr>
          <a:xfrm>
            <a:off x="949325" y="4427538"/>
            <a:ext cx="5111750" cy="4205287"/>
          </a:xfrm>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noRot="1" noChangeAspect="1" noChangeArrowheads="1" noTextEdit="1"/>
          </p:cNvSpPr>
          <p:nvPr>
            <p:ph type="sldImg"/>
          </p:nvPr>
        </p:nvSpPr>
        <p:spPr>
          <a:ln/>
        </p:spPr>
      </p:sp>
      <p:sp>
        <p:nvSpPr>
          <p:cNvPr id="11469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Grp="1" noRot="1" noChangeAspect="1" noChangeArrowheads="1" noTextEdit="1"/>
          </p:cNvSpPr>
          <p:nvPr>
            <p:ph type="sldImg"/>
          </p:nvPr>
        </p:nvSpPr>
        <p:spPr>
          <a:ln/>
        </p:spPr>
      </p:sp>
      <p:sp>
        <p:nvSpPr>
          <p:cNvPr id="11673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noRot="1" noChangeAspect="1" noChangeArrowheads="1" noTextEdit="1"/>
          </p:cNvSpPr>
          <p:nvPr>
            <p:ph type="sldImg"/>
          </p:nvPr>
        </p:nvSpPr>
        <p:spPr>
          <a:ln/>
        </p:spPr>
      </p:sp>
      <p:sp>
        <p:nvSpPr>
          <p:cNvPr id="11878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Rot="1" noChangeAspect="1" noChangeArrowheads="1" noTextEdit="1"/>
          </p:cNvSpPr>
          <p:nvPr>
            <p:ph type="sldImg"/>
          </p:nvPr>
        </p:nvSpPr>
        <p:spPr>
          <a:ln/>
        </p:spPr>
      </p:sp>
      <p:sp>
        <p:nvSpPr>
          <p:cNvPr id="12083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Rot="1" noChangeAspect="1" noChangeArrowheads="1" noTextEdit="1"/>
          </p:cNvSpPr>
          <p:nvPr>
            <p:ph type="sldImg"/>
          </p:nvPr>
        </p:nvSpPr>
        <p:spPr>
          <a:ln/>
        </p:spPr>
      </p:sp>
      <p:sp>
        <p:nvSpPr>
          <p:cNvPr id="12288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4"/>
          <p:cNvSpPr/>
          <p:nvPr/>
        </p:nvSpPr>
        <p:spPr>
          <a:xfrm>
            <a:off x="0" y="4743450"/>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ubtitle 2"/>
          <p:cNvSpPr>
            <a:spLocks noGrp="1"/>
          </p:cNvSpPr>
          <p:nvPr>
            <p:ph type="subTitle" idx="1"/>
          </p:nvPr>
        </p:nvSpPr>
        <p:spPr>
          <a:xfrm>
            <a:off x="352426" y="2895600"/>
            <a:ext cx="4572000" cy="1368798"/>
          </a:xfrm>
        </p:spPr>
        <p:txBody>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
        <p:nvSpPr>
          <p:cNvPr id="6" name="Date Placeholder 21"/>
          <p:cNvSpPr>
            <a:spLocks noGrp="1"/>
          </p:cNvSpPr>
          <p:nvPr>
            <p:ph type="dt" sz="half" idx="10"/>
          </p:nvPr>
        </p:nvSpPr>
        <p:spPr/>
        <p:txBody>
          <a:bodyPr/>
          <a:lstStyle>
            <a:lvl1pPr>
              <a:defRPr/>
            </a:lvl1pPr>
          </a:lstStyle>
          <a:p>
            <a:pPr>
              <a:defRPr/>
            </a:pPr>
            <a:fld id="{C6DD3EA8-52FC-4475-9989-54E80DE33F82}" type="datetimeFigureOut">
              <a:rPr lang="en-US"/>
              <a:pPr>
                <a:defRPr/>
              </a:pPr>
              <a:t>1/17/2013</a:t>
            </a:fld>
            <a:endParaRPr lang="en-US"/>
          </a:p>
        </p:txBody>
      </p:sp>
      <p:sp>
        <p:nvSpPr>
          <p:cNvPr id="7" name="Slide Number Placeholder 22"/>
          <p:cNvSpPr>
            <a:spLocks noGrp="1"/>
          </p:cNvSpPr>
          <p:nvPr>
            <p:ph type="sldNum" sz="quarter" idx="11"/>
          </p:nvPr>
        </p:nvSpPr>
        <p:spPr/>
        <p:txBody>
          <a:bodyPr/>
          <a:lstStyle>
            <a:lvl1pPr>
              <a:defRPr/>
            </a:lvl1pPr>
          </a:lstStyle>
          <a:p>
            <a:pPr>
              <a:defRPr/>
            </a:pPr>
            <a:fld id="{049E0DD9-BB9C-4A26-86EF-72A2E0CD8F00}" type="slidenum">
              <a:rPr lang="en-US"/>
              <a:pPr>
                <a:defRPr/>
              </a:pPr>
              <a:t>‹#›</a:t>
            </a:fld>
            <a:endParaRPr lang="en-US"/>
          </a:p>
        </p:txBody>
      </p:sp>
      <p:sp>
        <p:nvSpPr>
          <p:cNvPr id="8" name="Footer Placeholder 2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FB3EE74-6FA8-4D00-AE12-E9BADC904AC9}" type="datetimeFigureOut">
              <a:rPr lang="en-US"/>
              <a:pPr>
                <a:defRPr/>
              </a:pPr>
              <a:t>1/17/2013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A4D0AFE-2290-46C2-8328-E106284CEBB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5752C8F-9BFE-42DB-8DE0-EFA32C30970B}" type="datetimeFigureOut">
              <a:rPr lang="en-US"/>
              <a:pPr>
                <a:defRPr/>
              </a:pPr>
              <a:t>1/17/2013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0D450F-E6C3-4C63-A023-B353A726210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dirty="0"/>
          </a:p>
        </p:txBody>
      </p:sp>
      <p:sp>
        <p:nvSpPr>
          <p:cNvPr id="5" name="Date Placeholder 11"/>
          <p:cNvSpPr>
            <a:spLocks noGrp="1"/>
          </p:cNvSpPr>
          <p:nvPr>
            <p:ph type="dt" sz="half" idx="14"/>
          </p:nvPr>
        </p:nvSpPr>
        <p:spPr/>
        <p:txBody>
          <a:bodyPr/>
          <a:lstStyle>
            <a:lvl1pPr>
              <a:defRPr/>
            </a:lvl1pPr>
          </a:lstStyle>
          <a:p>
            <a:pPr>
              <a:defRPr/>
            </a:pPr>
            <a:fld id="{21AEC4DA-59AF-4993-9EE1-CFC325C84074}" type="datetimeFigureOut">
              <a:rPr lang="en-US"/>
              <a:pPr>
                <a:defRPr/>
              </a:pPr>
              <a:t>1/17/2013</a:t>
            </a:fld>
            <a:endParaRPr lang="en-US"/>
          </a:p>
        </p:txBody>
      </p:sp>
      <p:sp>
        <p:nvSpPr>
          <p:cNvPr id="6" name="Slide Number Placeholder 18"/>
          <p:cNvSpPr>
            <a:spLocks noGrp="1"/>
          </p:cNvSpPr>
          <p:nvPr>
            <p:ph type="sldNum" sz="quarter" idx="15"/>
          </p:nvPr>
        </p:nvSpPr>
        <p:spPr/>
        <p:txBody>
          <a:bodyPr/>
          <a:lstStyle>
            <a:lvl1pPr>
              <a:defRPr/>
            </a:lvl1pPr>
          </a:lstStyle>
          <a:p>
            <a:pPr>
              <a:defRPr/>
            </a:pPr>
            <a:fld id="{8C8EEAA1-6A1E-4B22-BA9C-F386C257D52B}" type="slidenum">
              <a:rPr lang="en-US"/>
              <a:pPr>
                <a:defRPr/>
              </a:pPr>
              <a:t>‹#›</a:t>
            </a:fld>
            <a:endParaRPr lang="en-US"/>
          </a:p>
        </p:txBody>
      </p:sp>
      <p:sp>
        <p:nvSpPr>
          <p:cNvPr id="7" name="Footer Placeholder 20"/>
          <p:cNvSpPr>
            <a:spLocks noGrp="1"/>
          </p:cNvSpPr>
          <p:nvPr>
            <p:ph type="ftr" sz="quarter" idx="16"/>
          </p:nvPr>
        </p:nvSpPr>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17"/>
          <p:cNvCxnSpPr/>
          <p:nvPr/>
        </p:nvCxnSpPr>
        <p:spPr>
          <a:xfrm>
            <a:off x="-4763" y="1828800"/>
            <a:ext cx="9144001"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ubtitle 2"/>
          <p:cNvSpPr>
            <a:spLocks noGrp="1"/>
          </p:cNvSpPr>
          <p:nvPr>
            <p:ph type="subTitle" idx="1"/>
          </p:nvPr>
        </p:nvSpPr>
        <p:spPr>
          <a:xfrm>
            <a:off x="352426" y="4003302"/>
            <a:ext cx="4572000" cy="1178298"/>
          </a:xfrm>
        </p:spPr>
        <p:txBody>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lvl="0"/>
            <a:r>
              <a:rPr lang="en-US" smtClean="0"/>
              <a:t>Click to edit Master title style</a:t>
            </a:r>
            <a:endParaRPr lang="en-US" dirty="0"/>
          </a:p>
        </p:txBody>
      </p:sp>
      <p:sp>
        <p:nvSpPr>
          <p:cNvPr id="7" name="Date Placeholder 15"/>
          <p:cNvSpPr>
            <a:spLocks noGrp="1"/>
          </p:cNvSpPr>
          <p:nvPr>
            <p:ph type="dt" sz="half" idx="10"/>
          </p:nvPr>
        </p:nvSpPr>
        <p:spPr/>
        <p:txBody>
          <a:bodyPr/>
          <a:lstStyle>
            <a:lvl1pPr>
              <a:defRPr/>
            </a:lvl1pPr>
          </a:lstStyle>
          <a:p>
            <a:pPr>
              <a:defRPr/>
            </a:pPr>
            <a:fld id="{4BC70532-0BF1-4568-BC30-BB1D50D71071}" type="datetimeFigureOut">
              <a:rPr lang="en-US"/>
              <a:pPr>
                <a:defRPr/>
              </a:pPr>
              <a:t>1/17/2013</a:t>
            </a:fld>
            <a:endParaRPr lang="en-US"/>
          </a:p>
        </p:txBody>
      </p:sp>
      <p:sp>
        <p:nvSpPr>
          <p:cNvPr id="8" name="Slide Number Placeholder 19"/>
          <p:cNvSpPr>
            <a:spLocks noGrp="1"/>
          </p:cNvSpPr>
          <p:nvPr>
            <p:ph type="sldNum" sz="quarter" idx="11"/>
          </p:nvPr>
        </p:nvSpPr>
        <p:spPr/>
        <p:txBody>
          <a:bodyPr/>
          <a:lstStyle>
            <a:lvl1pPr>
              <a:defRPr/>
            </a:lvl1pPr>
          </a:lstStyle>
          <a:p>
            <a:pPr>
              <a:defRPr/>
            </a:pPr>
            <a:fld id="{7AB31EB9-E553-4BC8-B8DE-3840765F677B}" type="slidenum">
              <a:rPr lang="en-US"/>
              <a:pPr>
                <a:defRPr/>
              </a:pPr>
              <a:t>‹#›</a:t>
            </a:fld>
            <a:endParaRPr lang="en-US"/>
          </a:p>
        </p:txBody>
      </p:sp>
      <p:sp>
        <p:nvSpPr>
          <p:cNvPr id="9" name="Footer Placeholder 20"/>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Content Placeholder 11"/>
          <p:cNvSpPr>
            <a:spLocks noGrp="1"/>
          </p:cNvSpPr>
          <p:nvPr>
            <p:ph sz="quarter" idx="14"/>
          </p:nvPr>
        </p:nvSpPr>
        <p:spPr>
          <a:xfrm>
            <a:off x="4901184" y="1463040"/>
            <a:ext cx="3886200" cy="4288536"/>
          </a:xfrm>
        </p:spPr>
        <p:txBody>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6" name="Date Placeholder 19"/>
          <p:cNvSpPr>
            <a:spLocks noGrp="1"/>
          </p:cNvSpPr>
          <p:nvPr>
            <p:ph type="dt" sz="half" idx="15"/>
          </p:nvPr>
        </p:nvSpPr>
        <p:spPr/>
        <p:txBody>
          <a:bodyPr/>
          <a:lstStyle>
            <a:lvl1pPr>
              <a:defRPr/>
            </a:lvl1pPr>
          </a:lstStyle>
          <a:p>
            <a:pPr>
              <a:defRPr/>
            </a:pPr>
            <a:fld id="{D00E3F17-424A-4105-9C13-4F133CF51CB7}" type="datetimeFigureOut">
              <a:rPr lang="en-US"/>
              <a:pPr>
                <a:defRPr/>
              </a:pPr>
              <a:t>1/17/2013</a:t>
            </a:fld>
            <a:endParaRPr lang="en-US"/>
          </a:p>
        </p:txBody>
      </p:sp>
      <p:sp>
        <p:nvSpPr>
          <p:cNvPr id="7" name="Slide Number Placeholder 24"/>
          <p:cNvSpPr>
            <a:spLocks noGrp="1"/>
          </p:cNvSpPr>
          <p:nvPr>
            <p:ph type="sldNum" sz="quarter" idx="16"/>
          </p:nvPr>
        </p:nvSpPr>
        <p:spPr/>
        <p:txBody>
          <a:bodyPr/>
          <a:lstStyle>
            <a:lvl1pPr>
              <a:defRPr/>
            </a:lvl1pPr>
          </a:lstStyle>
          <a:p>
            <a:pPr>
              <a:defRPr/>
            </a:pPr>
            <a:fld id="{3843561B-F706-4827-9400-2D96523F7B8E}" type="slidenum">
              <a:rPr lang="en-US"/>
              <a:pPr>
                <a:defRPr/>
              </a:pPr>
              <a:t>‹#›</a:t>
            </a:fld>
            <a:endParaRPr lang="en-US"/>
          </a:p>
        </p:txBody>
      </p:sp>
      <p:sp>
        <p:nvSpPr>
          <p:cNvPr id="8" name="Footer Placeholder 25"/>
          <p:cNvSpPr>
            <a:spLocks noGrp="1"/>
          </p:cNvSpPr>
          <p:nvPr>
            <p:ph type="ftr" sz="quarter" idx="17"/>
          </p:nvPr>
        </p:nvSpPr>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Text Placeholder 3"/>
          <p:cNvSpPr>
            <a:spLocks noGrp="1"/>
          </p:cNvSpPr>
          <p:nvPr>
            <p:ph type="body" sz="half" idx="2"/>
          </p:nvPr>
        </p:nvSpPr>
        <p:spPr>
          <a:xfrm>
            <a:off x="352426" y="1463040"/>
            <a:ext cx="3886200" cy="509587"/>
          </a:xfrm>
        </p:spPr>
        <p:txBody>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8" name="Date Placeholder 19"/>
          <p:cNvSpPr>
            <a:spLocks noGrp="1"/>
          </p:cNvSpPr>
          <p:nvPr>
            <p:ph type="dt" sz="half" idx="16"/>
          </p:nvPr>
        </p:nvSpPr>
        <p:spPr/>
        <p:txBody>
          <a:bodyPr/>
          <a:lstStyle>
            <a:lvl1pPr>
              <a:defRPr/>
            </a:lvl1pPr>
          </a:lstStyle>
          <a:p>
            <a:pPr>
              <a:defRPr/>
            </a:pPr>
            <a:fld id="{C3F79EC7-FB6A-4DBF-B488-2AABFA1777E9}" type="datetimeFigureOut">
              <a:rPr lang="en-US"/>
              <a:pPr>
                <a:defRPr/>
              </a:pPr>
              <a:t>1/17/2013</a:t>
            </a:fld>
            <a:endParaRPr lang="en-US"/>
          </a:p>
        </p:txBody>
      </p:sp>
      <p:sp>
        <p:nvSpPr>
          <p:cNvPr id="9" name="Slide Number Placeholder 23"/>
          <p:cNvSpPr>
            <a:spLocks noGrp="1"/>
          </p:cNvSpPr>
          <p:nvPr>
            <p:ph type="sldNum" sz="quarter" idx="17"/>
          </p:nvPr>
        </p:nvSpPr>
        <p:spPr/>
        <p:txBody>
          <a:bodyPr/>
          <a:lstStyle>
            <a:lvl1pPr>
              <a:defRPr/>
            </a:lvl1pPr>
          </a:lstStyle>
          <a:p>
            <a:pPr>
              <a:defRPr/>
            </a:pPr>
            <a:fld id="{A4926F97-507B-4CED-B479-C3DFEF77F06B}" type="slidenum">
              <a:rPr lang="en-US"/>
              <a:pPr>
                <a:defRPr/>
              </a:pPr>
              <a:t>‹#›</a:t>
            </a:fld>
            <a:endParaRPr lang="en-US"/>
          </a:p>
        </p:txBody>
      </p:sp>
      <p:sp>
        <p:nvSpPr>
          <p:cNvPr id="10" name="Footer Placeholder 28"/>
          <p:cNvSpPr>
            <a:spLocks noGrp="1"/>
          </p:cNvSpPr>
          <p:nvPr>
            <p:ph type="ftr" sz="quarter" idx="18"/>
          </p:nvPr>
        </p:nvSpPr>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
        <p:nvSpPr>
          <p:cNvPr id="4" name="Date Placeholder 10"/>
          <p:cNvSpPr>
            <a:spLocks noGrp="1"/>
          </p:cNvSpPr>
          <p:nvPr>
            <p:ph type="dt" sz="half" idx="10"/>
          </p:nvPr>
        </p:nvSpPr>
        <p:spPr/>
        <p:txBody>
          <a:bodyPr/>
          <a:lstStyle>
            <a:lvl1pPr>
              <a:defRPr/>
            </a:lvl1pPr>
          </a:lstStyle>
          <a:p>
            <a:pPr>
              <a:defRPr/>
            </a:pPr>
            <a:fld id="{11641689-4FB8-483A-A38B-10D234A495CB}" type="datetimeFigureOut">
              <a:rPr lang="en-US"/>
              <a:pPr>
                <a:defRPr/>
              </a:pPr>
              <a:t>1/17/2013</a:t>
            </a:fld>
            <a:endParaRPr lang="en-US"/>
          </a:p>
        </p:txBody>
      </p:sp>
      <p:sp>
        <p:nvSpPr>
          <p:cNvPr id="5" name="Slide Number Placeholder 13"/>
          <p:cNvSpPr>
            <a:spLocks noGrp="1"/>
          </p:cNvSpPr>
          <p:nvPr>
            <p:ph type="sldNum" sz="quarter" idx="11"/>
          </p:nvPr>
        </p:nvSpPr>
        <p:spPr/>
        <p:txBody>
          <a:bodyPr/>
          <a:lstStyle>
            <a:lvl1pPr>
              <a:defRPr/>
            </a:lvl1pPr>
          </a:lstStyle>
          <a:p>
            <a:pPr>
              <a:defRPr/>
            </a:pPr>
            <a:fld id="{813D8722-916D-468B-8756-7DCE4FC138C6}" type="slidenum">
              <a:rPr lang="en-US"/>
              <a:pPr>
                <a:defRPr/>
              </a:pPr>
              <a:t>‹#›</a:t>
            </a:fld>
            <a:endParaRPr lang="en-US"/>
          </a:p>
        </p:txBody>
      </p:sp>
      <p:sp>
        <p:nvSpPr>
          <p:cNvPr id="6" name="Footer Placeholder 17"/>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Date Placeholder 6"/>
          <p:cNvSpPr>
            <a:spLocks noGrp="1"/>
          </p:cNvSpPr>
          <p:nvPr>
            <p:ph type="dt" sz="half" idx="10"/>
          </p:nvPr>
        </p:nvSpPr>
        <p:spPr/>
        <p:txBody>
          <a:bodyPr/>
          <a:lstStyle>
            <a:lvl1pPr>
              <a:defRPr/>
            </a:lvl1pPr>
          </a:lstStyle>
          <a:p>
            <a:pPr>
              <a:defRPr/>
            </a:pPr>
            <a:fld id="{D4FB5E11-51DF-4616-9EF5-4364E77A131D}" type="datetimeFigureOut">
              <a:rPr lang="en-US"/>
              <a:pPr>
                <a:defRPr/>
              </a:pPr>
              <a:t>1/17/2013</a:t>
            </a:fld>
            <a:endParaRPr lang="en-US"/>
          </a:p>
        </p:txBody>
      </p:sp>
      <p:sp>
        <p:nvSpPr>
          <p:cNvPr id="4" name="Slide Number Placeholder 11"/>
          <p:cNvSpPr>
            <a:spLocks noGrp="1"/>
          </p:cNvSpPr>
          <p:nvPr>
            <p:ph type="sldNum" sz="quarter" idx="11"/>
          </p:nvPr>
        </p:nvSpPr>
        <p:spPr/>
        <p:txBody>
          <a:bodyPr/>
          <a:lstStyle>
            <a:lvl1pPr>
              <a:defRPr/>
            </a:lvl1pPr>
          </a:lstStyle>
          <a:p>
            <a:pPr>
              <a:defRPr/>
            </a:pPr>
            <a:fld id="{CD8A1C94-CB0F-4324-87A8-18544547B6DA}" type="slidenum">
              <a:rPr lang="en-US"/>
              <a:pPr>
                <a:defRPr/>
              </a:pPr>
              <a:t>‹#›</a:t>
            </a:fld>
            <a:endParaRPr lang="en-US"/>
          </a:p>
        </p:txBody>
      </p:sp>
      <p:sp>
        <p:nvSpPr>
          <p:cNvPr id="5" name="Footer Placeholder 12"/>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12"/>
          <p:cNvSpPr>
            <a:spLocks noGrp="1"/>
          </p:cNvSpPr>
          <p:nvPr>
            <p:ph type="dt" sz="half" idx="15"/>
          </p:nvPr>
        </p:nvSpPr>
        <p:spPr/>
        <p:txBody>
          <a:bodyPr/>
          <a:lstStyle>
            <a:lvl1pPr>
              <a:defRPr/>
            </a:lvl1pPr>
          </a:lstStyle>
          <a:p>
            <a:pPr>
              <a:defRPr/>
            </a:pPr>
            <a:fld id="{69891618-607D-45BA-B86F-AC2D81634A2B}" type="datetimeFigureOut">
              <a:rPr lang="en-US"/>
              <a:pPr>
                <a:defRPr/>
              </a:pPr>
              <a:t>1/17/2013</a:t>
            </a:fld>
            <a:endParaRPr lang="en-US"/>
          </a:p>
        </p:txBody>
      </p:sp>
      <p:sp>
        <p:nvSpPr>
          <p:cNvPr id="9" name="Slide Number Placeholder 17"/>
          <p:cNvSpPr>
            <a:spLocks noGrp="1"/>
          </p:cNvSpPr>
          <p:nvPr>
            <p:ph type="sldNum" sz="quarter" idx="16"/>
          </p:nvPr>
        </p:nvSpPr>
        <p:spPr/>
        <p:txBody>
          <a:bodyPr/>
          <a:lstStyle>
            <a:lvl1pPr>
              <a:defRPr/>
            </a:lvl1pPr>
          </a:lstStyle>
          <a:p>
            <a:pPr>
              <a:defRPr/>
            </a:pPr>
            <a:fld id="{4366CA61-B56C-4915-A44E-985D48C2212F}" type="slidenum">
              <a:rPr lang="en-US"/>
              <a:pPr>
                <a:defRPr/>
              </a:pPr>
              <a:t>‹#›</a:t>
            </a:fld>
            <a:endParaRPr lang="en-US"/>
          </a:p>
        </p:txBody>
      </p:sp>
      <p:sp>
        <p:nvSpPr>
          <p:cNvPr id="10" name="Footer Placeholder 19"/>
          <p:cNvSpPr>
            <a:spLocks noGrp="1"/>
          </p:cNvSpPr>
          <p:nvPr>
            <p:ph type="ftr" sz="quarter" idx="17"/>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5" name="Text Placeholder 24"/>
          <p:cNvSpPr>
            <a:spLocks noGrp="1"/>
          </p:cNvSpPr>
          <p:nvPr>
            <p:ph type="body" sz="quarter" idx="13"/>
          </p:nvPr>
        </p:nvSpPr>
        <p:spPr>
          <a:xfrm>
            <a:off x="352426" y="1600199"/>
            <a:ext cx="4572000" cy="3593237"/>
          </a:xfrm>
        </p:spPr>
        <p:txBody>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9" name="Title Placeholder 1"/>
          <p:cNvSpPr>
            <a:spLocks noGrp="1"/>
          </p:cNvSpPr>
          <p:nvPr>
            <p:ph type="title"/>
          </p:nvPr>
        </p:nvSpPr>
        <p:spPr>
          <a:xfrm>
            <a:off x="352425" y="275208"/>
            <a:ext cx="4572000" cy="1324992"/>
          </a:xfrm>
          <a:prstGeom prst="rect">
            <a:avLst/>
          </a:prstGeom>
        </p:spPr>
        <p:txBody>
          <a:bodyPr rtlCol="0">
            <a:normAutofit/>
          </a:bodyPr>
          <a:lstStyle/>
          <a:p>
            <a:r>
              <a:rPr lang="en-US" smtClean="0"/>
              <a:t>Click to edit Master title style</a:t>
            </a:r>
            <a:endParaRPr lang="en-US" dirty="0"/>
          </a:p>
        </p:txBody>
      </p:sp>
      <p:sp>
        <p:nvSpPr>
          <p:cNvPr id="8" name="Date Placeholder 12"/>
          <p:cNvSpPr>
            <a:spLocks noGrp="1"/>
          </p:cNvSpPr>
          <p:nvPr>
            <p:ph type="dt" sz="half" idx="14"/>
          </p:nvPr>
        </p:nvSpPr>
        <p:spPr/>
        <p:txBody>
          <a:bodyPr/>
          <a:lstStyle>
            <a:lvl1pPr>
              <a:defRPr/>
            </a:lvl1pPr>
          </a:lstStyle>
          <a:p>
            <a:pPr>
              <a:defRPr/>
            </a:pPr>
            <a:fld id="{214064AA-91AC-4F0E-BF6E-C0D5CA2456DA}" type="datetimeFigureOut">
              <a:rPr lang="en-US"/>
              <a:pPr>
                <a:defRPr/>
              </a:pPr>
              <a:t>1/17/2013</a:t>
            </a:fld>
            <a:endParaRPr lang="en-US"/>
          </a:p>
        </p:txBody>
      </p:sp>
      <p:sp>
        <p:nvSpPr>
          <p:cNvPr id="9" name="Slide Number Placeholder 19"/>
          <p:cNvSpPr>
            <a:spLocks noGrp="1"/>
          </p:cNvSpPr>
          <p:nvPr>
            <p:ph type="sldNum" sz="quarter" idx="15"/>
          </p:nvPr>
        </p:nvSpPr>
        <p:spPr/>
        <p:txBody>
          <a:bodyPr/>
          <a:lstStyle>
            <a:lvl1pPr>
              <a:defRPr/>
            </a:lvl1pPr>
          </a:lstStyle>
          <a:p>
            <a:pPr>
              <a:defRPr/>
            </a:pPr>
            <a:fld id="{6A847D83-98A3-4C99-869C-C2ECCFBD458F}" type="slidenum">
              <a:rPr lang="en-US"/>
              <a:pPr>
                <a:defRPr/>
              </a:pPr>
              <a:t>‹#›</a:t>
            </a:fld>
            <a:endParaRPr lang="en-US"/>
          </a:p>
        </p:txBody>
      </p:sp>
      <p:sp>
        <p:nvSpPr>
          <p:cNvPr id="10" name="Footer Placeholder 20"/>
          <p:cNvSpPr>
            <a:spLocks noGrp="1"/>
          </p:cNvSpPr>
          <p:nvPr>
            <p:ph type="ftr" sz="quarter" idx="16"/>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52425" y="228600"/>
            <a:ext cx="7680325" cy="1066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352425" y="1463675"/>
            <a:ext cx="7680325"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5" y="6543675"/>
            <a:ext cx="1466850" cy="247650"/>
          </a:xfrm>
          <a:prstGeom prst="rect">
            <a:avLst/>
          </a:prstGeom>
        </p:spPr>
        <p:txBody>
          <a:bodyPr vert="horz" lIns="91440" tIns="45720" rIns="91440" bIns="45720" rtlCol="0" anchor="ctr">
            <a:normAutofit/>
          </a:bodyPr>
          <a:lstStyle>
            <a:lvl1pPr algn="l" fontAlgn="auto">
              <a:spcBef>
                <a:spcPts val="0"/>
              </a:spcBef>
              <a:spcAft>
                <a:spcPts val="0"/>
              </a:spcAft>
              <a:defRPr sz="1000" b="1">
                <a:solidFill>
                  <a:schemeClr val="tx1">
                    <a:alpha val="65000"/>
                  </a:schemeClr>
                </a:solidFill>
                <a:latin typeface="+mn-lt"/>
              </a:defRPr>
            </a:lvl1pPr>
          </a:lstStyle>
          <a:p>
            <a:pPr>
              <a:defRPr/>
            </a:pPr>
            <a:fld id="{143774A3-878D-4526-97BF-ED90234A7E5A}" type="datetimeFigureOut">
              <a:rPr lang="en-US"/>
              <a:pPr>
                <a:defRPr/>
              </a:pPr>
              <a:t>1/17/2013</a:t>
            </a:fld>
            <a:endParaRPr lang="en-US"/>
          </a:p>
        </p:txBody>
      </p:sp>
      <p:sp>
        <p:nvSpPr>
          <p:cNvPr id="5" name="Footer Placeholder 4"/>
          <p:cNvSpPr>
            <a:spLocks noGrp="1"/>
          </p:cNvSpPr>
          <p:nvPr>
            <p:ph type="ftr" sz="quarter" idx="3"/>
          </p:nvPr>
        </p:nvSpPr>
        <p:spPr>
          <a:xfrm>
            <a:off x="1809750" y="6543675"/>
            <a:ext cx="4086225" cy="247650"/>
          </a:xfrm>
          <a:prstGeom prst="rect">
            <a:avLst/>
          </a:prstGeom>
        </p:spPr>
        <p:txBody>
          <a:bodyPr vert="horz" lIns="91440" tIns="45720" rIns="91440" bIns="45720" rtlCol="0" anchor="ctr">
            <a:normAutofit/>
          </a:bodyPr>
          <a:lstStyle>
            <a:lvl1pPr algn="l" fontAlgn="auto">
              <a:spcBef>
                <a:spcPts val="0"/>
              </a:spcBef>
              <a:spcAft>
                <a:spcPts val="0"/>
              </a:spcAft>
              <a:defRPr sz="1000" b="1" i="1">
                <a:solidFill>
                  <a:schemeClr val="tx1">
                    <a:alpha val="6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7886700" y="6543675"/>
            <a:ext cx="876300" cy="247650"/>
          </a:xfrm>
          <a:prstGeom prst="rect">
            <a:avLst/>
          </a:prstGeom>
        </p:spPr>
        <p:txBody>
          <a:bodyPr vert="horz" lIns="91440" tIns="45720" rIns="91440" bIns="45720" rtlCol="0" anchor="ctr">
            <a:normAutofit/>
          </a:bodyPr>
          <a:lstStyle>
            <a:lvl1pPr algn="r" fontAlgn="auto">
              <a:spcBef>
                <a:spcPts val="0"/>
              </a:spcBef>
              <a:spcAft>
                <a:spcPts val="0"/>
              </a:spcAft>
              <a:defRPr sz="1000" b="1">
                <a:solidFill>
                  <a:schemeClr val="tx1">
                    <a:alpha val="65000"/>
                  </a:schemeClr>
                </a:solidFill>
                <a:latin typeface="+mn-lt"/>
              </a:defRPr>
            </a:lvl1pPr>
          </a:lstStyle>
          <a:p>
            <a:pPr>
              <a:defRPr/>
            </a:pPr>
            <a:fld id="{ACA078A3-0030-4DF3-B935-DB08C0E49385}"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4128" r:id="rId1"/>
    <p:sldLayoutId id="2147484129" r:id="rId2"/>
    <p:sldLayoutId id="2147484130" r:id="rId3"/>
    <p:sldLayoutId id="2147484131" r:id="rId4"/>
    <p:sldLayoutId id="2147484132" r:id="rId5"/>
    <p:sldLayoutId id="2147484133" r:id="rId6"/>
    <p:sldLayoutId id="2147484134" r:id="rId7"/>
    <p:sldLayoutId id="2147484135" r:id="rId8"/>
    <p:sldLayoutId id="2147484136" r:id="rId9"/>
    <p:sldLayoutId id="2147484137" r:id="rId10"/>
    <p:sldLayoutId id="2147484138" r:id="rId11"/>
  </p:sldLayoutIdLst>
  <p:txStyles>
    <p:titleStyle>
      <a:lvl1pPr algn="l" rtl="0" eaLnBrk="0" fontAlgn="base" hangingPunct="0">
        <a:spcBef>
          <a:spcPts val="400"/>
        </a:spcBef>
        <a:spcAft>
          <a:spcPct val="0"/>
        </a:spcAft>
        <a:defRPr sz="4000" kern="1200">
          <a:solidFill>
            <a:schemeClr val="tx1"/>
          </a:solidFill>
          <a:latin typeface="+mj-lt"/>
          <a:ea typeface="Tunga" pitchFamily="2"/>
          <a:cs typeface="Tunga" pitchFamily="2"/>
        </a:defRPr>
      </a:lvl1pPr>
      <a:lvl2pPr algn="l" rtl="0" eaLnBrk="0" fontAlgn="base" hangingPunct="0">
        <a:spcBef>
          <a:spcPts val="400"/>
        </a:spcBef>
        <a:spcAft>
          <a:spcPct val="0"/>
        </a:spcAft>
        <a:defRPr sz="4000">
          <a:solidFill>
            <a:schemeClr val="tx1"/>
          </a:solidFill>
          <a:latin typeface="Corbel" pitchFamily="34" charset="0"/>
          <a:ea typeface="Tunga" pitchFamily="2"/>
          <a:cs typeface="Tunga" pitchFamily="2"/>
        </a:defRPr>
      </a:lvl2pPr>
      <a:lvl3pPr algn="l" rtl="0" eaLnBrk="0" fontAlgn="base" hangingPunct="0">
        <a:spcBef>
          <a:spcPts val="400"/>
        </a:spcBef>
        <a:spcAft>
          <a:spcPct val="0"/>
        </a:spcAft>
        <a:defRPr sz="4000">
          <a:solidFill>
            <a:schemeClr val="tx1"/>
          </a:solidFill>
          <a:latin typeface="Corbel" pitchFamily="34" charset="0"/>
          <a:ea typeface="Tunga" pitchFamily="2"/>
          <a:cs typeface="Tunga" pitchFamily="2"/>
        </a:defRPr>
      </a:lvl3pPr>
      <a:lvl4pPr algn="l" rtl="0" eaLnBrk="0" fontAlgn="base" hangingPunct="0">
        <a:spcBef>
          <a:spcPts val="400"/>
        </a:spcBef>
        <a:spcAft>
          <a:spcPct val="0"/>
        </a:spcAft>
        <a:defRPr sz="4000">
          <a:solidFill>
            <a:schemeClr val="tx1"/>
          </a:solidFill>
          <a:latin typeface="Corbel" pitchFamily="34" charset="0"/>
          <a:ea typeface="Tunga" pitchFamily="2"/>
          <a:cs typeface="Tunga" pitchFamily="2"/>
        </a:defRPr>
      </a:lvl4pPr>
      <a:lvl5pPr algn="l" rtl="0" eaLnBrk="0" fontAlgn="base" hangingPunct="0">
        <a:spcBef>
          <a:spcPts val="400"/>
        </a:spcBef>
        <a:spcAft>
          <a:spcPct val="0"/>
        </a:spcAft>
        <a:defRPr sz="4000">
          <a:solidFill>
            <a:schemeClr val="tx1"/>
          </a:solidFill>
          <a:latin typeface="Corbel" pitchFamily="34" charset="0"/>
          <a:ea typeface="Tunga" pitchFamily="2"/>
          <a:cs typeface="Tunga" pitchFamily="2"/>
        </a:defRPr>
      </a:lvl5pPr>
      <a:lvl6pPr marL="457200" algn="l" rtl="0" fontAlgn="base">
        <a:spcBef>
          <a:spcPts val="400"/>
        </a:spcBef>
        <a:spcAft>
          <a:spcPct val="0"/>
        </a:spcAft>
        <a:defRPr sz="4000">
          <a:solidFill>
            <a:schemeClr val="tx1"/>
          </a:solidFill>
          <a:latin typeface="Corbel" pitchFamily="34" charset="0"/>
          <a:ea typeface="Tunga" pitchFamily="2"/>
          <a:cs typeface="Tunga" pitchFamily="2"/>
        </a:defRPr>
      </a:lvl6pPr>
      <a:lvl7pPr marL="914400" algn="l" rtl="0" fontAlgn="base">
        <a:spcBef>
          <a:spcPts val="400"/>
        </a:spcBef>
        <a:spcAft>
          <a:spcPct val="0"/>
        </a:spcAft>
        <a:defRPr sz="4000">
          <a:solidFill>
            <a:schemeClr val="tx1"/>
          </a:solidFill>
          <a:latin typeface="Corbel" pitchFamily="34" charset="0"/>
          <a:ea typeface="Tunga" pitchFamily="2"/>
          <a:cs typeface="Tunga" pitchFamily="2"/>
        </a:defRPr>
      </a:lvl7pPr>
      <a:lvl8pPr marL="1371600" algn="l" rtl="0" fontAlgn="base">
        <a:spcBef>
          <a:spcPts val="400"/>
        </a:spcBef>
        <a:spcAft>
          <a:spcPct val="0"/>
        </a:spcAft>
        <a:defRPr sz="4000">
          <a:solidFill>
            <a:schemeClr val="tx1"/>
          </a:solidFill>
          <a:latin typeface="Corbel" pitchFamily="34" charset="0"/>
          <a:ea typeface="Tunga" pitchFamily="2"/>
          <a:cs typeface="Tunga" pitchFamily="2"/>
        </a:defRPr>
      </a:lvl8pPr>
      <a:lvl9pPr marL="1828800" algn="l" rtl="0" fontAlgn="base">
        <a:spcBef>
          <a:spcPts val="400"/>
        </a:spcBef>
        <a:spcAft>
          <a:spcPct val="0"/>
        </a:spcAft>
        <a:defRPr sz="4000">
          <a:solidFill>
            <a:schemeClr val="tx1"/>
          </a:solidFill>
          <a:latin typeface="Corbel" pitchFamily="34" charset="0"/>
          <a:ea typeface="Tunga" pitchFamily="2"/>
          <a:cs typeface="Tunga" pitchFamily="2"/>
        </a:defRPr>
      </a:lvl9pPr>
    </p:titleStyle>
    <p:bodyStyle>
      <a:lvl1pPr marL="342900" indent="-342900" algn="l" rtl="0" eaLnBrk="0" fontAlgn="base" hangingPunct="0">
        <a:spcBef>
          <a:spcPts val="1200"/>
        </a:spcBef>
        <a:spcAft>
          <a:spcPct val="0"/>
        </a:spcAft>
        <a:buClr>
          <a:srgbClr val="838995"/>
        </a:buClr>
        <a:buFont typeface="Arial" charset="0"/>
        <a:defRPr kern="1200" spc="30">
          <a:solidFill>
            <a:schemeClr val="tx1"/>
          </a:solidFill>
          <a:latin typeface="+mn-lt"/>
          <a:ea typeface="+mn-ea"/>
          <a:cs typeface="Tahoma" pitchFamily="34" charset="0"/>
        </a:defRPr>
      </a:lvl1pPr>
      <a:lvl2pPr marL="171450" indent="-171450" algn="l" rtl="0" eaLnBrk="0" fontAlgn="base" hangingPunct="0">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2pPr>
      <a:lvl3pPr marL="344488" indent="-165100" algn="l" rtl="0" eaLnBrk="0" fontAlgn="base" hangingPunct="0">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3pPr>
      <a:lvl4pPr marL="517525" indent="-169863" algn="l" rtl="0" eaLnBrk="0" fontAlgn="base" hangingPunct="0">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4pPr>
      <a:lvl5pPr marL="688975" indent="-173038" algn="l" rtl="0" eaLnBrk="0" fontAlgn="base" hangingPunct="0">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12.xml.rels><?xml version="1.0" encoding="UTF-8" standalone="yes"?>
<Relationships xmlns="http://schemas.openxmlformats.org/package/2006/relationships"><Relationship Id="rId3" Type="http://schemas.openxmlformats.org/officeDocument/2006/relationships/hyperlink" Target="http://szemei85.blogspot.com/2007/08/power-power-power-point-design.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hyperlink" Target="http://dragon.uml.edu/psych/woman.jpg"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19.emf"/></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3.wmf"/><Relationship Id="rId7" Type="http://schemas.openxmlformats.org/officeDocument/2006/relationships/image" Target="../media/image25.w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24.jpeg"/><Relationship Id="rId5" Type="http://schemas.openxmlformats.org/officeDocument/2006/relationships/image" Target="../media/image22.wmf"/><Relationship Id="rId4" Type="http://schemas.openxmlformats.org/officeDocument/2006/relationships/oleObject" Target="../embeddings/oleObject3.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19.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q=writing+hand&amp;start=80&amp;ndsp=20&amp;svnum=10&amp;hl=en&amp;rls=RNWE,RNWE:2005-34,RNWE:en&amp;sa=N" TargetMode="External"/><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38.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q=writing+hand&amp;start=80&amp;ndsp=20&amp;svnum=10&amp;hl=en&amp;rls=RNWE,RNWE:2005-34,RNWE:en&amp;sa=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q=writing+hand&amp;start=80&amp;ndsp=20&amp;svnum=10&amp;hl=en&amp;rls=RNWE,RNWE:2005-34,RNWE:en&amp;sa=N" TargetMode="Externa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image" Target="../media/image35.emf"/></Relationships>
</file>

<file path=ppt/slides/_rels/slide44.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notesSlide" Target="../notesSlides/notesSlide16.xml"/><Relationship Id="rId7" Type="http://schemas.openxmlformats.org/officeDocument/2006/relationships/hyperlink" Target="http://images.google.com/imgres?imgurl=http://enafs.ifas.ufl.edu/images/writing_hand.jpg&amp;imgrefurl=http://enafs.ifas.ufl.edu/educational_materials.html&amp;h=125&amp;w=125&amp;sz=4&amp;hl=en&amp;start=91&amp;tbnid=p2gcxknjq21aIM:&amp;tbnh=90&amp;tbnw=90&amp;prev=/images?q=writing+hand&amp;start=80&amp;ndsp=20&amp;svnum=10&amp;hl=en&amp;rls=RNWE,RNWE:2005-34,RNWE:en&amp;sa=N" TargetMode="External"/><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4.wmf"/><Relationship Id="rId5" Type="http://schemas.openxmlformats.org/officeDocument/2006/relationships/image" Target="../media/image36.wmf"/><Relationship Id="rId4" Type="http://schemas.openxmlformats.org/officeDocument/2006/relationships/oleObject" Target="../embeddings/oleObject6.bin"/></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7.vml"/><Relationship Id="rId4" Type="http://schemas.openxmlformats.org/officeDocument/2006/relationships/image" Target="../media/image9.emf"/></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image" Target="../media/image9.emf"/></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idx="4294967295"/>
          </p:nvPr>
        </p:nvSpPr>
        <p:spPr/>
        <p:txBody>
          <a:bodyPr/>
          <a:lstStyle/>
          <a:p>
            <a:r>
              <a:rPr lang="en-US" dirty="0" err="1" smtClean="0"/>
              <a:t>Bellwork</a:t>
            </a:r>
            <a:r>
              <a:rPr lang="en-US" smtClean="0"/>
              <a:t>:</a:t>
            </a:r>
            <a:endParaRPr lang="en-US" dirty="0" smtClean="0"/>
          </a:p>
        </p:txBody>
      </p:sp>
      <p:sp>
        <p:nvSpPr>
          <p:cNvPr id="114691" name="Rectangle 3"/>
          <p:cNvSpPr>
            <a:spLocks noGrp="1"/>
          </p:cNvSpPr>
          <p:nvPr>
            <p:ph type="body" idx="4294967295"/>
          </p:nvPr>
        </p:nvSpPr>
        <p:spPr bwMode="auto">
          <a:xfrm>
            <a:off x="352425" y="1463674"/>
            <a:ext cx="7680325" cy="5013325"/>
          </a:xfrm>
        </p:spPr>
        <p:txBody>
          <a:bodyPr wrap="square" numCol="1" anchor="t" anchorCtr="0" compatLnSpc="1">
            <a:prstTxWarp prst="textNoShape">
              <a:avLst/>
            </a:prstTxWarp>
          </a:bodyPr>
          <a:lstStyle/>
          <a:p>
            <a:pPr>
              <a:defRPr/>
            </a:pPr>
            <a:r>
              <a:rPr lang="en-US" sz="3600" dirty="0" smtClean="0"/>
              <a:t>Write some about what you think causes conflict in relationships.  You can give examples or talk about speak generally about topics.</a:t>
            </a:r>
          </a:p>
          <a:p>
            <a:pPr>
              <a:defRPr/>
            </a:pPr>
            <a:r>
              <a:rPr lang="en-US" dirty="0" smtClean="0"/>
              <a:t>Remember to have a minimum of 5 sentences and the date.</a:t>
            </a:r>
          </a:p>
          <a:p>
            <a:pPr>
              <a:defRPr/>
            </a:pPr>
            <a:endParaRPr lang="en-US" dirty="0" smtClean="0"/>
          </a:p>
          <a:p>
            <a:pPr>
              <a:defRPr/>
            </a:pPr>
            <a:endParaRPr lang="en-US" dirty="0" smtClean="0"/>
          </a:p>
          <a:p>
            <a:pPr>
              <a:defRPr/>
            </a:pPr>
            <a:r>
              <a:rPr lang="en-US" dirty="0" smtClean="0"/>
              <a:t>You will have the first 7 minutes of class to complete this and then we will continue taking notes!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idx="4294967295"/>
          </p:nvPr>
        </p:nvSpPr>
        <p:spPr>
          <a:xfrm>
            <a:off x="457200" y="228600"/>
            <a:ext cx="5638800" cy="1143000"/>
          </a:xfrm>
        </p:spPr>
        <p:txBody>
          <a:bodyPr/>
          <a:lstStyle/>
          <a:p>
            <a:pPr eaLnBrk="1" hangingPunct="1"/>
            <a:r>
              <a:rPr lang="en-US" smtClean="0"/>
              <a:t>Types of Conflict</a:t>
            </a:r>
          </a:p>
        </p:txBody>
      </p:sp>
      <p:sp>
        <p:nvSpPr>
          <p:cNvPr id="38915" name="Rectangle 3"/>
          <p:cNvSpPr>
            <a:spLocks noGrp="1"/>
          </p:cNvSpPr>
          <p:nvPr>
            <p:ph type="body" idx="4294967295"/>
          </p:nvPr>
        </p:nvSpPr>
        <p:spPr bwMode="auto">
          <a:xfrm>
            <a:off x="457200" y="1600200"/>
            <a:ext cx="8229600" cy="5257800"/>
          </a:xfrm>
        </p:spPr>
        <p:txBody>
          <a:bodyPr wrap="square" numCol="1" anchor="t" anchorCtr="0" compatLnSpc="1">
            <a:prstTxWarp prst="textNoShape">
              <a:avLst/>
            </a:prstTxWarp>
          </a:bodyPr>
          <a:lstStyle/>
          <a:p>
            <a:pPr marL="0" indent="0" eaLnBrk="1" hangingPunct="1">
              <a:defRPr/>
            </a:pPr>
            <a:r>
              <a:rPr lang="en-US" smtClean="0"/>
              <a:t>3. </a:t>
            </a:r>
            <a:r>
              <a:rPr lang="en-US" sz="3200" smtClean="0"/>
              <a:t>Power Struggles</a:t>
            </a:r>
          </a:p>
          <a:p>
            <a:pPr lvl="1" eaLnBrk="1" hangingPunct="1">
              <a:defRPr/>
            </a:pPr>
            <a:r>
              <a:rPr lang="en-US" sz="3200" smtClean="0"/>
              <a:t>Occur when issues are important to both sides.</a:t>
            </a:r>
          </a:p>
          <a:p>
            <a:pPr lvl="1" eaLnBrk="1" hangingPunct="1">
              <a:defRPr/>
            </a:pPr>
            <a:r>
              <a:rPr lang="en-US" sz="3200" smtClean="0"/>
              <a:t>Using power is one way people get others to agree to their terms</a:t>
            </a:r>
          </a:p>
          <a:p>
            <a:pPr lvl="1" eaLnBrk="1" hangingPunct="1">
              <a:defRPr/>
            </a:pPr>
            <a:r>
              <a:rPr lang="en-US" sz="3200" smtClean="0"/>
              <a:t>VERY common with teens and parents </a:t>
            </a:r>
          </a:p>
          <a:p>
            <a:pPr lvl="1" eaLnBrk="1" hangingPunct="1">
              <a:defRPr/>
            </a:pPr>
            <a:r>
              <a:rPr lang="en-US" sz="3200" smtClean="0"/>
              <a:t>Control is the action of directing another person’s behavior.</a:t>
            </a:r>
          </a:p>
          <a:p>
            <a:pPr lvl="2" eaLnBrk="1" hangingPunct="1">
              <a:defRPr/>
            </a:pPr>
            <a:r>
              <a:rPr lang="en-US" sz="3200" smtClean="0"/>
              <a:t>In power struggles, control can get in the way of a solution. (ex-Boss)</a:t>
            </a:r>
          </a:p>
        </p:txBody>
      </p:sp>
      <p:pic>
        <p:nvPicPr>
          <p:cNvPr id="27651" name="Picture 4" descr="6CB3B-disagreement"/>
          <p:cNvPicPr>
            <a:picLocks noChangeAspect="1" noChangeArrowheads="1"/>
          </p:cNvPicPr>
          <p:nvPr/>
        </p:nvPicPr>
        <p:blipFill>
          <a:blip r:embed="rId2"/>
          <a:srcRect/>
          <a:stretch>
            <a:fillRect/>
          </a:stretch>
        </p:blipFill>
        <p:spPr bwMode="auto">
          <a:xfrm>
            <a:off x="6553200" y="0"/>
            <a:ext cx="2200275" cy="21351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box(in)">
                                      <p:cBhvr>
                                        <p:cTn id="7" dur="500"/>
                                        <p:tgtEl>
                                          <p:spTgt spid="389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box(in)">
                                      <p:cBhvr>
                                        <p:cTn id="12" dur="500"/>
                                        <p:tgtEl>
                                          <p:spTgt spid="389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8915">
                                            <p:txEl>
                                              <p:pRg st="2" end="2"/>
                                            </p:txEl>
                                          </p:spTgt>
                                        </p:tgtEl>
                                        <p:attrNameLst>
                                          <p:attrName>style.visibility</p:attrName>
                                        </p:attrNameLst>
                                      </p:cBhvr>
                                      <p:to>
                                        <p:strVal val="visible"/>
                                      </p:to>
                                    </p:set>
                                    <p:animEffect transition="in" filter="box(in)">
                                      <p:cBhvr>
                                        <p:cTn id="17" dur="500"/>
                                        <p:tgtEl>
                                          <p:spTgt spid="389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8915">
                                            <p:txEl>
                                              <p:pRg st="3" end="3"/>
                                            </p:txEl>
                                          </p:spTgt>
                                        </p:tgtEl>
                                        <p:attrNameLst>
                                          <p:attrName>style.visibility</p:attrName>
                                        </p:attrNameLst>
                                      </p:cBhvr>
                                      <p:to>
                                        <p:strVal val="visible"/>
                                      </p:to>
                                    </p:set>
                                    <p:animEffect transition="in" filter="box(in)">
                                      <p:cBhvr>
                                        <p:cTn id="22" dur="500"/>
                                        <p:tgtEl>
                                          <p:spTgt spid="389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8915">
                                            <p:txEl>
                                              <p:pRg st="4" end="4"/>
                                            </p:txEl>
                                          </p:spTgt>
                                        </p:tgtEl>
                                        <p:attrNameLst>
                                          <p:attrName>style.visibility</p:attrName>
                                        </p:attrNameLst>
                                      </p:cBhvr>
                                      <p:to>
                                        <p:strVal val="visible"/>
                                      </p:to>
                                    </p:set>
                                    <p:animEffect transition="in" filter="box(in)">
                                      <p:cBhvr>
                                        <p:cTn id="27" dur="500"/>
                                        <p:tgtEl>
                                          <p:spTgt spid="389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8915">
                                            <p:txEl>
                                              <p:pRg st="5" end="5"/>
                                            </p:txEl>
                                          </p:spTgt>
                                        </p:tgtEl>
                                        <p:attrNameLst>
                                          <p:attrName>style.visibility</p:attrName>
                                        </p:attrNameLst>
                                      </p:cBhvr>
                                      <p:to>
                                        <p:strVal val="visible"/>
                                      </p:to>
                                    </p:set>
                                    <p:animEffect transition="in" filter="box(in)">
                                      <p:cBhvr>
                                        <p:cTn id="32" dur="500"/>
                                        <p:tgtEl>
                                          <p:spTgt spid="389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5" name="Rectangle 5"/>
          <p:cNvSpPr>
            <a:spLocks noGrp="1"/>
          </p:cNvSpPr>
          <p:nvPr>
            <p:ph type="title" idx="4294967295"/>
          </p:nvPr>
        </p:nvSpPr>
        <p:spPr/>
        <p:txBody>
          <a:bodyPr/>
          <a:lstStyle/>
          <a:p>
            <a:endParaRPr lang="en-US" smtClean="0"/>
          </a:p>
        </p:txBody>
      </p:sp>
      <p:graphicFrame>
        <p:nvGraphicFramePr>
          <p:cNvPr id="112644" name="Object 4"/>
          <p:cNvGraphicFramePr>
            <a:graphicFrameLocks noGrp="1" noChangeAspect="1"/>
          </p:cNvGraphicFramePr>
          <p:nvPr>
            <p:ph idx="4294967295"/>
          </p:nvPr>
        </p:nvGraphicFramePr>
        <p:xfrm>
          <a:off x="1703388" y="0"/>
          <a:ext cx="5297487" cy="6858000"/>
        </p:xfrm>
        <a:graphic>
          <a:graphicData uri="http://schemas.openxmlformats.org/presentationml/2006/ole">
            <mc:AlternateContent xmlns:mc="http://schemas.openxmlformats.org/markup-compatibility/2006">
              <mc:Choice xmlns:v="urn:schemas-microsoft-com:vml" Requires="v">
                <p:oleObj spid="_x0000_s112648" name="Acrobat Document" r:id="rId3" imgW="5829300" imgH="7543800" progId="AcroExch.Document.7">
                  <p:embed/>
                </p:oleObj>
              </mc:Choice>
              <mc:Fallback>
                <p:oleObj name="Acrobat Document" r:id="rId3" imgW="5829300" imgH="7543800" progId="AcroExch.Document.7">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388" y="0"/>
                        <a:ext cx="5297487"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Grp="1"/>
          </p:cNvSpPr>
          <p:nvPr>
            <p:ph type="title" idx="4294967295"/>
          </p:nvPr>
        </p:nvSpPr>
        <p:spPr/>
        <p:txBody>
          <a:bodyPr/>
          <a:lstStyle/>
          <a:p>
            <a:pPr eaLnBrk="1" hangingPunct="1"/>
            <a:r>
              <a:rPr lang="en-US" smtClean="0"/>
              <a:t>Causes of Conflict</a:t>
            </a:r>
          </a:p>
        </p:txBody>
      </p:sp>
      <p:sp>
        <p:nvSpPr>
          <p:cNvPr id="39939" name="Rectangle 3"/>
          <p:cNvSpPr>
            <a:spLocks noGrp="1"/>
          </p:cNvSpPr>
          <p:nvPr>
            <p:ph type="body" idx="4294967295"/>
          </p:nvPr>
        </p:nvSpPr>
        <p:spPr bwMode="auto">
          <a:xfrm>
            <a:off x="352425" y="1463675"/>
            <a:ext cx="7680325" cy="585788"/>
          </a:xfrm>
        </p:spPr>
        <p:txBody>
          <a:bodyPr wrap="square" numCol="1" anchor="t" anchorCtr="0" compatLnSpc="1">
            <a:prstTxWarp prst="textNoShape">
              <a:avLst/>
            </a:prstTxWarp>
          </a:bodyPr>
          <a:lstStyle/>
          <a:p>
            <a:pPr marL="0" indent="0" eaLnBrk="1" hangingPunct="1">
              <a:defRPr/>
            </a:pPr>
            <a:r>
              <a:rPr lang="en-US" sz="2400" smtClean="0">
                <a:latin typeface="Tahoma" pitchFamily="34" charset="0"/>
                <a:cs typeface="Times New Roman" pitchFamily="18" charset="0"/>
              </a:rPr>
              <a:t>1. Opposing viewpoints or opinions</a:t>
            </a:r>
          </a:p>
        </p:txBody>
      </p:sp>
      <p:pic>
        <p:nvPicPr>
          <p:cNvPr id="113667" name="Picture 4" descr="vase+or+two+human+face+profiles.jpg">
            <a:hlinkClick r:id="rId3" tooltip="vase+or+two+human+face+profiles.jpg"/>
          </p:cNvPr>
          <p:cNvPicPr>
            <a:picLocks noChangeAspect="1" noChangeArrowheads="1"/>
          </p:cNvPicPr>
          <p:nvPr/>
        </p:nvPicPr>
        <p:blipFill>
          <a:blip r:embed="rId4"/>
          <a:srcRect/>
          <a:stretch>
            <a:fillRect/>
          </a:stretch>
        </p:blipFill>
        <p:spPr bwMode="auto">
          <a:xfrm>
            <a:off x="2438400" y="2362200"/>
            <a:ext cx="3962400" cy="3851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7" name="Picture 2" descr="musician"/>
          <p:cNvPicPr>
            <a:picLocks noChangeAspect="1" noChangeArrowheads="1"/>
          </p:cNvPicPr>
          <p:nvPr/>
        </p:nvPicPr>
        <p:blipFill>
          <a:blip r:embed="rId3"/>
          <a:srcRect/>
          <a:stretch>
            <a:fillRect/>
          </a:stretch>
        </p:blipFill>
        <p:spPr bwMode="auto">
          <a:xfrm>
            <a:off x="381000" y="609600"/>
            <a:ext cx="4521200" cy="5486400"/>
          </a:xfrm>
          <a:prstGeom prst="rect">
            <a:avLst/>
          </a:prstGeom>
          <a:noFill/>
          <a:ln w="9525">
            <a:noFill/>
            <a:miter lim="800000"/>
            <a:headEnd/>
            <a:tailEnd/>
          </a:ln>
        </p:spPr>
      </p:pic>
      <p:pic>
        <p:nvPicPr>
          <p:cNvPr id="142338" name="Picture 3" descr="rabbit and duck"/>
          <p:cNvPicPr>
            <a:picLocks noChangeAspect="1" noChangeArrowheads="1"/>
          </p:cNvPicPr>
          <p:nvPr/>
        </p:nvPicPr>
        <p:blipFill>
          <a:blip r:embed="rId4"/>
          <a:srcRect/>
          <a:stretch>
            <a:fillRect/>
          </a:stretch>
        </p:blipFill>
        <p:spPr bwMode="auto">
          <a:xfrm>
            <a:off x="4800600" y="990600"/>
            <a:ext cx="3886200" cy="2533650"/>
          </a:xfrm>
          <a:prstGeom prst="rect">
            <a:avLst/>
          </a:prstGeom>
          <a:noFill/>
          <a:ln w="9525">
            <a:noFill/>
            <a:miter lim="800000"/>
            <a:headEnd/>
            <a:tailEnd/>
          </a:ln>
        </p:spPr>
      </p:pic>
      <p:sp>
        <p:nvSpPr>
          <p:cNvPr id="142339" name="Text Box 4"/>
          <p:cNvSpPr txBox="1">
            <a:spLocks noChangeArrowheads="1"/>
          </p:cNvSpPr>
          <p:nvPr/>
        </p:nvSpPr>
        <p:spPr bwMode="auto">
          <a:xfrm>
            <a:off x="5867400" y="3810000"/>
            <a:ext cx="2819400" cy="366713"/>
          </a:xfrm>
          <a:prstGeom prst="rect">
            <a:avLst/>
          </a:prstGeom>
          <a:noFill/>
          <a:ln w="9525">
            <a:noFill/>
            <a:miter lim="800000"/>
            <a:headEnd/>
            <a:tailEnd/>
          </a:ln>
        </p:spPr>
        <p:txBody>
          <a:bodyPr>
            <a:spAutoFit/>
          </a:bodyPr>
          <a:lstStyle/>
          <a:p>
            <a:pPr>
              <a:spcBef>
                <a:spcPct val="50000"/>
              </a:spcBef>
            </a:pPr>
            <a:r>
              <a:rPr lang="en-US"/>
              <a:t>RABBIT OR DUCK?</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1" name="Picture 2" descr="woman">
            <a:hlinkClick r:id="rId3"/>
          </p:cNvPr>
          <p:cNvPicPr>
            <a:picLocks noChangeAspect="1" noChangeArrowheads="1"/>
          </p:cNvPicPr>
          <p:nvPr/>
        </p:nvPicPr>
        <p:blipFill>
          <a:blip r:embed="rId4"/>
          <a:srcRect/>
          <a:stretch>
            <a:fillRect/>
          </a:stretch>
        </p:blipFill>
        <p:spPr bwMode="auto">
          <a:xfrm>
            <a:off x="838200" y="304800"/>
            <a:ext cx="3398838" cy="4495800"/>
          </a:xfrm>
          <a:prstGeom prst="rect">
            <a:avLst/>
          </a:prstGeom>
          <a:noFill/>
          <a:ln w="9525">
            <a:noFill/>
            <a:miter lim="800000"/>
            <a:headEnd/>
            <a:tailEnd/>
          </a:ln>
        </p:spPr>
      </p:pic>
      <p:pic>
        <p:nvPicPr>
          <p:cNvPr id="117762" name="Picture 3" descr="dancing elephant"/>
          <p:cNvPicPr>
            <a:picLocks noChangeAspect="1" noChangeArrowheads="1"/>
          </p:cNvPicPr>
          <p:nvPr/>
        </p:nvPicPr>
        <p:blipFill>
          <a:blip r:embed="rId5"/>
          <a:srcRect/>
          <a:stretch>
            <a:fillRect/>
          </a:stretch>
        </p:blipFill>
        <p:spPr bwMode="auto">
          <a:xfrm>
            <a:off x="4800600" y="533400"/>
            <a:ext cx="3981450" cy="2803525"/>
          </a:xfrm>
          <a:prstGeom prst="rect">
            <a:avLst/>
          </a:prstGeom>
          <a:solidFill>
            <a:srgbClr val="00FFFF"/>
          </a:solidFill>
          <a:ln w="9525">
            <a:solidFill>
              <a:srgbClr val="00FFFF"/>
            </a:solidFill>
            <a:miter lim="800000"/>
            <a:headEnd/>
            <a:tailEnd/>
          </a:ln>
        </p:spPr>
      </p:pic>
      <p:sp>
        <p:nvSpPr>
          <p:cNvPr id="117763" name="Text Box 4"/>
          <p:cNvSpPr txBox="1">
            <a:spLocks noChangeArrowheads="1"/>
          </p:cNvSpPr>
          <p:nvPr/>
        </p:nvSpPr>
        <p:spPr bwMode="auto">
          <a:xfrm>
            <a:off x="5638800" y="3657600"/>
            <a:ext cx="2514600" cy="915988"/>
          </a:xfrm>
          <a:prstGeom prst="rect">
            <a:avLst/>
          </a:prstGeom>
          <a:noFill/>
          <a:ln w="9525">
            <a:noFill/>
            <a:miter lim="800000"/>
            <a:headEnd/>
            <a:tailEnd/>
          </a:ln>
        </p:spPr>
        <p:txBody>
          <a:bodyPr>
            <a:spAutoFit/>
          </a:bodyPr>
          <a:lstStyle/>
          <a:p>
            <a:pPr>
              <a:spcBef>
                <a:spcPct val="50000"/>
              </a:spcBef>
            </a:pPr>
            <a:r>
              <a:rPr lang="en-US"/>
              <a:t>Try to count the number of his legs.</a:t>
            </a:r>
            <a:br>
              <a:rPr lang="en-US"/>
            </a:br>
            <a:endParaRPr lang="en-US"/>
          </a:p>
        </p:txBody>
      </p:sp>
      <p:sp>
        <p:nvSpPr>
          <p:cNvPr id="117764" name="Text Box 5"/>
          <p:cNvSpPr txBox="1">
            <a:spLocks noChangeArrowheads="1"/>
          </p:cNvSpPr>
          <p:nvPr/>
        </p:nvSpPr>
        <p:spPr bwMode="auto">
          <a:xfrm>
            <a:off x="762000" y="4953000"/>
            <a:ext cx="3581400" cy="366713"/>
          </a:xfrm>
          <a:prstGeom prst="rect">
            <a:avLst/>
          </a:prstGeom>
          <a:noFill/>
          <a:ln w="9525">
            <a:noFill/>
            <a:miter lim="800000"/>
            <a:headEnd/>
            <a:tailEnd/>
          </a:ln>
        </p:spPr>
        <p:txBody>
          <a:bodyPr>
            <a:spAutoFit/>
          </a:bodyPr>
          <a:lstStyle/>
          <a:p>
            <a:pPr>
              <a:spcBef>
                <a:spcPct val="50000"/>
              </a:spcBef>
            </a:pPr>
            <a:r>
              <a:rPr lang="en-US"/>
              <a:t>Old Woman/ Young Woman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09" name="Picture 2" descr="dots"/>
          <p:cNvPicPr>
            <a:picLocks noChangeAspect="1" noChangeArrowheads="1"/>
          </p:cNvPicPr>
          <p:nvPr/>
        </p:nvPicPr>
        <p:blipFill>
          <a:blip r:embed="rId3"/>
          <a:srcRect/>
          <a:stretch>
            <a:fillRect/>
          </a:stretch>
        </p:blipFill>
        <p:spPr bwMode="auto">
          <a:xfrm>
            <a:off x="1752600" y="1143000"/>
            <a:ext cx="5638800" cy="3514725"/>
          </a:xfrm>
          <a:prstGeom prst="rect">
            <a:avLst/>
          </a:prstGeom>
          <a:solidFill>
            <a:srgbClr val="FFFF00"/>
          </a:solidFill>
          <a:ln w="9525">
            <a:noFill/>
            <a:miter lim="800000"/>
            <a:headEnd/>
            <a:tailEnd/>
          </a:ln>
        </p:spPr>
      </p:pic>
      <p:sp>
        <p:nvSpPr>
          <p:cNvPr id="119810" name="Text Box 3"/>
          <p:cNvSpPr txBox="1">
            <a:spLocks noChangeArrowheads="1"/>
          </p:cNvSpPr>
          <p:nvPr/>
        </p:nvSpPr>
        <p:spPr bwMode="auto">
          <a:xfrm>
            <a:off x="1981200" y="4876800"/>
            <a:ext cx="5486400" cy="366713"/>
          </a:xfrm>
          <a:prstGeom prst="rect">
            <a:avLst/>
          </a:prstGeom>
          <a:noFill/>
          <a:ln w="9525">
            <a:noFill/>
            <a:miter lim="800000"/>
            <a:headEnd/>
            <a:tailEnd/>
          </a:ln>
        </p:spPr>
        <p:txBody>
          <a:bodyPr>
            <a:spAutoFit/>
          </a:bodyPr>
          <a:lstStyle/>
          <a:p>
            <a:pPr>
              <a:spcBef>
                <a:spcPct val="50000"/>
              </a:spcBef>
            </a:pPr>
            <a:r>
              <a:rPr lang="en-US"/>
              <a:t>Which circle in the middle is larger? Same size?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p:cNvSpPr>
          <p:nvPr>
            <p:ph type="title" idx="4294967295"/>
          </p:nvPr>
        </p:nvSpPr>
        <p:spPr/>
        <p:txBody>
          <a:bodyPr/>
          <a:lstStyle/>
          <a:p>
            <a:pPr eaLnBrk="1" hangingPunct="1"/>
            <a:r>
              <a:rPr lang="en-US" sz="3800" smtClean="0">
                <a:latin typeface="Tahoma" pitchFamily="34" charset="0"/>
                <a:cs typeface="Times New Roman" pitchFamily="18" charset="0"/>
              </a:rPr>
              <a:t>Strategies to Get Past Perceptions</a:t>
            </a:r>
            <a:r>
              <a:rPr lang="en-US" sz="4400" smtClean="0"/>
              <a:t> </a:t>
            </a:r>
            <a:endParaRPr lang="en-US" smtClean="0"/>
          </a:p>
        </p:txBody>
      </p:sp>
      <p:sp>
        <p:nvSpPr>
          <p:cNvPr id="48131" name="Rectangle 3"/>
          <p:cNvSpPr>
            <a:spLocks noGrp="1"/>
          </p:cNvSpPr>
          <p:nvPr>
            <p:ph type="body" idx="4294967295"/>
          </p:nvPr>
        </p:nvSpPr>
        <p:spPr bwMode="auto"/>
        <p:txBody>
          <a:bodyPr wrap="square" numCol="1" anchor="t" anchorCtr="0" compatLnSpc="1">
            <a:prstTxWarp prst="textNoShape">
              <a:avLst/>
            </a:prstTxWarp>
          </a:bodyPr>
          <a:lstStyle/>
          <a:p>
            <a:pPr marL="0" indent="0" eaLnBrk="1" hangingPunct="1">
              <a:defRPr/>
            </a:pPr>
            <a:r>
              <a:rPr lang="en-US" sz="2400" smtClean="0">
                <a:latin typeface="Tahoma" pitchFamily="34" charset="0"/>
              </a:rPr>
              <a:t>Avoid Assumptions</a:t>
            </a:r>
            <a:r>
              <a:rPr lang="en-US" sz="2400" smtClean="0"/>
              <a:t> </a:t>
            </a:r>
          </a:p>
          <a:p>
            <a:pPr marL="0" indent="0" eaLnBrk="1" hangingPunct="1">
              <a:defRPr/>
            </a:pPr>
            <a:r>
              <a:rPr lang="en-US" sz="2400" smtClean="0">
                <a:latin typeface="Tahoma" pitchFamily="34" charset="0"/>
              </a:rPr>
              <a:t>Validation</a:t>
            </a:r>
            <a:endParaRPr lang="en-US" sz="2400" smtClean="0">
              <a:cs typeface="Times New Roman" pitchFamily="18" charset="0"/>
            </a:endParaRPr>
          </a:p>
          <a:p>
            <a:pPr marL="0" indent="0" eaLnBrk="1" hangingPunct="1">
              <a:defRPr/>
            </a:pPr>
            <a:r>
              <a:rPr lang="en-US" sz="2400" smtClean="0">
                <a:latin typeface="Tahoma" pitchFamily="34" charset="0"/>
              </a:rPr>
              <a:t>Listen</a:t>
            </a:r>
            <a:r>
              <a:rPr lang="en-US" sz="2400" smtClean="0"/>
              <a:t> </a:t>
            </a:r>
          </a:p>
          <a:p>
            <a:pPr marL="0" indent="0" eaLnBrk="1" hangingPunct="1">
              <a:defRPr/>
            </a:pPr>
            <a:r>
              <a:rPr lang="en-US" sz="2400" smtClean="0">
                <a:latin typeface="Tahoma" pitchFamily="34" charset="0"/>
              </a:rPr>
              <a:t>Problem Solving Skills</a:t>
            </a:r>
            <a:r>
              <a:rPr lang="en-US" sz="2400" smtClean="0"/>
              <a:t> </a:t>
            </a:r>
          </a:p>
          <a:p>
            <a:pPr marL="0" indent="0" eaLnBrk="1" hangingPunct="1">
              <a:defRPr/>
            </a:pPr>
            <a:r>
              <a:rPr lang="en-US" sz="2400" smtClean="0">
                <a:latin typeface="Tahoma" pitchFamily="34" charset="0"/>
              </a:rPr>
              <a:t>Tell Your Story</a:t>
            </a:r>
            <a:r>
              <a:rPr lang="en-US" sz="2400" smtClean="0"/>
              <a:t> </a:t>
            </a:r>
          </a:p>
          <a:p>
            <a:pPr marL="0" indent="0" eaLnBrk="1" hangingPunct="1">
              <a:defRPr/>
            </a:pPr>
            <a:endParaRPr 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Effect transition="in" filter="box(in)">
                                      <p:cBhvr>
                                        <p:cTn id="7" dur="500"/>
                                        <p:tgtEl>
                                          <p:spTgt spid="481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8131">
                                            <p:txEl>
                                              <p:pRg st="1" end="1"/>
                                            </p:txEl>
                                          </p:spTgt>
                                        </p:tgtEl>
                                        <p:attrNameLst>
                                          <p:attrName>style.visibility</p:attrName>
                                        </p:attrNameLst>
                                      </p:cBhvr>
                                      <p:to>
                                        <p:strVal val="visible"/>
                                      </p:to>
                                    </p:set>
                                    <p:animEffect transition="in" filter="box(in)">
                                      <p:cBhvr>
                                        <p:cTn id="12" dur="500"/>
                                        <p:tgtEl>
                                          <p:spTgt spid="481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8131">
                                            <p:txEl>
                                              <p:pRg st="2" end="2"/>
                                            </p:txEl>
                                          </p:spTgt>
                                        </p:tgtEl>
                                        <p:attrNameLst>
                                          <p:attrName>style.visibility</p:attrName>
                                        </p:attrNameLst>
                                      </p:cBhvr>
                                      <p:to>
                                        <p:strVal val="visible"/>
                                      </p:to>
                                    </p:set>
                                    <p:animEffect transition="in" filter="box(in)">
                                      <p:cBhvr>
                                        <p:cTn id="17" dur="500"/>
                                        <p:tgtEl>
                                          <p:spTgt spid="481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8131">
                                            <p:txEl>
                                              <p:pRg st="3" end="3"/>
                                            </p:txEl>
                                          </p:spTgt>
                                        </p:tgtEl>
                                        <p:attrNameLst>
                                          <p:attrName>style.visibility</p:attrName>
                                        </p:attrNameLst>
                                      </p:cBhvr>
                                      <p:to>
                                        <p:strVal val="visible"/>
                                      </p:to>
                                    </p:set>
                                    <p:animEffect transition="in" filter="box(in)">
                                      <p:cBhvr>
                                        <p:cTn id="22" dur="500"/>
                                        <p:tgtEl>
                                          <p:spTgt spid="4813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8131">
                                            <p:txEl>
                                              <p:pRg st="4" end="4"/>
                                            </p:txEl>
                                          </p:spTgt>
                                        </p:tgtEl>
                                        <p:attrNameLst>
                                          <p:attrName>style.visibility</p:attrName>
                                        </p:attrNameLst>
                                      </p:cBhvr>
                                      <p:to>
                                        <p:strVal val="visible"/>
                                      </p:to>
                                    </p:set>
                                    <p:animEffect transition="in" filter="box(in)">
                                      <p:cBhvr>
                                        <p:cTn id="27" dur="500"/>
                                        <p:tgtEl>
                                          <p:spTgt spid="481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p:cNvSpPr>
          <p:nvPr>
            <p:ph type="title" idx="4294967295"/>
          </p:nvPr>
        </p:nvSpPr>
        <p:spPr/>
        <p:txBody>
          <a:bodyPr/>
          <a:lstStyle/>
          <a:p>
            <a:pPr eaLnBrk="1" hangingPunct="1"/>
            <a:r>
              <a:rPr lang="en-US" smtClean="0"/>
              <a:t>More Causes of Conflict </a:t>
            </a:r>
          </a:p>
        </p:txBody>
      </p:sp>
      <p:sp>
        <p:nvSpPr>
          <p:cNvPr id="50179" name="Rectangle 3"/>
          <p:cNvSpPr>
            <a:spLocks noGrp="1"/>
          </p:cNvSpPr>
          <p:nvPr>
            <p:ph type="body" idx="4294967295"/>
          </p:nvPr>
        </p:nvSpPr>
        <p:spPr bwMode="auto">
          <a:xfrm>
            <a:off x="228600" y="1600200"/>
            <a:ext cx="4648200" cy="4876800"/>
          </a:xfrm>
        </p:spPr>
        <p:txBody>
          <a:bodyPr wrap="square" numCol="1" anchor="t" anchorCtr="0" compatLnSpc="1">
            <a:prstTxWarp prst="textNoShape">
              <a:avLst/>
            </a:prstTxWarp>
          </a:bodyPr>
          <a:lstStyle/>
          <a:p>
            <a:pPr marL="0" indent="0" eaLnBrk="1" hangingPunct="1">
              <a:defRPr/>
            </a:pPr>
            <a:r>
              <a:rPr lang="en-US" sz="2000" smtClean="0">
                <a:latin typeface="Tahoma" pitchFamily="34" charset="0"/>
                <a:cs typeface="Times New Roman" pitchFamily="18" charset="0"/>
              </a:rPr>
              <a:t>2. </a:t>
            </a:r>
            <a:r>
              <a:rPr lang="en-US" sz="2800" smtClean="0">
                <a:latin typeface="Tahoma" pitchFamily="34" charset="0"/>
                <a:cs typeface="Times New Roman" pitchFamily="18" charset="0"/>
              </a:rPr>
              <a:t>Emotions</a:t>
            </a:r>
            <a:r>
              <a:rPr lang="en-US" sz="2800" smtClean="0"/>
              <a:t> </a:t>
            </a:r>
          </a:p>
          <a:p>
            <a:pPr marL="0" indent="0" eaLnBrk="1" hangingPunct="1">
              <a:defRPr/>
            </a:pPr>
            <a:r>
              <a:rPr lang="en-US" sz="2800" smtClean="0">
                <a:latin typeface="Tahoma" pitchFamily="34" charset="0"/>
                <a:cs typeface="Times New Roman" pitchFamily="18" charset="0"/>
              </a:rPr>
              <a:t>3. Selfishness</a:t>
            </a:r>
          </a:p>
          <a:p>
            <a:pPr marL="0" indent="0" eaLnBrk="1" hangingPunct="1">
              <a:defRPr/>
            </a:pPr>
            <a:r>
              <a:rPr lang="en-US" sz="2800" smtClean="0">
                <a:latin typeface="Tahoma" pitchFamily="34" charset="0"/>
                <a:cs typeface="Times New Roman" pitchFamily="18" charset="0"/>
              </a:rPr>
              <a:t>4.Miscommunication or misunderstandings</a:t>
            </a:r>
          </a:p>
          <a:p>
            <a:pPr marL="0" indent="0" eaLnBrk="1" hangingPunct="1">
              <a:defRPr/>
            </a:pPr>
            <a:r>
              <a:rPr lang="en-US" sz="2800" smtClean="0">
                <a:latin typeface="Tahoma" pitchFamily="34" charset="0"/>
                <a:cs typeface="Times New Roman" pitchFamily="18" charset="0"/>
              </a:rPr>
              <a:t>5. Assumptions</a:t>
            </a:r>
            <a:endParaRPr lang="en-US" sz="2800" smtClean="0">
              <a:cs typeface="Times New Roman" pitchFamily="18" charset="0"/>
            </a:endParaRPr>
          </a:p>
          <a:p>
            <a:pPr marL="0" indent="0" eaLnBrk="1" hangingPunct="1">
              <a:defRPr/>
            </a:pPr>
            <a:endParaRPr lang="en-US" sz="2800" smtClean="0"/>
          </a:p>
        </p:txBody>
      </p:sp>
      <p:pic>
        <p:nvPicPr>
          <p:cNvPr id="123907" name="Picture 4" descr="craig-spidle-and-ian-forester-as-used-car-salesmen-arguing-over-commission"/>
          <p:cNvPicPr>
            <a:picLocks noChangeAspect="1" noChangeArrowheads="1"/>
          </p:cNvPicPr>
          <p:nvPr/>
        </p:nvPicPr>
        <p:blipFill>
          <a:blip r:embed="rId3"/>
          <a:srcRect/>
          <a:stretch>
            <a:fillRect/>
          </a:stretch>
        </p:blipFill>
        <p:spPr bwMode="auto">
          <a:xfrm>
            <a:off x="5105400" y="1219200"/>
            <a:ext cx="3606800" cy="5410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Effect transition="in" filter="checkerboard(across)">
                                      <p:cBhvr>
                                        <p:cTn id="7" dur="500"/>
                                        <p:tgtEl>
                                          <p:spTgt spid="501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0179">
                                            <p:txEl>
                                              <p:pRg st="1" end="1"/>
                                            </p:txEl>
                                          </p:spTgt>
                                        </p:tgtEl>
                                        <p:attrNameLst>
                                          <p:attrName>style.visibility</p:attrName>
                                        </p:attrNameLst>
                                      </p:cBhvr>
                                      <p:to>
                                        <p:strVal val="visible"/>
                                      </p:to>
                                    </p:set>
                                    <p:animEffect transition="in" filter="checkerboard(across)">
                                      <p:cBhvr>
                                        <p:cTn id="12" dur="500"/>
                                        <p:tgtEl>
                                          <p:spTgt spid="501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0179">
                                            <p:txEl>
                                              <p:pRg st="2" end="2"/>
                                            </p:txEl>
                                          </p:spTgt>
                                        </p:tgtEl>
                                        <p:attrNameLst>
                                          <p:attrName>style.visibility</p:attrName>
                                        </p:attrNameLst>
                                      </p:cBhvr>
                                      <p:to>
                                        <p:strVal val="visible"/>
                                      </p:to>
                                    </p:set>
                                    <p:animEffect transition="in" filter="checkerboard(across)">
                                      <p:cBhvr>
                                        <p:cTn id="17" dur="500"/>
                                        <p:tgtEl>
                                          <p:spTgt spid="501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50179">
                                            <p:txEl>
                                              <p:pRg st="3" end="3"/>
                                            </p:txEl>
                                          </p:spTgt>
                                        </p:tgtEl>
                                        <p:attrNameLst>
                                          <p:attrName>style.visibility</p:attrName>
                                        </p:attrNameLst>
                                      </p:cBhvr>
                                      <p:to>
                                        <p:strVal val="visible"/>
                                      </p:to>
                                    </p:set>
                                    <p:animEffect transition="in" filter="checkerboard(across)">
                                      <p:cBhvr>
                                        <p:cTn id="22" dur="500"/>
                                        <p:tgtEl>
                                          <p:spTgt spid="501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p:cNvSpPr>
          <p:nvPr>
            <p:ph type="title" idx="4294967295"/>
          </p:nvPr>
        </p:nvSpPr>
        <p:spPr/>
        <p:txBody>
          <a:bodyPr/>
          <a:lstStyle/>
          <a:p>
            <a:pPr eaLnBrk="1" hangingPunct="1"/>
            <a:r>
              <a:rPr lang="en-US" smtClean="0"/>
              <a:t>Outcomes of Conflict</a:t>
            </a:r>
          </a:p>
        </p:txBody>
      </p:sp>
      <p:sp>
        <p:nvSpPr>
          <p:cNvPr id="52227" name="Rectangle 3"/>
          <p:cNvSpPr>
            <a:spLocks noGrp="1"/>
          </p:cNvSpPr>
          <p:nvPr>
            <p:ph type="body" idx="4294967295"/>
          </p:nvPr>
        </p:nvSpPr>
        <p:spPr bwMode="auto">
          <a:xfrm>
            <a:off x="457200" y="1600200"/>
            <a:ext cx="4953000" cy="5029200"/>
          </a:xfrm>
        </p:spPr>
        <p:txBody>
          <a:bodyPr wrap="square" numCol="1" anchor="t" anchorCtr="0" compatLnSpc="1">
            <a:prstTxWarp prst="textNoShape">
              <a:avLst/>
            </a:prstTxWarp>
            <a:normAutofit lnSpcReduction="10000"/>
          </a:bodyPr>
          <a:lstStyle/>
          <a:p>
            <a:pPr marL="0" indent="0" eaLnBrk="1" hangingPunct="1">
              <a:defRPr/>
            </a:pPr>
            <a:r>
              <a:rPr lang="en-US" sz="2800" smtClean="0"/>
              <a:t>Can have a positive or negative outcome.</a:t>
            </a:r>
          </a:p>
          <a:p>
            <a:pPr marL="0" indent="0" eaLnBrk="1" hangingPunct="1">
              <a:defRPr/>
            </a:pPr>
            <a:r>
              <a:rPr lang="en-US" sz="2800" u="sng" smtClean="0"/>
              <a:t>Constructive (positive):</a:t>
            </a:r>
          </a:p>
          <a:p>
            <a:pPr lvl="1" eaLnBrk="1" hangingPunct="1">
              <a:defRPr/>
            </a:pPr>
            <a:r>
              <a:rPr lang="en-US" sz="2800" smtClean="0"/>
              <a:t>When people work together to solve a problem and reach a better understanding of each other</a:t>
            </a:r>
          </a:p>
          <a:p>
            <a:pPr lvl="1" eaLnBrk="1" hangingPunct="1">
              <a:defRPr/>
            </a:pPr>
            <a:r>
              <a:rPr lang="en-US" sz="2800" smtClean="0"/>
              <a:t>People end up satisfied with the outcome and feel positively about each other</a:t>
            </a:r>
          </a:p>
          <a:p>
            <a:pPr lvl="1" eaLnBrk="1" hangingPunct="1">
              <a:defRPr/>
            </a:pPr>
            <a:r>
              <a:rPr lang="en-US" sz="2800" smtClean="0"/>
              <a:t>Can HELP relationships</a:t>
            </a:r>
          </a:p>
        </p:txBody>
      </p:sp>
      <p:pic>
        <p:nvPicPr>
          <p:cNvPr id="125955" name="Picture 4" descr="agreement"/>
          <p:cNvPicPr>
            <a:picLocks noChangeAspect="1" noChangeArrowheads="1"/>
          </p:cNvPicPr>
          <p:nvPr/>
        </p:nvPicPr>
        <p:blipFill>
          <a:blip r:embed="rId2"/>
          <a:srcRect/>
          <a:stretch>
            <a:fillRect/>
          </a:stretch>
        </p:blipFill>
        <p:spPr bwMode="auto">
          <a:xfrm>
            <a:off x="5410200" y="2057400"/>
            <a:ext cx="3505200" cy="25066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box(in)">
                                      <p:cBhvr>
                                        <p:cTn id="7" dur="500"/>
                                        <p:tgtEl>
                                          <p:spTgt spid="522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2227">
                                            <p:txEl>
                                              <p:pRg st="1" end="1"/>
                                            </p:txEl>
                                          </p:spTgt>
                                        </p:tgtEl>
                                        <p:attrNameLst>
                                          <p:attrName>style.visibility</p:attrName>
                                        </p:attrNameLst>
                                      </p:cBhvr>
                                      <p:to>
                                        <p:strVal val="visible"/>
                                      </p:to>
                                    </p:set>
                                    <p:animEffect transition="in" filter="box(in)">
                                      <p:cBhvr>
                                        <p:cTn id="12" dur="500"/>
                                        <p:tgtEl>
                                          <p:spTgt spid="522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2227">
                                            <p:txEl>
                                              <p:pRg st="2" end="2"/>
                                            </p:txEl>
                                          </p:spTgt>
                                        </p:tgtEl>
                                        <p:attrNameLst>
                                          <p:attrName>style.visibility</p:attrName>
                                        </p:attrNameLst>
                                      </p:cBhvr>
                                      <p:to>
                                        <p:strVal val="visible"/>
                                      </p:to>
                                    </p:set>
                                    <p:animEffect transition="in" filter="box(in)">
                                      <p:cBhvr>
                                        <p:cTn id="17" dur="500"/>
                                        <p:tgtEl>
                                          <p:spTgt spid="5222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52227">
                                            <p:txEl>
                                              <p:pRg st="3" end="3"/>
                                            </p:txEl>
                                          </p:spTgt>
                                        </p:tgtEl>
                                        <p:attrNameLst>
                                          <p:attrName>style.visibility</p:attrName>
                                        </p:attrNameLst>
                                      </p:cBhvr>
                                      <p:to>
                                        <p:strVal val="visible"/>
                                      </p:to>
                                    </p:set>
                                    <p:animEffect transition="in" filter="box(in)">
                                      <p:cBhvr>
                                        <p:cTn id="22" dur="500"/>
                                        <p:tgtEl>
                                          <p:spTgt spid="5222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52227">
                                            <p:txEl>
                                              <p:pRg st="4" end="4"/>
                                            </p:txEl>
                                          </p:spTgt>
                                        </p:tgtEl>
                                        <p:attrNameLst>
                                          <p:attrName>style.visibility</p:attrName>
                                        </p:attrNameLst>
                                      </p:cBhvr>
                                      <p:to>
                                        <p:strVal val="visible"/>
                                      </p:to>
                                    </p:set>
                                    <p:animEffect transition="in" filter="box(in)">
                                      <p:cBhvr>
                                        <p:cTn id="27" dur="500"/>
                                        <p:tgtEl>
                                          <p:spTgt spid="522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p:cNvSpPr>
          <p:nvPr>
            <p:ph type="title" idx="4294967295"/>
          </p:nvPr>
        </p:nvSpPr>
        <p:spPr/>
        <p:txBody>
          <a:bodyPr/>
          <a:lstStyle/>
          <a:p>
            <a:pPr eaLnBrk="1" hangingPunct="1"/>
            <a:r>
              <a:rPr lang="en-US" smtClean="0"/>
              <a:t>Outcomes of Conflict</a:t>
            </a:r>
          </a:p>
        </p:txBody>
      </p:sp>
      <p:sp>
        <p:nvSpPr>
          <p:cNvPr id="53251" name="Rectangle 3"/>
          <p:cNvSpPr>
            <a:spLocks noGrp="1"/>
          </p:cNvSpPr>
          <p:nvPr>
            <p:ph type="body" idx="4294967295"/>
          </p:nvPr>
        </p:nvSpPr>
        <p:spPr bwMode="auto">
          <a:xfrm>
            <a:off x="0" y="1524000"/>
            <a:ext cx="4724400" cy="4525963"/>
          </a:xfrm>
        </p:spPr>
        <p:txBody>
          <a:bodyPr wrap="square" numCol="1" anchor="t" anchorCtr="0" compatLnSpc="1">
            <a:prstTxWarp prst="textNoShape">
              <a:avLst/>
            </a:prstTxWarp>
          </a:bodyPr>
          <a:lstStyle/>
          <a:p>
            <a:pPr marL="0" indent="0" eaLnBrk="1" hangingPunct="1">
              <a:lnSpc>
                <a:spcPct val="90000"/>
              </a:lnSpc>
              <a:defRPr/>
            </a:pPr>
            <a:r>
              <a:rPr lang="en-US" sz="2400" smtClean="0"/>
              <a:t>Negative Outcome or Destructive:</a:t>
            </a:r>
          </a:p>
          <a:p>
            <a:pPr lvl="1" eaLnBrk="1" hangingPunct="1">
              <a:lnSpc>
                <a:spcPct val="90000"/>
              </a:lnSpc>
              <a:defRPr/>
            </a:pPr>
            <a:r>
              <a:rPr lang="en-US" sz="2400" smtClean="0"/>
              <a:t>People attach each other rather than solve the problem</a:t>
            </a:r>
          </a:p>
          <a:p>
            <a:pPr lvl="1" eaLnBrk="1" hangingPunct="1">
              <a:lnSpc>
                <a:spcPct val="90000"/>
              </a:lnSpc>
              <a:defRPr/>
            </a:pPr>
            <a:r>
              <a:rPr lang="en-US" sz="2400" smtClean="0"/>
              <a:t>No compromise, No solutions</a:t>
            </a:r>
          </a:p>
          <a:p>
            <a:pPr lvl="1" eaLnBrk="1" hangingPunct="1">
              <a:lnSpc>
                <a:spcPct val="90000"/>
              </a:lnSpc>
              <a:defRPr/>
            </a:pPr>
            <a:r>
              <a:rPr lang="en-US" sz="2400" smtClean="0"/>
              <a:t>Hateful, mean-spirited</a:t>
            </a:r>
          </a:p>
          <a:p>
            <a:pPr lvl="1" eaLnBrk="1" hangingPunct="1">
              <a:lnSpc>
                <a:spcPct val="90000"/>
              </a:lnSpc>
              <a:defRPr/>
            </a:pPr>
            <a:r>
              <a:rPr lang="en-US" sz="2400" smtClean="0"/>
              <a:t>This can DOOM relationships</a:t>
            </a:r>
          </a:p>
        </p:txBody>
      </p:sp>
      <p:pic>
        <p:nvPicPr>
          <p:cNvPr id="126979" name="Picture 4" descr="fighting"/>
          <p:cNvPicPr>
            <a:picLocks noChangeAspect="1" noChangeArrowheads="1"/>
          </p:cNvPicPr>
          <p:nvPr/>
        </p:nvPicPr>
        <p:blipFill>
          <a:blip r:embed="rId2"/>
          <a:srcRect/>
          <a:stretch>
            <a:fillRect/>
          </a:stretch>
        </p:blipFill>
        <p:spPr bwMode="auto">
          <a:xfrm>
            <a:off x="4495800" y="1828800"/>
            <a:ext cx="4419600" cy="3314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box(in)">
                                      <p:cBhvr>
                                        <p:cTn id="7" dur="500"/>
                                        <p:tgtEl>
                                          <p:spTgt spid="53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Effect transition="in" filter="box(in)">
                                      <p:cBhvr>
                                        <p:cTn id="12" dur="500"/>
                                        <p:tgtEl>
                                          <p:spTgt spid="5325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animEffect transition="in" filter="box(in)">
                                      <p:cBhvr>
                                        <p:cTn id="15" dur="500"/>
                                        <p:tgtEl>
                                          <p:spTgt spid="53251">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53251">
                                            <p:txEl>
                                              <p:pRg st="3" end="3"/>
                                            </p:txEl>
                                          </p:spTgt>
                                        </p:tgtEl>
                                        <p:attrNameLst>
                                          <p:attrName>style.visibility</p:attrName>
                                        </p:attrNameLst>
                                      </p:cBhvr>
                                      <p:to>
                                        <p:strVal val="visible"/>
                                      </p:to>
                                    </p:set>
                                    <p:animEffect transition="in" filter="box(in)">
                                      <p:cBhvr>
                                        <p:cTn id="20" dur="500"/>
                                        <p:tgtEl>
                                          <p:spTgt spid="53251">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53251">
                                            <p:txEl>
                                              <p:pRg st="4" end="4"/>
                                            </p:txEl>
                                          </p:spTgt>
                                        </p:tgtEl>
                                        <p:attrNameLst>
                                          <p:attrName>style.visibility</p:attrName>
                                        </p:attrNameLst>
                                      </p:cBhvr>
                                      <p:to>
                                        <p:strVal val="visible"/>
                                      </p:to>
                                    </p:set>
                                    <p:animEffect transition="in" filter="box(in)">
                                      <p:cBhvr>
                                        <p:cTn id="25" dur="500"/>
                                        <p:tgtEl>
                                          <p:spTgt spid="532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bwMode="auto">
          <a:xfrm>
            <a:off x="352425" y="2895600"/>
            <a:ext cx="4572000" cy="1368425"/>
          </a:xfrm>
        </p:spPr>
        <p:txBody>
          <a:bodyPr wrap="square" numCol="1" anchor="t" anchorCtr="0" compatLnSpc="1">
            <a:prstTxWarp prst="textNoShape">
              <a:avLst/>
            </a:prstTxWarp>
          </a:bodyPr>
          <a:lstStyle/>
          <a:p>
            <a:pPr eaLnBrk="1" hangingPunct="1">
              <a:defRPr/>
            </a:pPr>
            <a:r>
              <a:rPr lang="en-US" sz="7200" b="1" i="0" smtClean="0"/>
              <a:t>CONFLICT</a:t>
            </a: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p:cNvSpPr>
          <p:nvPr>
            <p:ph type="title" idx="4294967295"/>
          </p:nvPr>
        </p:nvSpPr>
        <p:spPr/>
        <p:txBody>
          <a:bodyPr/>
          <a:lstStyle/>
          <a:p>
            <a:pPr algn="ctr" eaLnBrk="1" hangingPunct="1"/>
            <a:r>
              <a:rPr lang="en-US" smtClean="0"/>
              <a:t>Constructive/Destructive Wkst</a:t>
            </a:r>
          </a:p>
        </p:txBody>
      </p:sp>
      <p:graphicFrame>
        <p:nvGraphicFramePr>
          <p:cNvPr id="54275" name="Rectangle 3"/>
          <p:cNvGraphicFramePr>
            <a:graphicFrameLocks noGrp="1"/>
          </p:cNvGraphicFramePr>
          <p:nvPr>
            <p:ph type="body" idx="4294967295"/>
          </p:nvPr>
        </p:nvGraphicFramePr>
        <p:xfrm>
          <a:off x="2286000" y="1143000"/>
          <a:ext cx="4648200" cy="5715000"/>
        </p:xfrm>
        <a:graphic>
          <a:graphicData uri="http://schemas.openxmlformats.org/presentationml/2006/ole">
            <mc:AlternateContent xmlns:mc="http://schemas.openxmlformats.org/markup-compatibility/2006">
              <mc:Choice xmlns:v="urn:schemas-microsoft-com:vml" Requires="v">
                <p:oleObj spid="_x0000_s41990" name="Acrobat Document" r:id="rId3" imgW="5829300" imgH="7543800" progId="AcroExch.Document.7">
                  <p:embed/>
                </p:oleObj>
              </mc:Choice>
              <mc:Fallback>
                <p:oleObj name="Acrobat Document" r:id="rId3" imgW="5829300" imgH="7543800" progId="AcroExch.Document.7">
                  <p:embed/>
                  <p:pic>
                    <p:nvPicPr>
                      <p:cNvPr id="0" name="Rectangle 3"/>
                      <p:cNvPicPr>
                        <a:picLocks noGrp="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143000"/>
                        <a:ext cx="4648200" cy="571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p:cNvSpPr>
          <p:nvPr>
            <p:ph type="title" idx="4294967295"/>
          </p:nvPr>
        </p:nvSpPr>
        <p:spPr/>
        <p:txBody>
          <a:bodyPr/>
          <a:lstStyle/>
          <a:p>
            <a:pPr eaLnBrk="1" hangingPunct="1"/>
            <a:r>
              <a:rPr lang="en-US" smtClean="0"/>
              <a:t>Solutions for Conflict</a:t>
            </a:r>
          </a:p>
        </p:txBody>
      </p:sp>
      <p:sp>
        <p:nvSpPr>
          <p:cNvPr id="55299" name="Rectangle 3"/>
          <p:cNvSpPr>
            <a:spLocks noGrp="1"/>
          </p:cNvSpPr>
          <p:nvPr>
            <p:ph type="body" idx="4294967295"/>
          </p:nvPr>
        </p:nvSpPr>
        <p:spPr bwMode="auto"/>
        <p:txBody>
          <a:bodyPr wrap="square" numCol="1" anchor="t" anchorCtr="0" compatLnSpc="1">
            <a:prstTxWarp prst="textNoShape">
              <a:avLst/>
            </a:prstTxWarp>
          </a:bodyPr>
          <a:lstStyle/>
          <a:p>
            <a:pPr marL="0" indent="0" eaLnBrk="1" hangingPunct="1">
              <a:defRPr/>
            </a:pPr>
            <a:r>
              <a:rPr lang="en-US" sz="2200" smtClean="0"/>
              <a:t>FIRST: </a:t>
            </a:r>
          </a:p>
          <a:p>
            <a:pPr lvl="1" eaLnBrk="1" hangingPunct="1">
              <a:defRPr/>
            </a:pPr>
            <a:r>
              <a:rPr lang="en-US" sz="2200" smtClean="0"/>
              <a:t>Calm down!!</a:t>
            </a:r>
          </a:p>
        </p:txBody>
      </p:sp>
      <p:pic>
        <p:nvPicPr>
          <p:cNvPr id="129027" name="Picture 4" descr="meditate%20small"/>
          <p:cNvPicPr>
            <a:picLocks noChangeAspect="1" noChangeArrowheads="1"/>
          </p:cNvPicPr>
          <p:nvPr/>
        </p:nvPicPr>
        <p:blipFill>
          <a:blip r:embed="rId2"/>
          <a:srcRect/>
          <a:stretch>
            <a:fillRect/>
          </a:stretch>
        </p:blipFill>
        <p:spPr bwMode="auto">
          <a:xfrm>
            <a:off x="2209800" y="3028950"/>
            <a:ext cx="5105400" cy="3829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p:cNvSpPr>
          <p:nvPr>
            <p:ph type="title" idx="4294967295"/>
          </p:nvPr>
        </p:nvSpPr>
        <p:spPr>
          <a:xfrm>
            <a:off x="0" y="0"/>
            <a:ext cx="9082088" cy="1905000"/>
          </a:xfrm>
        </p:spPr>
        <p:txBody>
          <a:bodyPr/>
          <a:lstStyle/>
          <a:p>
            <a:pPr eaLnBrk="1" hangingPunct="1"/>
            <a:r>
              <a:rPr lang="en-US" b="1" smtClean="0">
                <a:solidFill>
                  <a:srgbClr val="6600CC"/>
                </a:solidFill>
                <a:latin typeface="Franklin Gothic Medium" pitchFamily="34" charset="0"/>
              </a:rPr>
              <a:t>Angry Brains Aren</a:t>
            </a:r>
            <a:r>
              <a:rPr lang="en-US" b="1" smtClean="0">
                <a:solidFill>
                  <a:srgbClr val="6600CC"/>
                </a:solidFill>
              </a:rPr>
              <a:t>’</a:t>
            </a:r>
            <a:r>
              <a:rPr lang="en-US" b="1" smtClean="0">
                <a:solidFill>
                  <a:srgbClr val="6600CC"/>
                </a:solidFill>
                <a:latin typeface="Franklin Gothic Medium" pitchFamily="34" charset="0"/>
              </a:rPr>
              <a:t>t Smart Brains</a:t>
            </a:r>
          </a:p>
        </p:txBody>
      </p:sp>
      <p:pic>
        <p:nvPicPr>
          <p:cNvPr id="130050" name="Picture 3" descr="brainstem"/>
          <p:cNvPicPr>
            <a:picLocks noChangeAspect="1" noChangeArrowheads="1"/>
          </p:cNvPicPr>
          <p:nvPr/>
        </p:nvPicPr>
        <p:blipFill>
          <a:blip r:embed="rId2"/>
          <a:srcRect/>
          <a:stretch>
            <a:fillRect/>
          </a:stretch>
        </p:blipFill>
        <p:spPr bwMode="auto">
          <a:xfrm>
            <a:off x="6567488" y="3656013"/>
            <a:ext cx="2576512" cy="3201987"/>
          </a:xfrm>
          <a:prstGeom prst="rect">
            <a:avLst/>
          </a:prstGeom>
          <a:noFill/>
          <a:ln w="9525">
            <a:noFill/>
            <a:miter lim="800000"/>
            <a:headEnd/>
            <a:tailEnd/>
          </a:ln>
        </p:spPr>
      </p:pic>
      <p:sp>
        <p:nvSpPr>
          <p:cNvPr id="130051" name="AutoShape 4"/>
          <p:cNvSpPr>
            <a:spLocks noChangeArrowheads="1"/>
          </p:cNvSpPr>
          <p:nvPr/>
        </p:nvSpPr>
        <p:spPr bwMode="auto">
          <a:xfrm>
            <a:off x="1676400" y="5257800"/>
            <a:ext cx="4800600" cy="1143000"/>
          </a:xfrm>
          <a:prstGeom prst="wedgeRectCallout">
            <a:avLst>
              <a:gd name="adj1" fmla="val 48676"/>
              <a:gd name="adj2" fmla="val -76944"/>
            </a:avLst>
          </a:prstGeom>
          <a:gradFill rotWithShape="0">
            <a:gsLst>
              <a:gs pos="0">
                <a:srgbClr val="00CCFF"/>
              </a:gs>
              <a:gs pos="100000">
                <a:srgbClr val="005E76"/>
              </a:gs>
            </a:gsLst>
            <a:path path="rect">
              <a:fillToRect l="100000" b="100000"/>
            </a:path>
          </a:gradFill>
          <a:ln w="9525">
            <a:solidFill>
              <a:schemeClr val="tx1"/>
            </a:solidFill>
            <a:miter lim="800000"/>
            <a:headEnd/>
            <a:tailEnd/>
          </a:ln>
        </p:spPr>
        <p:txBody>
          <a:bodyPr/>
          <a:lstStyle/>
          <a:p>
            <a:pPr algn="ctr"/>
            <a:r>
              <a:rPr lang="en-US">
                <a:solidFill>
                  <a:schemeClr val="bg1"/>
                </a:solidFill>
              </a:rPr>
              <a:t>Primal-Lower Brain</a:t>
            </a:r>
          </a:p>
          <a:p>
            <a:pPr algn="ctr"/>
            <a:r>
              <a:rPr lang="en-US">
                <a:solidFill>
                  <a:srgbClr val="FFFF00"/>
                </a:solidFill>
              </a:rPr>
              <a:t>Regulates bodily functions &amp; </a:t>
            </a:r>
          </a:p>
          <a:p>
            <a:pPr algn="ctr"/>
            <a:r>
              <a:rPr lang="en-US">
                <a:solidFill>
                  <a:srgbClr val="FFFF00"/>
                </a:solidFill>
              </a:rPr>
              <a:t>Reactions (fight or flight)</a:t>
            </a:r>
          </a:p>
        </p:txBody>
      </p:sp>
      <p:sp>
        <p:nvSpPr>
          <p:cNvPr id="130052" name="AutoShape 5"/>
          <p:cNvSpPr>
            <a:spLocks noChangeArrowheads="1"/>
          </p:cNvSpPr>
          <p:nvPr/>
        </p:nvSpPr>
        <p:spPr bwMode="auto">
          <a:xfrm>
            <a:off x="1371600" y="3581400"/>
            <a:ext cx="4800600" cy="1143000"/>
          </a:xfrm>
          <a:prstGeom prst="wedgeRectCallout">
            <a:avLst>
              <a:gd name="adj1" fmla="val 43120"/>
              <a:gd name="adj2" fmla="val -10278"/>
            </a:avLst>
          </a:prstGeom>
          <a:gradFill rotWithShape="0">
            <a:gsLst>
              <a:gs pos="0">
                <a:srgbClr val="00CCFF"/>
              </a:gs>
              <a:gs pos="100000">
                <a:srgbClr val="005E76"/>
              </a:gs>
            </a:gsLst>
            <a:path path="rect">
              <a:fillToRect l="100000" t="100000"/>
            </a:path>
          </a:gradFill>
          <a:ln w="9525">
            <a:solidFill>
              <a:schemeClr val="tx1"/>
            </a:solidFill>
            <a:miter lim="800000"/>
            <a:headEnd/>
            <a:tailEnd/>
          </a:ln>
        </p:spPr>
        <p:txBody>
          <a:bodyPr/>
          <a:lstStyle/>
          <a:p>
            <a:pPr algn="ctr"/>
            <a:r>
              <a:rPr lang="en-US">
                <a:solidFill>
                  <a:schemeClr val="bg1"/>
                </a:solidFill>
              </a:rPr>
              <a:t>Limbic system</a:t>
            </a:r>
          </a:p>
          <a:p>
            <a:pPr algn="ctr"/>
            <a:r>
              <a:rPr lang="en-US">
                <a:solidFill>
                  <a:srgbClr val="FFFF00"/>
                </a:solidFill>
              </a:rPr>
              <a:t>Where emotions (e.g. positive and/or negative) are registered.</a:t>
            </a:r>
          </a:p>
        </p:txBody>
      </p:sp>
      <p:sp>
        <p:nvSpPr>
          <p:cNvPr id="130053" name="AutoShape 6"/>
          <p:cNvSpPr>
            <a:spLocks noChangeArrowheads="1"/>
          </p:cNvSpPr>
          <p:nvPr/>
        </p:nvSpPr>
        <p:spPr bwMode="auto">
          <a:xfrm>
            <a:off x="1828800" y="1752600"/>
            <a:ext cx="4419600" cy="1295400"/>
          </a:xfrm>
          <a:prstGeom prst="wedgeRectCallout">
            <a:avLst>
              <a:gd name="adj1" fmla="val 67852"/>
              <a:gd name="adj2" fmla="val 89949"/>
            </a:avLst>
          </a:prstGeom>
          <a:gradFill rotWithShape="0">
            <a:gsLst>
              <a:gs pos="0">
                <a:srgbClr val="00CCFF"/>
              </a:gs>
              <a:gs pos="100000">
                <a:srgbClr val="005E76"/>
              </a:gs>
            </a:gsLst>
            <a:path path="rect">
              <a:fillToRect r="100000" b="100000"/>
            </a:path>
          </a:gradFill>
          <a:ln w="9525">
            <a:solidFill>
              <a:schemeClr val="tx1"/>
            </a:solidFill>
            <a:miter lim="800000"/>
            <a:headEnd/>
            <a:tailEnd/>
          </a:ln>
        </p:spPr>
        <p:txBody>
          <a:bodyPr/>
          <a:lstStyle/>
          <a:p>
            <a:pPr algn="ctr"/>
            <a:r>
              <a:rPr lang="en-US">
                <a:solidFill>
                  <a:schemeClr val="bg1"/>
                </a:solidFill>
              </a:rPr>
              <a:t>Cortex</a:t>
            </a:r>
          </a:p>
          <a:p>
            <a:pPr algn="ctr"/>
            <a:r>
              <a:rPr lang="en-US">
                <a:solidFill>
                  <a:srgbClr val="FFFF00"/>
                </a:solidFill>
              </a:rPr>
              <a:t>Where logic, reason, perception, planning, and problem-solving take place.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0" name="Rectangle 2"/>
          <p:cNvSpPr>
            <a:spLocks noGrp="1"/>
          </p:cNvSpPr>
          <p:nvPr>
            <p:ph type="title" idx="4294967295"/>
          </p:nvPr>
        </p:nvSpPr>
        <p:spPr/>
        <p:txBody>
          <a:bodyPr/>
          <a:lstStyle/>
          <a:p>
            <a:pPr eaLnBrk="1" hangingPunct="1"/>
            <a:r>
              <a:rPr lang="en-US" sz="4800" smtClean="0">
                <a:solidFill>
                  <a:srgbClr val="6600CC"/>
                </a:solidFill>
                <a:latin typeface="Harlow Solid Italic" pitchFamily="82" charset="0"/>
              </a:rPr>
              <a:t>Time Out</a:t>
            </a:r>
            <a:r>
              <a:rPr lang="en-US" sz="4800" smtClean="0">
                <a:solidFill>
                  <a:srgbClr val="6600CC"/>
                </a:solidFill>
              </a:rPr>
              <a:t>–</a:t>
            </a:r>
            <a:r>
              <a:rPr lang="en-US" sz="4800" smtClean="0">
                <a:solidFill>
                  <a:srgbClr val="6600CC"/>
                </a:solidFill>
                <a:latin typeface="Harlow Solid Italic" pitchFamily="82" charset="0"/>
              </a:rPr>
              <a:t> What to Do</a:t>
            </a:r>
          </a:p>
        </p:txBody>
      </p:sp>
      <p:sp>
        <p:nvSpPr>
          <p:cNvPr id="57347" name="Rectangle 3"/>
          <p:cNvSpPr>
            <a:spLocks noGrp="1"/>
          </p:cNvSpPr>
          <p:nvPr>
            <p:ph type="body" sz="half" idx="4294967295"/>
          </p:nvPr>
        </p:nvSpPr>
        <p:spPr bwMode="auto">
          <a:xfrm>
            <a:off x="304800" y="1371600"/>
            <a:ext cx="8458200" cy="5257800"/>
          </a:xfrm>
        </p:spPr>
        <p:txBody>
          <a:bodyPr wrap="square" numCol="1" anchor="t" anchorCtr="0" compatLnSpc="1">
            <a:prstTxWarp prst="textNoShape">
              <a:avLst/>
            </a:prstTxWarp>
          </a:bodyPr>
          <a:lstStyle/>
          <a:p>
            <a:pPr marL="533400" indent="-533400" eaLnBrk="1" hangingPunct="1">
              <a:defRPr/>
            </a:pPr>
            <a:endParaRPr lang="en-US" sz="1600" smtClean="0"/>
          </a:p>
          <a:p>
            <a:pPr marL="533400" indent="-533400" eaLnBrk="1" hangingPunct="1">
              <a:defRPr/>
            </a:pPr>
            <a:r>
              <a:rPr lang="en-US" sz="1600" smtClean="0"/>
              <a:t>1. Recognize escalation is a </a:t>
            </a:r>
          </a:p>
          <a:p>
            <a:pPr marL="533400" indent="-533400" eaLnBrk="1" hangingPunct="1">
              <a:defRPr/>
            </a:pPr>
            <a:endParaRPr lang="en-US" sz="1600" smtClean="0"/>
          </a:p>
          <a:p>
            <a:pPr marL="533400" indent="-533400" eaLnBrk="1" hangingPunct="1">
              <a:buFontTx/>
              <a:buNone/>
              <a:defRPr/>
            </a:pPr>
            <a:r>
              <a:rPr lang="en-US" sz="1600" smtClean="0"/>
              <a:t>              Say, “We need a Time Out.” </a:t>
            </a:r>
          </a:p>
          <a:p>
            <a:pPr marL="533400" indent="-533400" eaLnBrk="1" hangingPunct="1">
              <a:defRPr/>
            </a:pPr>
            <a:endParaRPr lang="en-US" sz="1600" smtClean="0"/>
          </a:p>
          <a:p>
            <a:pPr marL="533400" indent="-533400" eaLnBrk="1" hangingPunct="1">
              <a:defRPr/>
            </a:pPr>
            <a:r>
              <a:rPr lang="en-US" sz="1600" smtClean="0"/>
              <a:t>3. Do or say something to calm yourself down.</a:t>
            </a:r>
          </a:p>
          <a:p>
            <a:pPr marL="533400" indent="-533400" eaLnBrk="1" hangingPunct="1">
              <a:defRPr/>
            </a:pPr>
            <a:endParaRPr lang="en-US" sz="1600" smtClean="0"/>
          </a:p>
          <a:p>
            <a:pPr marL="533400" indent="-533400" eaLnBrk="1" hangingPunct="1">
              <a:defRPr/>
            </a:pPr>
            <a:endParaRPr lang="en-US" sz="1600" smtClean="0"/>
          </a:p>
          <a:p>
            <a:pPr marL="533400" indent="-533400" eaLnBrk="1" hangingPunct="1">
              <a:defRPr/>
            </a:pPr>
            <a:endParaRPr lang="en-US" sz="1600" smtClean="0"/>
          </a:p>
          <a:p>
            <a:pPr marL="533400" indent="-533400" eaLnBrk="1" hangingPunct="1">
              <a:defRPr/>
            </a:pPr>
            <a:r>
              <a:rPr lang="en-US" sz="1600" smtClean="0"/>
              <a:t>4. Come back to talk about it—wait </a:t>
            </a:r>
          </a:p>
          <a:p>
            <a:pPr marL="533400" indent="-533400" eaLnBrk="1" hangingPunct="1">
              <a:defRPr/>
            </a:pPr>
            <a:r>
              <a:rPr lang="en-US" sz="1600" smtClean="0"/>
              <a:t>    at least 30 minutes, but no more </a:t>
            </a:r>
          </a:p>
          <a:p>
            <a:pPr marL="533400" indent="-533400" eaLnBrk="1" hangingPunct="1">
              <a:defRPr/>
            </a:pPr>
            <a:r>
              <a:rPr lang="en-US" sz="1600" smtClean="0"/>
              <a:t>    than 24 hours. </a:t>
            </a:r>
          </a:p>
          <a:p>
            <a:pPr marL="533400" indent="-533400" eaLnBrk="1" hangingPunct="1">
              <a:defRPr/>
            </a:pPr>
            <a:endParaRPr lang="en-US" sz="1600" smtClean="0"/>
          </a:p>
          <a:p>
            <a:pPr marL="533400" indent="-533400" eaLnBrk="1" hangingPunct="1">
              <a:defRPr/>
            </a:pPr>
            <a:endParaRPr lang="en-US" sz="1600" smtClean="0"/>
          </a:p>
          <a:p>
            <a:pPr marL="533400" indent="-533400" eaLnBrk="1" hangingPunct="1">
              <a:defRPr/>
            </a:pPr>
            <a:endParaRPr lang="en-US" sz="1600" smtClean="0"/>
          </a:p>
          <a:p>
            <a:pPr marL="533400" indent="-533400" eaLnBrk="1" hangingPunct="1">
              <a:defRPr/>
            </a:pPr>
            <a:endParaRPr lang="en-US" sz="1600" smtClean="0"/>
          </a:p>
          <a:p>
            <a:pPr marL="533400" indent="-533400" eaLnBrk="1" hangingPunct="1">
              <a:defRPr/>
            </a:pPr>
            <a:endParaRPr lang="en-US" sz="1600" smtClean="0"/>
          </a:p>
        </p:txBody>
      </p:sp>
      <p:pic>
        <p:nvPicPr>
          <p:cNvPr id="57348" name="Picture 4" descr="SYMOT314"/>
          <p:cNvPicPr>
            <a:picLocks noGrp="1" noChangeAspect="1" noChangeArrowheads="1"/>
          </p:cNvPicPr>
          <p:nvPr>
            <p:ph sz="quarter" idx="4294967295"/>
          </p:nvPr>
        </p:nvPicPr>
        <p:blipFill>
          <a:blip r:embed="rId3"/>
          <a:srcRect/>
          <a:stretch>
            <a:fillRect/>
          </a:stretch>
        </p:blipFill>
        <p:spPr bwMode="auto">
          <a:xfrm>
            <a:off x="2971800" y="1143000"/>
            <a:ext cx="1333500" cy="1181100"/>
          </a:xfrm>
        </p:spPr>
      </p:pic>
      <p:graphicFrame>
        <p:nvGraphicFramePr>
          <p:cNvPr id="57349" name="Object 5"/>
          <p:cNvGraphicFramePr>
            <a:graphicFrameLocks noGrp="1" noChangeAspect="1"/>
          </p:cNvGraphicFramePr>
          <p:nvPr>
            <p:ph sz="quarter" idx="4294967295"/>
          </p:nvPr>
        </p:nvGraphicFramePr>
        <p:xfrm>
          <a:off x="0" y="2133600"/>
          <a:ext cx="942975" cy="1260475"/>
        </p:xfrm>
        <a:graphic>
          <a:graphicData uri="http://schemas.openxmlformats.org/presentationml/2006/ole">
            <mc:AlternateContent xmlns:mc="http://schemas.openxmlformats.org/markup-compatibility/2006">
              <mc:Choice xmlns:v="urn:schemas-microsoft-com:vml" Requires="v">
                <p:oleObj spid="_x0000_s57353" name="VISIO" r:id="rId4" imgW="3722760" imgH="4948200" progId="">
                  <p:embed/>
                </p:oleObj>
              </mc:Choice>
              <mc:Fallback>
                <p:oleObj name="VISIO" r:id="rId4" imgW="3722760" imgH="4948200" progId="">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133600"/>
                        <a:ext cx="942975" cy="126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57353" name="Picture 6" descr="13"/>
          <p:cNvPicPr>
            <a:picLocks noChangeAspect="1" noChangeArrowheads="1"/>
          </p:cNvPicPr>
          <p:nvPr/>
        </p:nvPicPr>
        <p:blipFill>
          <a:blip r:embed="rId6"/>
          <a:srcRect/>
          <a:stretch>
            <a:fillRect/>
          </a:stretch>
        </p:blipFill>
        <p:spPr bwMode="auto">
          <a:xfrm>
            <a:off x="6113463" y="3657600"/>
            <a:ext cx="3030537" cy="3048000"/>
          </a:xfrm>
          <a:prstGeom prst="rect">
            <a:avLst/>
          </a:prstGeom>
          <a:noFill/>
          <a:ln w="9525">
            <a:noFill/>
            <a:miter lim="800000"/>
            <a:headEnd/>
            <a:tailEnd/>
          </a:ln>
        </p:spPr>
      </p:pic>
      <p:pic>
        <p:nvPicPr>
          <p:cNvPr id="57354" name="Picture 7" descr="j0286514"/>
          <p:cNvPicPr>
            <a:picLocks noChangeAspect="1" noChangeArrowheads="1"/>
          </p:cNvPicPr>
          <p:nvPr/>
        </p:nvPicPr>
        <p:blipFill>
          <a:blip r:embed="rId7"/>
          <a:srcRect/>
          <a:stretch>
            <a:fillRect/>
          </a:stretch>
        </p:blipFill>
        <p:spPr bwMode="auto">
          <a:xfrm>
            <a:off x="4572000" y="2514600"/>
            <a:ext cx="1549400" cy="1817688"/>
          </a:xfrm>
          <a:prstGeom prst="rect">
            <a:avLst/>
          </a:prstGeom>
          <a:noFill/>
          <a:ln w="9525" algn="in">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7348"/>
                                        </p:tgtEl>
                                        <p:attrNameLst>
                                          <p:attrName>style.visibility</p:attrName>
                                        </p:attrNameLst>
                                      </p:cBhvr>
                                      <p:to>
                                        <p:strVal val="visible"/>
                                      </p:to>
                                    </p:set>
                                    <p:anim calcmode="lin" valueType="num">
                                      <p:cBhvr additive="base">
                                        <p:cTn id="7" dur="500" fill="hold"/>
                                        <p:tgtEl>
                                          <p:spTgt spid="57348"/>
                                        </p:tgtEl>
                                        <p:attrNameLst>
                                          <p:attrName>ppt_x</p:attrName>
                                        </p:attrNameLst>
                                      </p:cBhvr>
                                      <p:tavLst>
                                        <p:tav tm="0">
                                          <p:val>
                                            <p:strVal val="0-#ppt_w/2"/>
                                          </p:val>
                                        </p:tav>
                                        <p:tav tm="100000">
                                          <p:val>
                                            <p:strVal val="#ppt_x"/>
                                          </p:val>
                                        </p:tav>
                                      </p:tavLst>
                                    </p:anim>
                                    <p:anim calcmode="lin" valueType="num">
                                      <p:cBhvr additive="base">
                                        <p:cTn id="8" dur="500" fill="hold"/>
                                        <p:tgtEl>
                                          <p:spTgt spid="5734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7347">
                                            <p:txEl>
                                              <p:pRg st="1" end="1"/>
                                            </p:txEl>
                                          </p:spTgt>
                                        </p:tgtEl>
                                        <p:attrNameLst>
                                          <p:attrName>style.visibility</p:attrName>
                                        </p:attrNameLst>
                                      </p:cBhvr>
                                      <p:to>
                                        <p:strVal val="visible"/>
                                      </p:to>
                                    </p:set>
                                    <p:anim calcmode="lin" valueType="num">
                                      <p:cBhvr additive="base">
                                        <p:cTn id="11" dur="500" fill="hold"/>
                                        <p:tgtEl>
                                          <p:spTgt spid="5734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73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57347">
                                            <p:txEl>
                                              <p:pRg st="3" end="3"/>
                                            </p:txEl>
                                          </p:spTgt>
                                        </p:tgtEl>
                                        <p:attrNameLst>
                                          <p:attrName>style.visibility</p:attrName>
                                        </p:attrNameLst>
                                      </p:cBhvr>
                                      <p:to>
                                        <p:strVal val="visible"/>
                                      </p:to>
                                    </p:set>
                                    <p:anim calcmode="lin" valueType="num">
                                      <p:cBhvr additive="base">
                                        <p:cTn id="17" dur="500" fill="hold"/>
                                        <p:tgtEl>
                                          <p:spTgt spid="57347">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7347">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57349"/>
                                        </p:tgtEl>
                                        <p:attrNameLst>
                                          <p:attrName>style.visibility</p:attrName>
                                        </p:attrNameLst>
                                      </p:cBhvr>
                                      <p:to>
                                        <p:strVal val="visible"/>
                                      </p:to>
                                    </p:set>
                                    <p:anim calcmode="lin" valueType="num">
                                      <p:cBhvr additive="base">
                                        <p:cTn id="21" dur="500" fill="hold"/>
                                        <p:tgtEl>
                                          <p:spTgt spid="57349"/>
                                        </p:tgtEl>
                                        <p:attrNameLst>
                                          <p:attrName>ppt_x</p:attrName>
                                        </p:attrNameLst>
                                      </p:cBhvr>
                                      <p:tavLst>
                                        <p:tav tm="0">
                                          <p:val>
                                            <p:strVal val="0-#ppt_w/2"/>
                                          </p:val>
                                        </p:tav>
                                        <p:tav tm="100000">
                                          <p:val>
                                            <p:strVal val="#ppt_x"/>
                                          </p:val>
                                        </p:tav>
                                      </p:tavLst>
                                    </p:anim>
                                    <p:anim calcmode="lin" valueType="num">
                                      <p:cBhvr additive="base">
                                        <p:cTn id="22" dur="500" fill="hold"/>
                                        <p:tgtEl>
                                          <p:spTgt spid="57349"/>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57347">
                                            <p:txEl>
                                              <p:pRg st="5" end="5"/>
                                            </p:txEl>
                                          </p:spTgt>
                                        </p:tgtEl>
                                        <p:attrNameLst>
                                          <p:attrName>style.visibility</p:attrName>
                                        </p:attrNameLst>
                                      </p:cBhvr>
                                      <p:to>
                                        <p:strVal val="visible"/>
                                      </p:to>
                                    </p:set>
                                    <p:anim calcmode="lin" valueType="num">
                                      <p:cBhvr additive="base">
                                        <p:cTn id="27" dur="500" fill="hold"/>
                                        <p:tgtEl>
                                          <p:spTgt spid="57347">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734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57347">
                                            <p:txEl>
                                              <p:pRg st="9" end="9"/>
                                            </p:txEl>
                                          </p:spTgt>
                                        </p:tgtEl>
                                        <p:attrNameLst>
                                          <p:attrName>style.visibility</p:attrName>
                                        </p:attrNameLst>
                                      </p:cBhvr>
                                      <p:to>
                                        <p:strVal val="visible"/>
                                      </p:to>
                                    </p:set>
                                    <p:anim calcmode="lin" valueType="num">
                                      <p:cBhvr additive="base">
                                        <p:cTn id="33" dur="500" fill="hold"/>
                                        <p:tgtEl>
                                          <p:spTgt spid="57347">
                                            <p:txEl>
                                              <p:pRg st="9" end="9"/>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7347">
                                            <p:txEl>
                                              <p:pRg st="9" end="9"/>
                                            </p:txEl>
                                          </p:spTgt>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57347">
                                            <p:txEl>
                                              <p:pRg st="10" end="10"/>
                                            </p:txEl>
                                          </p:spTgt>
                                        </p:tgtEl>
                                        <p:attrNameLst>
                                          <p:attrName>style.visibility</p:attrName>
                                        </p:attrNameLst>
                                      </p:cBhvr>
                                      <p:to>
                                        <p:strVal val="visible"/>
                                      </p:to>
                                    </p:set>
                                    <p:anim calcmode="lin" valueType="num">
                                      <p:cBhvr additive="base">
                                        <p:cTn id="37" dur="500" fill="hold"/>
                                        <p:tgtEl>
                                          <p:spTgt spid="57347">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7347">
                                            <p:txEl>
                                              <p:pRg st="10" end="10"/>
                                            </p:txEl>
                                          </p:spTgt>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57347">
                                            <p:txEl>
                                              <p:pRg st="11" end="11"/>
                                            </p:txEl>
                                          </p:spTgt>
                                        </p:tgtEl>
                                        <p:attrNameLst>
                                          <p:attrName>style.visibility</p:attrName>
                                        </p:attrNameLst>
                                      </p:cBhvr>
                                      <p:to>
                                        <p:strVal val="visible"/>
                                      </p:to>
                                    </p:set>
                                    <p:anim calcmode="lin" valueType="num">
                                      <p:cBhvr additive="base">
                                        <p:cTn id="41" dur="500" fill="hold"/>
                                        <p:tgtEl>
                                          <p:spTgt spid="57347">
                                            <p:txEl>
                                              <p:pRg st="11" end="11"/>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57347">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p:cNvSpPr>
          <p:nvPr>
            <p:ph type="title" idx="4294967295"/>
          </p:nvPr>
        </p:nvSpPr>
        <p:spPr/>
        <p:txBody>
          <a:bodyPr/>
          <a:lstStyle/>
          <a:p>
            <a:pPr eaLnBrk="1" hangingPunct="1"/>
            <a:r>
              <a:rPr lang="en-US" sz="3600" b="1" smtClean="0"/>
              <a:t>Do’s and Don’ts for Time-Outs</a:t>
            </a:r>
          </a:p>
        </p:txBody>
      </p:sp>
      <p:sp>
        <p:nvSpPr>
          <p:cNvPr id="58371" name="Rectangle 3"/>
          <p:cNvSpPr>
            <a:spLocks noGrp="1"/>
          </p:cNvSpPr>
          <p:nvPr>
            <p:ph type="body" idx="4294967295"/>
          </p:nvPr>
        </p:nvSpPr>
        <p:spPr bwMode="auto"/>
        <p:txBody>
          <a:bodyPr wrap="square" numCol="1" anchor="t" anchorCtr="0" compatLnSpc="1">
            <a:prstTxWarp prst="textNoShape">
              <a:avLst/>
            </a:prstTxWarp>
          </a:bodyPr>
          <a:lstStyle/>
          <a:p>
            <a:pPr marL="609600" indent="-609600" eaLnBrk="1" hangingPunct="1">
              <a:buFont typeface="Wingdings" pitchFamily="2" charset="2"/>
              <a:buNone/>
              <a:defRPr/>
            </a:pPr>
            <a:r>
              <a:rPr lang="en-US" sz="2400" u="sng" smtClean="0"/>
              <a:t>DON’T</a:t>
            </a:r>
            <a:r>
              <a:rPr lang="en-US" sz="2400" smtClean="0"/>
              <a:t> rehearse negative thoughts or hurtful, vengeful comments you plan to make when you talk again. </a:t>
            </a:r>
          </a:p>
          <a:p>
            <a:pPr marL="609600" indent="-609600" eaLnBrk="1" hangingPunct="1">
              <a:buFont typeface="Wingdings" pitchFamily="2" charset="2"/>
              <a:buNone/>
              <a:defRPr/>
            </a:pPr>
            <a:r>
              <a:rPr lang="en-US" sz="2400" u="sng" smtClean="0"/>
              <a:t>DO</a:t>
            </a:r>
            <a:r>
              <a:rPr lang="en-US" sz="2400" smtClean="0"/>
              <a:t> try to identify what is really behind the anger.  </a:t>
            </a:r>
          </a:p>
          <a:p>
            <a:pPr marL="609600" indent="-609600" eaLnBrk="1" hangingPunct="1">
              <a:buFont typeface="Wingdings" pitchFamily="2" charset="2"/>
              <a:buNone/>
              <a:defRPr/>
            </a:pPr>
            <a:r>
              <a:rPr lang="en-US" sz="2400" u="sng" smtClean="0"/>
              <a:t>DO</a:t>
            </a:r>
            <a:r>
              <a:rPr lang="en-US" sz="2400" smtClean="0"/>
              <a:t> have a few soothing messages to repeat to yourself when you are angry to replace the negative thoughts that can keep you angry.</a:t>
            </a:r>
          </a:p>
          <a:p>
            <a:pPr marL="609600" indent="-609600" eaLnBrk="1" hangingPunct="1">
              <a:defRPr/>
            </a:pPr>
            <a:endParaRPr 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box(in)">
                                      <p:cBhvr>
                                        <p:cTn id="7" dur="500"/>
                                        <p:tgtEl>
                                          <p:spTgt spid="583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8371">
                                            <p:txEl>
                                              <p:pRg st="1" end="1"/>
                                            </p:txEl>
                                          </p:spTgt>
                                        </p:tgtEl>
                                        <p:attrNameLst>
                                          <p:attrName>style.visibility</p:attrName>
                                        </p:attrNameLst>
                                      </p:cBhvr>
                                      <p:to>
                                        <p:strVal val="visible"/>
                                      </p:to>
                                    </p:set>
                                    <p:animEffect transition="in" filter="box(in)">
                                      <p:cBhvr>
                                        <p:cTn id="12" dur="500"/>
                                        <p:tgtEl>
                                          <p:spTgt spid="583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8371">
                                            <p:txEl>
                                              <p:pRg st="2" end="2"/>
                                            </p:txEl>
                                          </p:spTgt>
                                        </p:tgtEl>
                                        <p:attrNameLst>
                                          <p:attrName>style.visibility</p:attrName>
                                        </p:attrNameLst>
                                      </p:cBhvr>
                                      <p:to>
                                        <p:strVal val="visible"/>
                                      </p:to>
                                    </p:set>
                                    <p:animEffect transition="in" filter="box(in)">
                                      <p:cBhvr>
                                        <p:cTn id="17" dur="500"/>
                                        <p:tgtEl>
                                          <p:spTgt spid="583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2"/>
          <p:cNvSpPr>
            <a:spLocks noGrp="1"/>
          </p:cNvSpPr>
          <p:nvPr>
            <p:ph type="title" idx="4294967295"/>
          </p:nvPr>
        </p:nvSpPr>
        <p:spPr/>
        <p:txBody>
          <a:bodyPr/>
          <a:lstStyle/>
          <a:p>
            <a:pPr eaLnBrk="1" hangingPunct="1"/>
            <a:r>
              <a:rPr lang="en-US" smtClean="0"/>
              <a:t>Back to Smart Brain Wkst</a:t>
            </a:r>
          </a:p>
        </p:txBody>
      </p:sp>
      <p:sp>
        <p:nvSpPr>
          <p:cNvPr id="60419" name="Rectangle 3"/>
          <p:cNvSpPr>
            <a:spLocks noGrp="1"/>
          </p:cNvSpPr>
          <p:nvPr>
            <p:ph type="body" idx="4294967295"/>
          </p:nvPr>
        </p:nvSpPr>
        <p:spPr bwMode="auto"/>
        <p:txBody>
          <a:bodyPr wrap="square" numCol="1" anchor="t" anchorCtr="0" compatLnSpc="1">
            <a:prstTxWarp prst="textNoShape">
              <a:avLst/>
            </a:prstTxWarp>
          </a:bodyPr>
          <a:lstStyle/>
          <a:p>
            <a:pPr marL="0" indent="0" eaLnBrk="1" hangingPunct="1">
              <a:defRPr/>
            </a:pPr>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sz="4000" dirty="0" smtClean="0"/>
              <a:t>How do you tend to handle conflicts?  Do you feel that you do so in a healthy way that is constructive?  Why or why not? If not, what could you do to change?</a:t>
            </a:r>
          </a:p>
          <a:p>
            <a:endParaRPr lang="en-US" dirty="0"/>
          </a:p>
          <a:p>
            <a:pPr algn="ctr"/>
            <a:r>
              <a:rPr lang="en-US" dirty="0" smtClean="0"/>
              <a:t>Don’t forget to have a minimum of 5 sentences and the date!</a:t>
            </a:r>
            <a:endParaRPr lang="en-US" dirty="0"/>
          </a:p>
        </p:txBody>
      </p:sp>
      <p:sp>
        <p:nvSpPr>
          <p:cNvPr id="3" name="Title 2"/>
          <p:cNvSpPr>
            <a:spLocks noGrp="1"/>
          </p:cNvSpPr>
          <p:nvPr>
            <p:ph type="title"/>
          </p:nvPr>
        </p:nvSpPr>
        <p:spPr/>
        <p:txBody>
          <a:bodyPr/>
          <a:lstStyle/>
          <a:p>
            <a:r>
              <a:rPr lang="en-US" dirty="0" smtClean="0"/>
              <a:t>Bellwork Feb. 17</a:t>
            </a:r>
            <a:endParaRPr lang="en-US" dirty="0"/>
          </a:p>
        </p:txBody>
      </p:sp>
    </p:spTree>
    <p:extLst>
      <p:ext uri="{BB962C8B-B14F-4D97-AF65-F5344CB8AC3E}">
        <p14:creationId xmlns:p14="http://schemas.microsoft.com/office/powerpoint/2010/main" val="35845145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2"/>
          <p:cNvSpPr>
            <a:spLocks noGrp="1"/>
          </p:cNvSpPr>
          <p:nvPr>
            <p:ph type="title" idx="4294967295"/>
          </p:nvPr>
        </p:nvSpPr>
        <p:spPr/>
        <p:txBody>
          <a:bodyPr/>
          <a:lstStyle/>
          <a:p>
            <a:pPr eaLnBrk="1" hangingPunct="1"/>
            <a:r>
              <a:rPr lang="en-US" sz="3600" smtClean="0"/>
              <a:t>Dealing With Conflict: Remember to….</a:t>
            </a:r>
          </a:p>
        </p:txBody>
      </p:sp>
      <p:sp>
        <p:nvSpPr>
          <p:cNvPr id="61443" name="Rectangle 3"/>
          <p:cNvSpPr>
            <a:spLocks noGrp="1"/>
          </p:cNvSpPr>
          <p:nvPr>
            <p:ph type="body" idx="4294967295"/>
          </p:nvPr>
        </p:nvSpPr>
        <p:spPr bwMode="auto">
          <a:xfrm>
            <a:off x="0" y="1600200"/>
            <a:ext cx="4114800" cy="5029200"/>
          </a:xfrm>
        </p:spPr>
        <p:txBody>
          <a:bodyPr wrap="square" numCol="1" anchor="t" anchorCtr="0" compatLnSpc="1">
            <a:prstTxWarp prst="textNoShape">
              <a:avLst/>
            </a:prstTxWarp>
          </a:bodyPr>
          <a:lstStyle/>
          <a:p>
            <a:pPr marL="0" indent="0" eaLnBrk="1" hangingPunct="1">
              <a:lnSpc>
                <a:spcPct val="90000"/>
              </a:lnSpc>
              <a:defRPr/>
            </a:pPr>
            <a:r>
              <a:rPr lang="en-US" smtClean="0"/>
              <a:t>Have rules, set limits</a:t>
            </a:r>
          </a:p>
          <a:p>
            <a:pPr marL="0" indent="0" eaLnBrk="1" hangingPunct="1">
              <a:lnSpc>
                <a:spcPct val="90000"/>
              </a:lnSpc>
              <a:defRPr/>
            </a:pPr>
            <a:r>
              <a:rPr lang="en-US" smtClean="0"/>
              <a:t>Don’t let it get out of control</a:t>
            </a:r>
          </a:p>
          <a:p>
            <a:pPr marL="0" indent="0" eaLnBrk="1" hangingPunct="1">
              <a:lnSpc>
                <a:spcPct val="90000"/>
              </a:lnSpc>
              <a:defRPr/>
            </a:pPr>
            <a:r>
              <a:rPr lang="en-US" smtClean="0"/>
              <a:t>Remain on topic</a:t>
            </a:r>
          </a:p>
          <a:p>
            <a:pPr marL="0" indent="0" eaLnBrk="1" hangingPunct="1">
              <a:lnSpc>
                <a:spcPct val="90000"/>
              </a:lnSpc>
              <a:defRPr/>
            </a:pPr>
            <a:r>
              <a:rPr lang="en-US" smtClean="0"/>
              <a:t>Give equal time for both sides</a:t>
            </a:r>
          </a:p>
          <a:p>
            <a:pPr marL="0" indent="0" eaLnBrk="1" hangingPunct="1">
              <a:lnSpc>
                <a:spcPct val="90000"/>
              </a:lnSpc>
              <a:defRPr/>
            </a:pPr>
            <a:r>
              <a:rPr lang="en-US" smtClean="0"/>
              <a:t>LISTEN to each other</a:t>
            </a:r>
          </a:p>
          <a:p>
            <a:pPr marL="0" indent="0" eaLnBrk="1" hangingPunct="1">
              <a:lnSpc>
                <a:spcPct val="90000"/>
              </a:lnSpc>
              <a:defRPr/>
            </a:pPr>
            <a:r>
              <a:rPr lang="en-US" smtClean="0"/>
              <a:t>Compromise!</a:t>
            </a:r>
          </a:p>
        </p:txBody>
      </p:sp>
      <p:pic>
        <p:nvPicPr>
          <p:cNvPr id="135171" name="Picture 4" descr="communicating_bw"/>
          <p:cNvPicPr>
            <a:picLocks noChangeAspect="1" noChangeArrowheads="1"/>
          </p:cNvPicPr>
          <p:nvPr/>
        </p:nvPicPr>
        <p:blipFill>
          <a:blip r:embed="rId2"/>
          <a:srcRect/>
          <a:stretch>
            <a:fillRect/>
          </a:stretch>
        </p:blipFill>
        <p:spPr bwMode="auto">
          <a:xfrm>
            <a:off x="4114800" y="2209800"/>
            <a:ext cx="4724400" cy="31480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animEffect transition="in" filter="box(in)">
                                      <p:cBhvr>
                                        <p:cTn id="7" dur="500"/>
                                        <p:tgtEl>
                                          <p:spTgt spid="614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1443">
                                            <p:txEl>
                                              <p:pRg st="1" end="1"/>
                                            </p:txEl>
                                          </p:spTgt>
                                        </p:tgtEl>
                                        <p:attrNameLst>
                                          <p:attrName>style.visibility</p:attrName>
                                        </p:attrNameLst>
                                      </p:cBhvr>
                                      <p:to>
                                        <p:strVal val="visible"/>
                                      </p:to>
                                    </p:set>
                                    <p:animEffect transition="in" filter="box(in)">
                                      <p:cBhvr>
                                        <p:cTn id="12" dur="500"/>
                                        <p:tgtEl>
                                          <p:spTgt spid="614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1443">
                                            <p:txEl>
                                              <p:pRg st="2" end="2"/>
                                            </p:txEl>
                                          </p:spTgt>
                                        </p:tgtEl>
                                        <p:attrNameLst>
                                          <p:attrName>style.visibility</p:attrName>
                                        </p:attrNameLst>
                                      </p:cBhvr>
                                      <p:to>
                                        <p:strVal val="visible"/>
                                      </p:to>
                                    </p:set>
                                    <p:animEffect transition="in" filter="box(in)">
                                      <p:cBhvr>
                                        <p:cTn id="17" dur="500"/>
                                        <p:tgtEl>
                                          <p:spTgt spid="6144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1443">
                                            <p:txEl>
                                              <p:pRg st="3" end="3"/>
                                            </p:txEl>
                                          </p:spTgt>
                                        </p:tgtEl>
                                        <p:attrNameLst>
                                          <p:attrName>style.visibility</p:attrName>
                                        </p:attrNameLst>
                                      </p:cBhvr>
                                      <p:to>
                                        <p:strVal val="visible"/>
                                      </p:to>
                                    </p:set>
                                    <p:animEffect transition="in" filter="box(in)">
                                      <p:cBhvr>
                                        <p:cTn id="22" dur="500"/>
                                        <p:tgtEl>
                                          <p:spTgt spid="6144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1443">
                                            <p:txEl>
                                              <p:pRg st="4" end="4"/>
                                            </p:txEl>
                                          </p:spTgt>
                                        </p:tgtEl>
                                        <p:attrNameLst>
                                          <p:attrName>style.visibility</p:attrName>
                                        </p:attrNameLst>
                                      </p:cBhvr>
                                      <p:to>
                                        <p:strVal val="visible"/>
                                      </p:to>
                                    </p:set>
                                    <p:animEffect transition="in" filter="box(in)">
                                      <p:cBhvr>
                                        <p:cTn id="27" dur="500"/>
                                        <p:tgtEl>
                                          <p:spTgt spid="6144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61443">
                                            <p:txEl>
                                              <p:pRg st="5" end="5"/>
                                            </p:txEl>
                                          </p:spTgt>
                                        </p:tgtEl>
                                        <p:attrNameLst>
                                          <p:attrName>style.visibility</p:attrName>
                                        </p:attrNameLst>
                                      </p:cBhvr>
                                      <p:to>
                                        <p:strVal val="visible"/>
                                      </p:to>
                                    </p:set>
                                    <p:animEffect transition="in" filter="box(in)">
                                      <p:cBhvr>
                                        <p:cTn id="32" dur="500"/>
                                        <p:tgtEl>
                                          <p:spTgt spid="614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p:cNvSpPr>
          <p:nvPr>
            <p:ph type="title" idx="4294967295"/>
          </p:nvPr>
        </p:nvSpPr>
        <p:spPr/>
        <p:txBody>
          <a:bodyPr/>
          <a:lstStyle/>
          <a:p>
            <a:pPr eaLnBrk="1" hangingPunct="1"/>
            <a:r>
              <a:rPr lang="en-US" sz="3600" smtClean="0"/>
              <a:t>Dealing With Conflict: Remember to…</a:t>
            </a:r>
          </a:p>
        </p:txBody>
      </p:sp>
      <p:sp>
        <p:nvSpPr>
          <p:cNvPr id="62467" name="Rectangle 3"/>
          <p:cNvSpPr>
            <a:spLocks noGrp="1"/>
          </p:cNvSpPr>
          <p:nvPr>
            <p:ph type="body" idx="4294967295"/>
          </p:nvPr>
        </p:nvSpPr>
        <p:spPr bwMode="auto">
          <a:xfrm>
            <a:off x="352425" y="1463675"/>
            <a:ext cx="7680325" cy="2925763"/>
          </a:xfrm>
        </p:spPr>
        <p:txBody>
          <a:bodyPr wrap="square" numCol="1" anchor="t" anchorCtr="0" compatLnSpc="1">
            <a:prstTxWarp prst="textNoShape">
              <a:avLst/>
            </a:prstTxWarp>
          </a:bodyPr>
          <a:lstStyle/>
          <a:p>
            <a:pPr marL="0" indent="0" eaLnBrk="1" hangingPunct="1">
              <a:lnSpc>
                <a:spcPct val="90000"/>
              </a:lnSpc>
              <a:defRPr/>
            </a:pPr>
            <a:r>
              <a:rPr lang="en-US" sz="1600" smtClean="0"/>
              <a:t>Put yourself in their shoes</a:t>
            </a:r>
          </a:p>
          <a:p>
            <a:pPr marL="0" indent="0" eaLnBrk="1" hangingPunct="1">
              <a:lnSpc>
                <a:spcPct val="90000"/>
              </a:lnSpc>
              <a:defRPr/>
            </a:pPr>
            <a:r>
              <a:rPr lang="en-US" sz="1600" smtClean="0"/>
              <a:t>Give feedback, ask questions</a:t>
            </a:r>
          </a:p>
          <a:p>
            <a:pPr marL="0" indent="0" eaLnBrk="1" hangingPunct="1">
              <a:lnSpc>
                <a:spcPct val="90000"/>
              </a:lnSpc>
              <a:defRPr/>
            </a:pPr>
            <a:r>
              <a:rPr lang="en-US" sz="1600" smtClean="0"/>
              <a:t>Talk! No silent treatment</a:t>
            </a:r>
          </a:p>
          <a:p>
            <a:pPr marL="0" indent="0" eaLnBrk="1" hangingPunct="1">
              <a:lnSpc>
                <a:spcPct val="90000"/>
              </a:lnSpc>
              <a:defRPr/>
            </a:pPr>
            <a:r>
              <a:rPr lang="en-US" sz="1600" smtClean="0"/>
              <a:t>Control your emotions</a:t>
            </a:r>
          </a:p>
          <a:p>
            <a:pPr marL="0" indent="0" eaLnBrk="1" hangingPunct="1">
              <a:lnSpc>
                <a:spcPct val="90000"/>
              </a:lnSpc>
              <a:defRPr/>
            </a:pPr>
            <a:r>
              <a:rPr lang="en-US" sz="1600" smtClean="0"/>
              <a:t>No physical reactions!</a:t>
            </a:r>
          </a:p>
          <a:p>
            <a:pPr marL="0" indent="0" eaLnBrk="1" hangingPunct="1">
              <a:lnSpc>
                <a:spcPct val="90000"/>
              </a:lnSpc>
              <a:defRPr/>
            </a:pPr>
            <a:r>
              <a:rPr lang="en-US" sz="1600" smtClean="0"/>
              <a:t>Respectful language &amp; attitudes</a:t>
            </a:r>
          </a:p>
        </p:txBody>
      </p:sp>
      <p:pic>
        <p:nvPicPr>
          <p:cNvPr id="136195" name="Picture 4" descr="Conflict"/>
          <p:cNvPicPr>
            <a:picLocks noChangeAspect="1" noChangeArrowheads="1"/>
          </p:cNvPicPr>
          <p:nvPr/>
        </p:nvPicPr>
        <p:blipFill>
          <a:blip r:embed="rId2"/>
          <a:srcRect/>
          <a:stretch>
            <a:fillRect/>
          </a:stretch>
        </p:blipFill>
        <p:spPr bwMode="auto">
          <a:xfrm>
            <a:off x="1143000" y="4572000"/>
            <a:ext cx="6553200" cy="2044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Effect transition="in" filter="box(in)">
                                      <p:cBhvr>
                                        <p:cTn id="7" dur="500"/>
                                        <p:tgtEl>
                                          <p:spTgt spid="624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2467">
                                            <p:txEl>
                                              <p:pRg st="1" end="1"/>
                                            </p:txEl>
                                          </p:spTgt>
                                        </p:tgtEl>
                                        <p:attrNameLst>
                                          <p:attrName>style.visibility</p:attrName>
                                        </p:attrNameLst>
                                      </p:cBhvr>
                                      <p:to>
                                        <p:strVal val="visible"/>
                                      </p:to>
                                    </p:set>
                                    <p:animEffect transition="in" filter="box(in)">
                                      <p:cBhvr>
                                        <p:cTn id="12" dur="500"/>
                                        <p:tgtEl>
                                          <p:spTgt spid="624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2467">
                                            <p:txEl>
                                              <p:pRg st="2" end="2"/>
                                            </p:txEl>
                                          </p:spTgt>
                                        </p:tgtEl>
                                        <p:attrNameLst>
                                          <p:attrName>style.visibility</p:attrName>
                                        </p:attrNameLst>
                                      </p:cBhvr>
                                      <p:to>
                                        <p:strVal val="visible"/>
                                      </p:to>
                                    </p:set>
                                    <p:animEffect transition="in" filter="box(in)">
                                      <p:cBhvr>
                                        <p:cTn id="17" dur="500"/>
                                        <p:tgtEl>
                                          <p:spTgt spid="624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2467">
                                            <p:txEl>
                                              <p:pRg st="3" end="3"/>
                                            </p:txEl>
                                          </p:spTgt>
                                        </p:tgtEl>
                                        <p:attrNameLst>
                                          <p:attrName>style.visibility</p:attrName>
                                        </p:attrNameLst>
                                      </p:cBhvr>
                                      <p:to>
                                        <p:strVal val="visible"/>
                                      </p:to>
                                    </p:set>
                                    <p:animEffect transition="in" filter="box(in)">
                                      <p:cBhvr>
                                        <p:cTn id="22" dur="500"/>
                                        <p:tgtEl>
                                          <p:spTgt spid="624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2467">
                                            <p:txEl>
                                              <p:pRg st="4" end="4"/>
                                            </p:txEl>
                                          </p:spTgt>
                                        </p:tgtEl>
                                        <p:attrNameLst>
                                          <p:attrName>style.visibility</p:attrName>
                                        </p:attrNameLst>
                                      </p:cBhvr>
                                      <p:to>
                                        <p:strVal val="visible"/>
                                      </p:to>
                                    </p:set>
                                    <p:animEffect transition="in" filter="box(in)">
                                      <p:cBhvr>
                                        <p:cTn id="27" dur="500"/>
                                        <p:tgtEl>
                                          <p:spTgt spid="6246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62467">
                                            <p:txEl>
                                              <p:pRg st="5" end="5"/>
                                            </p:txEl>
                                          </p:spTgt>
                                        </p:tgtEl>
                                        <p:attrNameLst>
                                          <p:attrName>style.visibility</p:attrName>
                                        </p:attrNameLst>
                                      </p:cBhvr>
                                      <p:to>
                                        <p:strVal val="visible"/>
                                      </p:to>
                                    </p:set>
                                    <p:animEffect transition="in" filter="box(in)">
                                      <p:cBhvr>
                                        <p:cTn id="32" dur="500"/>
                                        <p:tgtEl>
                                          <p:spTgt spid="624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2"/>
          <p:cNvSpPr>
            <a:spLocks noGrp="1"/>
          </p:cNvSpPr>
          <p:nvPr>
            <p:ph type="title" idx="4294967295"/>
          </p:nvPr>
        </p:nvSpPr>
        <p:spPr/>
        <p:txBody>
          <a:bodyPr/>
          <a:lstStyle/>
          <a:p>
            <a:pPr eaLnBrk="1" hangingPunct="1"/>
            <a:r>
              <a:rPr lang="en-US" smtClean="0"/>
              <a:t>Tricks to Avoid Conflict!</a:t>
            </a:r>
          </a:p>
        </p:txBody>
      </p:sp>
      <p:sp>
        <p:nvSpPr>
          <p:cNvPr id="63491" name="Rectangle 3"/>
          <p:cNvSpPr>
            <a:spLocks noGrp="1"/>
          </p:cNvSpPr>
          <p:nvPr>
            <p:ph type="body" idx="4294967295"/>
          </p:nvPr>
        </p:nvSpPr>
        <p:spPr bwMode="auto"/>
        <p:txBody>
          <a:bodyPr wrap="square" numCol="1" anchor="t" anchorCtr="0" compatLnSpc="1">
            <a:prstTxWarp prst="textNoShape">
              <a:avLst/>
            </a:prstTxWarp>
          </a:bodyPr>
          <a:lstStyle/>
          <a:p>
            <a:pPr marL="0" indent="0" eaLnBrk="1" hangingPunct="1">
              <a:defRPr/>
            </a:pPr>
            <a:r>
              <a:rPr lang="en-US" smtClean="0"/>
              <a:t>Don’t let others irritate you!</a:t>
            </a:r>
          </a:p>
          <a:p>
            <a:pPr marL="0" indent="0" eaLnBrk="1" hangingPunct="1">
              <a:defRPr/>
            </a:pPr>
            <a:r>
              <a:rPr lang="en-US" smtClean="0"/>
              <a:t>Focus on the positive</a:t>
            </a:r>
          </a:p>
          <a:p>
            <a:pPr marL="0" indent="0" eaLnBrk="1" hangingPunct="1">
              <a:defRPr/>
            </a:pPr>
            <a:r>
              <a:rPr lang="en-US" smtClean="0"/>
              <a:t>Change the subject</a:t>
            </a:r>
          </a:p>
          <a:p>
            <a:pPr marL="0" indent="0" eaLnBrk="1" hangingPunct="1">
              <a:defRPr/>
            </a:pPr>
            <a:r>
              <a:rPr lang="en-US" smtClean="0"/>
              <a:t>Take a personal stand against serious and physical conflict</a:t>
            </a:r>
          </a:p>
          <a:p>
            <a:pPr marL="0" indent="0" eaLnBrk="1" hangingPunct="1">
              <a:defRPr/>
            </a:pPr>
            <a:r>
              <a:rPr lang="en-US" smtClean="0"/>
              <a:t>Don’t be intimidated or provoked into fighting</a:t>
            </a:r>
          </a:p>
          <a:p>
            <a:pPr marL="0" indent="0" eaLnBrk="1" hangingPunct="1">
              <a:defRPr/>
            </a:pPr>
            <a:r>
              <a:rPr lang="en-US" smtClean="0"/>
              <a:t>WALK AWAY!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box(in)">
                                      <p:cBhvr>
                                        <p:cTn id="7" dur="500"/>
                                        <p:tgtEl>
                                          <p:spTgt spid="634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3491">
                                            <p:txEl>
                                              <p:pRg st="1" end="1"/>
                                            </p:txEl>
                                          </p:spTgt>
                                        </p:tgtEl>
                                        <p:attrNameLst>
                                          <p:attrName>style.visibility</p:attrName>
                                        </p:attrNameLst>
                                      </p:cBhvr>
                                      <p:to>
                                        <p:strVal val="visible"/>
                                      </p:to>
                                    </p:set>
                                    <p:animEffect transition="in" filter="box(in)">
                                      <p:cBhvr>
                                        <p:cTn id="12" dur="500"/>
                                        <p:tgtEl>
                                          <p:spTgt spid="634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3491">
                                            <p:txEl>
                                              <p:pRg st="2" end="2"/>
                                            </p:txEl>
                                          </p:spTgt>
                                        </p:tgtEl>
                                        <p:attrNameLst>
                                          <p:attrName>style.visibility</p:attrName>
                                        </p:attrNameLst>
                                      </p:cBhvr>
                                      <p:to>
                                        <p:strVal val="visible"/>
                                      </p:to>
                                    </p:set>
                                    <p:animEffect transition="in" filter="box(in)">
                                      <p:cBhvr>
                                        <p:cTn id="17" dur="500"/>
                                        <p:tgtEl>
                                          <p:spTgt spid="634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3491">
                                            <p:txEl>
                                              <p:pRg st="3" end="3"/>
                                            </p:txEl>
                                          </p:spTgt>
                                        </p:tgtEl>
                                        <p:attrNameLst>
                                          <p:attrName>style.visibility</p:attrName>
                                        </p:attrNameLst>
                                      </p:cBhvr>
                                      <p:to>
                                        <p:strVal val="visible"/>
                                      </p:to>
                                    </p:set>
                                    <p:animEffect transition="in" filter="box(in)">
                                      <p:cBhvr>
                                        <p:cTn id="22" dur="500"/>
                                        <p:tgtEl>
                                          <p:spTgt spid="634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3491">
                                            <p:txEl>
                                              <p:pRg st="4" end="4"/>
                                            </p:txEl>
                                          </p:spTgt>
                                        </p:tgtEl>
                                        <p:attrNameLst>
                                          <p:attrName>style.visibility</p:attrName>
                                        </p:attrNameLst>
                                      </p:cBhvr>
                                      <p:to>
                                        <p:strVal val="visible"/>
                                      </p:to>
                                    </p:set>
                                    <p:animEffect transition="in" filter="box(in)">
                                      <p:cBhvr>
                                        <p:cTn id="27" dur="500"/>
                                        <p:tgtEl>
                                          <p:spTgt spid="6349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63491">
                                            <p:txEl>
                                              <p:pRg st="5" end="5"/>
                                            </p:txEl>
                                          </p:spTgt>
                                        </p:tgtEl>
                                        <p:attrNameLst>
                                          <p:attrName>style.visibility</p:attrName>
                                        </p:attrNameLst>
                                      </p:cBhvr>
                                      <p:to>
                                        <p:strVal val="visible"/>
                                      </p:to>
                                    </p:set>
                                    <p:animEffect transition="in" filter="box(in)">
                                      <p:cBhvr>
                                        <p:cTn id="32" dur="500"/>
                                        <p:tgtEl>
                                          <p:spTgt spid="634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idx="4294967295"/>
          </p:nvPr>
        </p:nvSpPr>
        <p:spPr/>
        <p:txBody>
          <a:bodyPr/>
          <a:lstStyle/>
          <a:p>
            <a:pPr eaLnBrk="1" hangingPunct="1"/>
            <a:r>
              <a:rPr lang="en-US" smtClean="0"/>
              <a:t>Myths &amp; Truths</a:t>
            </a:r>
          </a:p>
        </p:txBody>
      </p:sp>
      <p:sp>
        <p:nvSpPr>
          <p:cNvPr id="26627" name="Rectangle 3"/>
          <p:cNvSpPr>
            <a:spLocks noGrp="1"/>
          </p:cNvSpPr>
          <p:nvPr>
            <p:ph type="body" sz="half" idx="4294967295"/>
          </p:nvPr>
        </p:nvSpPr>
        <p:spPr bwMode="auto">
          <a:xfrm>
            <a:off x="228600" y="1463675"/>
            <a:ext cx="7086600" cy="4343400"/>
          </a:xfrm>
        </p:spPr>
        <p:txBody>
          <a:bodyPr wrap="square" numCol="1" anchor="t" anchorCtr="0" compatLnSpc="1">
            <a:prstTxWarp prst="textNoShape">
              <a:avLst/>
            </a:prstTxWarp>
            <a:normAutofit fontScale="92500" lnSpcReduction="20000"/>
          </a:bodyPr>
          <a:lstStyle/>
          <a:p>
            <a:pPr marL="0" indent="0" eaLnBrk="1" hangingPunct="1">
              <a:defRPr/>
            </a:pPr>
            <a:r>
              <a:rPr lang="en-US" sz="2800" smtClean="0"/>
              <a:t>Conflict is dysfunctional in relationships</a:t>
            </a:r>
          </a:p>
          <a:p>
            <a:pPr marL="0" indent="0" eaLnBrk="1" hangingPunct="1">
              <a:defRPr/>
            </a:pPr>
            <a:r>
              <a:rPr lang="en-US" sz="2800" smtClean="0"/>
              <a:t>It represents communication breakdown</a:t>
            </a:r>
          </a:p>
          <a:p>
            <a:pPr marL="0" indent="0" eaLnBrk="1" hangingPunct="1">
              <a:defRPr/>
            </a:pPr>
            <a:r>
              <a:rPr lang="en-US" sz="2800" smtClean="0"/>
              <a:t>Conflict will occur</a:t>
            </a:r>
          </a:p>
          <a:p>
            <a:pPr marL="0" indent="0" eaLnBrk="1" hangingPunct="1">
              <a:defRPr/>
            </a:pPr>
            <a:r>
              <a:rPr lang="en-US" sz="2800" smtClean="0"/>
              <a:t>All conflicts can be resolved</a:t>
            </a:r>
          </a:p>
          <a:p>
            <a:pPr marL="0" indent="0" eaLnBrk="1" hangingPunct="1">
              <a:defRPr/>
            </a:pPr>
            <a:r>
              <a:rPr lang="en-US" sz="2800" smtClean="0"/>
              <a:t>It can help build relationships</a:t>
            </a:r>
          </a:p>
          <a:p>
            <a:pPr marL="0" indent="0" eaLnBrk="1" hangingPunct="1">
              <a:defRPr/>
            </a:pPr>
            <a:r>
              <a:rPr lang="en-US" sz="2800" smtClean="0"/>
              <a:t>Conflict results in a winner and a loser</a:t>
            </a:r>
          </a:p>
          <a:p>
            <a:pPr marL="0" indent="0" eaLnBrk="1" hangingPunct="1">
              <a:defRPr/>
            </a:pPr>
            <a:r>
              <a:rPr lang="en-US" sz="2800" smtClean="0"/>
              <a:t>If avoided, it will eventually go away</a:t>
            </a:r>
          </a:p>
          <a:p>
            <a:pPr marL="0" indent="0" eaLnBrk="1" hangingPunct="1">
              <a:defRPr/>
            </a:pPr>
            <a:r>
              <a:rPr lang="en-US" sz="2800" smtClean="0"/>
              <a:t>Most conflicts can be managed</a:t>
            </a:r>
          </a:p>
          <a:p>
            <a:pPr marL="0" indent="0" eaLnBrk="1" hangingPunct="1">
              <a:defRPr/>
            </a:pPr>
            <a:r>
              <a:rPr lang="en-US" sz="2800" smtClean="0"/>
              <a:t>Conflict can be a motivator for change</a:t>
            </a:r>
          </a:p>
        </p:txBody>
      </p:sp>
      <p:sp>
        <p:nvSpPr>
          <p:cNvPr id="26628" name="Rectangle 4"/>
          <p:cNvSpPr>
            <a:spLocks noGrp="1"/>
          </p:cNvSpPr>
          <p:nvPr>
            <p:ph type="body" sz="half" idx="4294967295"/>
          </p:nvPr>
        </p:nvSpPr>
        <p:spPr bwMode="auto">
          <a:xfrm>
            <a:off x="7391400" y="914400"/>
            <a:ext cx="1371600" cy="5943600"/>
          </a:xfrm>
        </p:spPr>
        <p:txBody>
          <a:bodyPr wrap="square" numCol="1" anchor="t" anchorCtr="0" compatLnSpc="1">
            <a:prstTxWarp prst="textNoShape">
              <a:avLst/>
            </a:prstTxWarp>
          </a:bodyPr>
          <a:lstStyle/>
          <a:p>
            <a:pPr marL="0" indent="0" eaLnBrk="1" hangingPunct="1">
              <a:defRPr/>
            </a:pPr>
            <a:r>
              <a:rPr lang="en-US" sz="2800" b="1" smtClean="0"/>
              <a:t>Myth</a:t>
            </a:r>
          </a:p>
          <a:p>
            <a:pPr marL="0" indent="0" eaLnBrk="1" hangingPunct="1">
              <a:defRPr/>
            </a:pPr>
            <a:r>
              <a:rPr lang="en-US" sz="2800" b="1" smtClean="0"/>
              <a:t>Myth</a:t>
            </a:r>
          </a:p>
          <a:p>
            <a:pPr marL="0" indent="0" eaLnBrk="1" hangingPunct="1">
              <a:defRPr/>
            </a:pPr>
            <a:r>
              <a:rPr lang="en-US" sz="2800" b="1" smtClean="0"/>
              <a:t>Truth</a:t>
            </a:r>
          </a:p>
          <a:p>
            <a:pPr marL="0" indent="0" eaLnBrk="1" hangingPunct="1">
              <a:defRPr/>
            </a:pPr>
            <a:r>
              <a:rPr lang="en-US" sz="2800" b="1" smtClean="0"/>
              <a:t>Myth</a:t>
            </a:r>
          </a:p>
          <a:p>
            <a:pPr marL="0" indent="0" eaLnBrk="1" hangingPunct="1">
              <a:defRPr/>
            </a:pPr>
            <a:r>
              <a:rPr lang="en-US" sz="2800" b="1" smtClean="0"/>
              <a:t>Truth</a:t>
            </a:r>
          </a:p>
          <a:p>
            <a:pPr marL="0" indent="0" eaLnBrk="1" hangingPunct="1">
              <a:defRPr/>
            </a:pPr>
            <a:r>
              <a:rPr lang="en-US" sz="2800" b="1" smtClean="0"/>
              <a:t>Myth</a:t>
            </a:r>
          </a:p>
          <a:p>
            <a:pPr marL="0" indent="0" eaLnBrk="1" hangingPunct="1">
              <a:defRPr/>
            </a:pPr>
            <a:r>
              <a:rPr lang="en-US" sz="2800" b="1" smtClean="0"/>
              <a:t>Myth</a:t>
            </a:r>
          </a:p>
          <a:p>
            <a:pPr marL="0" indent="0" eaLnBrk="1" hangingPunct="1">
              <a:defRPr/>
            </a:pPr>
            <a:r>
              <a:rPr lang="en-US" sz="2800" b="1" smtClean="0"/>
              <a:t>Truth</a:t>
            </a:r>
          </a:p>
          <a:p>
            <a:pPr marL="0" indent="0" eaLnBrk="1" hangingPunct="1">
              <a:defRPr/>
            </a:pPr>
            <a:r>
              <a:rPr lang="en-US" sz="2800" b="1" smtClean="0"/>
              <a:t>Truth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box(in)">
                                      <p:cBhvr>
                                        <p:cTn id="7" dur="500"/>
                                        <p:tgtEl>
                                          <p:spTgt spid="266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6628">
                                            <p:txEl>
                                              <p:pRg st="0" end="0"/>
                                            </p:txEl>
                                          </p:spTgt>
                                        </p:tgtEl>
                                        <p:attrNameLst>
                                          <p:attrName>style.visibility</p:attrName>
                                        </p:attrNameLst>
                                      </p:cBhvr>
                                      <p:to>
                                        <p:strVal val="visible"/>
                                      </p:to>
                                    </p:set>
                                    <p:animEffect transition="in" filter="box(in)">
                                      <p:cBhvr>
                                        <p:cTn id="12" dur="500"/>
                                        <p:tgtEl>
                                          <p:spTgt spid="2662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6627">
                                            <p:txEl>
                                              <p:pRg st="1" end="1"/>
                                            </p:txEl>
                                          </p:spTgt>
                                        </p:tgtEl>
                                        <p:attrNameLst>
                                          <p:attrName>style.visibility</p:attrName>
                                        </p:attrNameLst>
                                      </p:cBhvr>
                                      <p:to>
                                        <p:strVal val="visible"/>
                                      </p:to>
                                    </p:set>
                                    <p:animEffect transition="in" filter="box(in)">
                                      <p:cBhvr>
                                        <p:cTn id="17" dur="500"/>
                                        <p:tgtEl>
                                          <p:spTgt spid="2662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6628">
                                            <p:txEl>
                                              <p:pRg st="1" end="1"/>
                                            </p:txEl>
                                          </p:spTgt>
                                        </p:tgtEl>
                                        <p:attrNameLst>
                                          <p:attrName>style.visibility</p:attrName>
                                        </p:attrNameLst>
                                      </p:cBhvr>
                                      <p:to>
                                        <p:strVal val="visible"/>
                                      </p:to>
                                    </p:set>
                                    <p:animEffect transition="in" filter="box(in)">
                                      <p:cBhvr>
                                        <p:cTn id="22" dur="500"/>
                                        <p:tgtEl>
                                          <p:spTgt spid="26628">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6627">
                                            <p:txEl>
                                              <p:pRg st="2" end="2"/>
                                            </p:txEl>
                                          </p:spTgt>
                                        </p:tgtEl>
                                        <p:attrNameLst>
                                          <p:attrName>style.visibility</p:attrName>
                                        </p:attrNameLst>
                                      </p:cBhvr>
                                      <p:to>
                                        <p:strVal val="visible"/>
                                      </p:to>
                                    </p:set>
                                    <p:animEffect transition="in" filter="box(in)">
                                      <p:cBhvr>
                                        <p:cTn id="27" dur="500"/>
                                        <p:tgtEl>
                                          <p:spTgt spid="26627">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26628">
                                            <p:txEl>
                                              <p:pRg st="2" end="2"/>
                                            </p:txEl>
                                          </p:spTgt>
                                        </p:tgtEl>
                                        <p:attrNameLst>
                                          <p:attrName>style.visibility</p:attrName>
                                        </p:attrNameLst>
                                      </p:cBhvr>
                                      <p:to>
                                        <p:strVal val="visible"/>
                                      </p:to>
                                    </p:set>
                                    <p:animEffect transition="in" filter="box(in)">
                                      <p:cBhvr>
                                        <p:cTn id="32" dur="500"/>
                                        <p:tgtEl>
                                          <p:spTgt spid="26628">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26627">
                                            <p:txEl>
                                              <p:pRg st="3" end="3"/>
                                            </p:txEl>
                                          </p:spTgt>
                                        </p:tgtEl>
                                        <p:attrNameLst>
                                          <p:attrName>style.visibility</p:attrName>
                                        </p:attrNameLst>
                                      </p:cBhvr>
                                      <p:to>
                                        <p:strVal val="visible"/>
                                      </p:to>
                                    </p:set>
                                    <p:animEffect transition="in" filter="box(in)">
                                      <p:cBhvr>
                                        <p:cTn id="37" dur="500"/>
                                        <p:tgtEl>
                                          <p:spTgt spid="26627">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26628">
                                            <p:txEl>
                                              <p:pRg st="3" end="3"/>
                                            </p:txEl>
                                          </p:spTgt>
                                        </p:tgtEl>
                                        <p:attrNameLst>
                                          <p:attrName>style.visibility</p:attrName>
                                        </p:attrNameLst>
                                      </p:cBhvr>
                                      <p:to>
                                        <p:strVal val="visible"/>
                                      </p:to>
                                    </p:set>
                                    <p:animEffect transition="in" filter="box(in)">
                                      <p:cBhvr>
                                        <p:cTn id="42" dur="500"/>
                                        <p:tgtEl>
                                          <p:spTgt spid="26628">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26627">
                                            <p:txEl>
                                              <p:pRg st="4" end="4"/>
                                            </p:txEl>
                                          </p:spTgt>
                                        </p:tgtEl>
                                        <p:attrNameLst>
                                          <p:attrName>style.visibility</p:attrName>
                                        </p:attrNameLst>
                                      </p:cBhvr>
                                      <p:to>
                                        <p:strVal val="visible"/>
                                      </p:to>
                                    </p:set>
                                    <p:animEffect transition="in" filter="box(in)">
                                      <p:cBhvr>
                                        <p:cTn id="47" dur="500"/>
                                        <p:tgtEl>
                                          <p:spTgt spid="26627">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26628">
                                            <p:txEl>
                                              <p:pRg st="4" end="4"/>
                                            </p:txEl>
                                          </p:spTgt>
                                        </p:tgtEl>
                                        <p:attrNameLst>
                                          <p:attrName>style.visibility</p:attrName>
                                        </p:attrNameLst>
                                      </p:cBhvr>
                                      <p:to>
                                        <p:strVal val="visible"/>
                                      </p:to>
                                    </p:set>
                                    <p:animEffect transition="in" filter="box(in)">
                                      <p:cBhvr>
                                        <p:cTn id="52" dur="500"/>
                                        <p:tgtEl>
                                          <p:spTgt spid="26628">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26627">
                                            <p:txEl>
                                              <p:pRg st="5" end="5"/>
                                            </p:txEl>
                                          </p:spTgt>
                                        </p:tgtEl>
                                        <p:attrNameLst>
                                          <p:attrName>style.visibility</p:attrName>
                                        </p:attrNameLst>
                                      </p:cBhvr>
                                      <p:to>
                                        <p:strVal val="visible"/>
                                      </p:to>
                                    </p:set>
                                    <p:animEffect transition="in" filter="box(in)">
                                      <p:cBhvr>
                                        <p:cTn id="57" dur="500"/>
                                        <p:tgtEl>
                                          <p:spTgt spid="26627">
                                            <p:txEl>
                                              <p:pRg st="5" end="5"/>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nodeType="clickEffect">
                                  <p:stCondLst>
                                    <p:cond delay="0"/>
                                  </p:stCondLst>
                                  <p:childTnLst>
                                    <p:set>
                                      <p:cBhvr>
                                        <p:cTn id="61" dur="1" fill="hold">
                                          <p:stCondLst>
                                            <p:cond delay="0"/>
                                          </p:stCondLst>
                                        </p:cTn>
                                        <p:tgtEl>
                                          <p:spTgt spid="26628">
                                            <p:txEl>
                                              <p:pRg st="5" end="5"/>
                                            </p:txEl>
                                          </p:spTgt>
                                        </p:tgtEl>
                                        <p:attrNameLst>
                                          <p:attrName>style.visibility</p:attrName>
                                        </p:attrNameLst>
                                      </p:cBhvr>
                                      <p:to>
                                        <p:strVal val="visible"/>
                                      </p:to>
                                    </p:set>
                                    <p:animEffect transition="in" filter="box(in)">
                                      <p:cBhvr>
                                        <p:cTn id="62" dur="500"/>
                                        <p:tgtEl>
                                          <p:spTgt spid="26628">
                                            <p:txEl>
                                              <p:pRg st="5" end="5"/>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nodeType="clickEffect">
                                  <p:stCondLst>
                                    <p:cond delay="0"/>
                                  </p:stCondLst>
                                  <p:childTnLst>
                                    <p:set>
                                      <p:cBhvr>
                                        <p:cTn id="66" dur="1" fill="hold">
                                          <p:stCondLst>
                                            <p:cond delay="0"/>
                                          </p:stCondLst>
                                        </p:cTn>
                                        <p:tgtEl>
                                          <p:spTgt spid="26627">
                                            <p:txEl>
                                              <p:pRg st="6" end="6"/>
                                            </p:txEl>
                                          </p:spTgt>
                                        </p:tgtEl>
                                        <p:attrNameLst>
                                          <p:attrName>style.visibility</p:attrName>
                                        </p:attrNameLst>
                                      </p:cBhvr>
                                      <p:to>
                                        <p:strVal val="visible"/>
                                      </p:to>
                                    </p:set>
                                    <p:animEffect transition="in" filter="box(in)">
                                      <p:cBhvr>
                                        <p:cTn id="67" dur="500"/>
                                        <p:tgtEl>
                                          <p:spTgt spid="26627">
                                            <p:txEl>
                                              <p:pRg st="6" end="6"/>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nodeType="clickEffect">
                                  <p:stCondLst>
                                    <p:cond delay="0"/>
                                  </p:stCondLst>
                                  <p:childTnLst>
                                    <p:set>
                                      <p:cBhvr>
                                        <p:cTn id="71" dur="1" fill="hold">
                                          <p:stCondLst>
                                            <p:cond delay="0"/>
                                          </p:stCondLst>
                                        </p:cTn>
                                        <p:tgtEl>
                                          <p:spTgt spid="26628">
                                            <p:txEl>
                                              <p:pRg st="6" end="6"/>
                                            </p:txEl>
                                          </p:spTgt>
                                        </p:tgtEl>
                                        <p:attrNameLst>
                                          <p:attrName>style.visibility</p:attrName>
                                        </p:attrNameLst>
                                      </p:cBhvr>
                                      <p:to>
                                        <p:strVal val="visible"/>
                                      </p:to>
                                    </p:set>
                                    <p:animEffect transition="in" filter="box(in)">
                                      <p:cBhvr>
                                        <p:cTn id="72" dur="500"/>
                                        <p:tgtEl>
                                          <p:spTgt spid="26628">
                                            <p:txEl>
                                              <p:pRg st="6" end="6"/>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nodeType="clickEffect">
                                  <p:stCondLst>
                                    <p:cond delay="0"/>
                                  </p:stCondLst>
                                  <p:childTnLst>
                                    <p:set>
                                      <p:cBhvr>
                                        <p:cTn id="76" dur="1" fill="hold">
                                          <p:stCondLst>
                                            <p:cond delay="0"/>
                                          </p:stCondLst>
                                        </p:cTn>
                                        <p:tgtEl>
                                          <p:spTgt spid="26627">
                                            <p:txEl>
                                              <p:pRg st="7" end="7"/>
                                            </p:txEl>
                                          </p:spTgt>
                                        </p:tgtEl>
                                        <p:attrNameLst>
                                          <p:attrName>style.visibility</p:attrName>
                                        </p:attrNameLst>
                                      </p:cBhvr>
                                      <p:to>
                                        <p:strVal val="visible"/>
                                      </p:to>
                                    </p:set>
                                    <p:animEffect transition="in" filter="box(in)">
                                      <p:cBhvr>
                                        <p:cTn id="77" dur="500"/>
                                        <p:tgtEl>
                                          <p:spTgt spid="26627">
                                            <p:txEl>
                                              <p:pRg st="7" end="7"/>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nodeType="clickEffect">
                                  <p:stCondLst>
                                    <p:cond delay="0"/>
                                  </p:stCondLst>
                                  <p:childTnLst>
                                    <p:set>
                                      <p:cBhvr>
                                        <p:cTn id="81" dur="1" fill="hold">
                                          <p:stCondLst>
                                            <p:cond delay="0"/>
                                          </p:stCondLst>
                                        </p:cTn>
                                        <p:tgtEl>
                                          <p:spTgt spid="26628">
                                            <p:txEl>
                                              <p:pRg st="7" end="7"/>
                                            </p:txEl>
                                          </p:spTgt>
                                        </p:tgtEl>
                                        <p:attrNameLst>
                                          <p:attrName>style.visibility</p:attrName>
                                        </p:attrNameLst>
                                      </p:cBhvr>
                                      <p:to>
                                        <p:strVal val="visible"/>
                                      </p:to>
                                    </p:set>
                                    <p:animEffect transition="in" filter="box(in)">
                                      <p:cBhvr>
                                        <p:cTn id="82" dur="500"/>
                                        <p:tgtEl>
                                          <p:spTgt spid="26628">
                                            <p:txEl>
                                              <p:pRg st="7" end="7"/>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4" presetClass="entr" presetSubtype="16" fill="hold" nodeType="clickEffect">
                                  <p:stCondLst>
                                    <p:cond delay="0"/>
                                  </p:stCondLst>
                                  <p:childTnLst>
                                    <p:set>
                                      <p:cBhvr>
                                        <p:cTn id="86" dur="1" fill="hold">
                                          <p:stCondLst>
                                            <p:cond delay="0"/>
                                          </p:stCondLst>
                                        </p:cTn>
                                        <p:tgtEl>
                                          <p:spTgt spid="26627">
                                            <p:txEl>
                                              <p:pRg st="8" end="8"/>
                                            </p:txEl>
                                          </p:spTgt>
                                        </p:tgtEl>
                                        <p:attrNameLst>
                                          <p:attrName>style.visibility</p:attrName>
                                        </p:attrNameLst>
                                      </p:cBhvr>
                                      <p:to>
                                        <p:strVal val="visible"/>
                                      </p:to>
                                    </p:set>
                                    <p:animEffect transition="in" filter="box(in)">
                                      <p:cBhvr>
                                        <p:cTn id="87" dur="500"/>
                                        <p:tgtEl>
                                          <p:spTgt spid="26627">
                                            <p:txEl>
                                              <p:pRg st="8" end="8"/>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4" presetClass="entr" presetSubtype="16" fill="hold" nodeType="clickEffect">
                                  <p:stCondLst>
                                    <p:cond delay="0"/>
                                  </p:stCondLst>
                                  <p:childTnLst>
                                    <p:set>
                                      <p:cBhvr>
                                        <p:cTn id="91" dur="1" fill="hold">
                                          <p:stCondLst>
                                            <p:cond delay="0"/>
                                          </p:stCondLst>
                                        </p:cTn>
                                        <p:tgtEl>
                                          <p:spTgt spid="26628">
                                            <p:txEl>
                                              <p:pRg st="8" end="8"/>
                                            </p:txEl>
                                          </p:spTgt>
                                        </p:tgtEl>
                                        <p:attrNameLst>
                                          <p:attrName>style.visibility</p:attrName>
                                        </p:attrNameLst>
                                      </p:cBhvr>
                                      <p:to>
                                        <p:strVal val="visible"/>
                                      </p:to>
                                    </p:set>
                                    <p:animEffect transition="in" filter="box(in)">
                                      <p:cBhvr>
                                        <p:cTn id="92" dur="500"/>
                                        <p:tgtEl>
                                          <p:spTgt spid="2662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p:cNvSpPr>
          <p:nvPr>
            <p:ph type="title" idx="4294967295"/>
          </p:nvPr>
        </p:nvSpPr>
        <p:spPr/>
        <p:txBody>
          <a:bodyPr/>
          <a:lstStyle/>
          <a:p>
            <a:pPr eaLnBrk="1" hangingPunct="1"/>
            <a:r>
              <a:rPr lang="en-US" smtClean="0"/>
              <a:t>Problem Solving Wkst</a:t>
            </a:r>
          </a:p>
        </p:txBody>
      </p:sp>
      <p:sp>
        <p:nvSpPr>
          <p:cNvPr id="64515" name="Rectangle 3"/>
          <p:cNvSpPr>
            <a:spLocks noGrp="1"/>
          </p:cNvSpPr>
          <p:nvPr>
            <p:ph type="body" idx="4294967295"/>
          </p:nvPr>
        </p:nvSpPr>
        <p:spPr bwMode="auto"/>
        <p:txBody>
          <a:bodyPr wrap="square" numCol="1" anchor="t" anchorCtr="0" compatLnSpc="1">
            <a:prstTxWarp prst="textNoShape">
              <a:avLst/>
            </a:prstTxWarp>
          </a:bodyPr>
          <a:lstStyle/>
          <a:p>
            <a:pPr marL="0" indent="0" eaLnBrk="1" hangingPunct="1">
              <a:defRPr/>
            </a:pPr>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a:spLocks noGrp="1"/>
          </p:cNvSpPr>
          <p:nvPr>
            <p:ph type="title" idx="4294967295"/>
          </p:nvPr>
        </p:nvSpPr>
        <p:spPr/>
        <p:txBody>
          <a:bodyPr/>
          <a:lstStyle/>
          <a:p>
            <a:pPr eaLnBrk="1" hangingPunct="1"/>
            <a:r>
              <a:rPr lang="en-US" smtClean="0"/>
              <a:t>Problem Solving Strategy</a:t>
            </a:r>
          </a:p>
        </p:txBody>
      </p:sp>
      <p:sp>
        <p:nvSpPr>
          <p:cNvPr id="65539" name="Rectangle 3"/>
          <p:cNvSpPr>
            <a:spLocks noGrp="1"/>
          </p:cNvSpPr>
          <p:nvPr>
            <p:ph type="body" idx="4294967295"/>
          </p:nvPr>
        </p:nvSpPr>
        <p:spPr bwMode="auto">
          <a:xfrm>
            <a:off x="228600" y="1524000"/>
            <a:ext cx="8229600" cy="4525963"/>
          </a:xfrm>
        </p:spPr>
        <p:txBody>
          <a:bodyPr wrap="square" numCol="1" anchor="t" anchorCtr="0" compatLnSpc="1">
            <a:prstTxWarp prst="textNoShape">
              <a:avLst/>
            </a:prstTxWarp>
          </a:bodyPr>
          <a:lstStyle/>
          <a:p>
            <a:pPr marL="0" indent="0" eaLnBrk="1" hangingPunct="1">
              <a:defRPr/>
            </a:pPr>
            <a:r>
              <a:rPr lang="en-US" sz="2400" smtClean="0"/>
              <a:t>1. Identify the problem- gather all the facts</a:t>
            </a:r>
          </a:p>
          <a:p>
            <a:pPr marL="0" indent="0" eaLnBrk="1" hangingPunct="1">
              <a:defRPr/>
            </a:pPr>
            <a:r>
              <a:rPr lang="en-US" sz="2400" smtClean="0"/>
              <a:t>2. Brainstorm all possible solutions</a:t>
            </a:r>
          </a:p>
          <a:p>
            <a:pPr marL="0" indent="0" eaLnBrk="1" hangingPunct="1">
              <a:defRPr/>
            </a:pPr>
            <a:r>
              <a:rPr lang="en-US" sz="2400" smtClean="0"/>
              <a:t>3. Consider pros and cons of each solution</a:t>
            </a:r>
          </a:p>
          <a:p>
            <a:pPr marL="0" indent="0" eaLnBrk="1" hangingPunct="1">
              <a:defRPr/>
            </a:pPr>
            <a:r>
              <a:rPr lang="en-US" sz="2400" smtClean="0"/>
              <a:t>4. Select the best option (for everyone, not just you)</a:t>
            </a:r>
          </a:p>
          <a:p>
            <a:pPr marL="0" indent="0" eaLnBrk="1" hangingPunct="1">
              <a:defRPr/>
            </a:pPr>
            <a:r>
              <a:rPr lang="en-US" sz="2400" smtClean="0"/>
              <a:t>5. Follow-up and evaluate your decision</a:t>
            </a:r>
          </a:p>
          <a:p>
            <a:pPr marL="0" indent="0" eaLnBrk="1" hangingPunct="1">
              <a:defRPr/>
            </a:pPr>
            <a:endParaRPr lang="en-US" sz="2400" smtClean="0"/>
          </a:p>
          <a:p>
            <a:pPr marL="0" indent="0" eaLnBrk="1" hangingPunct="1">
              <a:defRPr/>
            </a:pPr>
            <a:endParaRPr lang="en-US" sz="2400" smtClean="0"/>
          </a:p>
          <a:p>
            <a:pPr marL="0" indent="0" eaLnBrk="1" hangingPunct="1">
              <a:defRPr/>
            </a:pPr>
            <a:r>
              <a:rPr lang="en-US" sz="2400" smtClean="0"/>
              <a:t>STAGES/IDEA SHEET</a:t>
            </a:r>
          </a:p>
        </p:txBody>
      </p:sp>
      <p:pic>
        <p:nvPicPr>
          <p:cNvPr id="139267" name="Picture 4" descr="thumbs_up"/>
          <p:cNvPicPr>
            <a:picLocks noChangeAspect="1" noChangeArrowheads="1"/>
          </p:cNvPicPr>
          <p:nvPr/>
        </p:nvPicPr>
        <p:blipFill>
          <a:blip r:embed="rId2"/>
          <a:srcRect/>
          <a:stretch>
            <a:fillRect/>
          </a:stretch>
        </p:blipFill>
        <p:spPr bwMode="auto">
          <a:xfrm>
            <a:off x="3657600" y="4953000"/>
            <a:ext cx="1862138" cy="16970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animEffect transition="in" filter="box(in)">
                                      <p:cBhvr>
                                        <p:cTn id="7" dur="500"/>
                                        <p:tgtEl>
                                          <p:spTgt spid="655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5539">
                                            <p:txEl>
                                              <p:pRg st="1" end="1"/>
                                            </p:txEl>
                                          </p:spTgt>
                                        </p:tgtEl>
                                        <p:attrNameLst>
                                          <p:attrName>style.visibility</p:attrName>
                                        </p:attrNameLst>
                                      </p:cBhvr>
                                      <p:to>
                                        <p:strVal val="visible"/>
                                      </p:to>
                                    </p:set>
                                    <p:animEffect transition="in" filter="box(in)">
                                      <p:cBhvr>
                                        <p:cTn id="12" dur="500"/>
                                        <p:tgtEl>
                                          <p:spTgt spid="655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5539">
                                            <p:txEl>
                                              <p:pRg st="2" end="2"/>
                                            </p:txEl>
                                          </p:spTgt>
                                        </p:tgtEl>
                                        <p:attrNameLst>
                                          <p:attrName>style.visibility</p:attrName>
                                        </p:attrNameLst>
                                      </p:cBhvr>
                                      <p:to>
                                        <p:strVal val="visible"/>
                                      </p:to>
                                    </p:set>
                                    <p:animEffect transition="in" filter="box(in)">
                                      <p:cBhvr>
                                        <p:cTn id="17" dur="500"/>
                                        <p:tgtEl>
                                          <p:spTgt spid="655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5539">
                                            <p:txEl>
                                              <p:pRg st="3" end="3"/>
                                            </p:txEl>
                                          </p:spTgt>
                                        </p:tgtEl>
                                        <p:attrNameLst>
                                          <p:attrName>style.visibility</p:attrName>
                                        </p:attrNameLst>
                                      </p:cBhvr>
                                      <p:to>
                                        <p:strVal val="visible"/>
                                      </p:to>
                                    </p:set>
                                    <p:animEffect transition="in" filter="box(in)">
                                      <p:cBhvr>
                                        <p:cTn id="22" dur="500"/>
                                        <p:tgtEl>
                                          <p:spTgt spid="655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5539">
                                            <p:txEl>
                                              <p:pRg st="4" end="4"/>
                                            </p:txEl>
                                          </p:spTgt>
                                        </p:tgtEl>
                                        <p:attrNameLst>
                                          <p:attrName>style.visibility</p:attrName>
                                        </p:attrNameLst>
                                      </p:cBhvr>
                                      <p:to>
                                        <p:strVal val="visible"/>
                                      </p:to>
                                    </p:set>
                                    <p:animEffect transition="in" filter="box(in)">
                                      <p:cBhvr>
                                        <p:cTn id="27" dur="500"/>
                                        <p:tgtEl>
                                          <p:spTgt spid="655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65539">
                                            <p:txEl>
                                              <p:pRg st="7" end="7"/>
                                            </p:txEl>
                                          </p:spTgt>
                                        </p:tgtEl>
                                        <p:attrNameLst>
                                          <p:attrName>style.visibility</p:attrName>
                                        </p:attrNameLst>
                                      </p:cBhvr>
                                      <p:to>
                                        <p:strVal val="visible"/>
                                      </p:to>
                                    </p:set>
                                    <p:animEffect transition="in" filter="box(in)">
                                      <p:cBhvr>
                                        <p:cTn id="32" dur="500"/>
                                        <p:tgtEl>
                                          <p:spTgt spid="655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2"/>
          <p:cNvSpPr>
            <a:spLocks noGrp="1"/>
          </p:cNvSpPr>
          <p:nvPr>
            <p:ph type="title" idx="4294967295"/>
          </p:nvPr>
        </p:nvSpPr>
        <p:spPr/>
        <p:txBody>
          <a:bodyPr/>
          <a:lstStyle/>
          <a:p>
            <a:pPr eaLnBrk="1" hangingPunct="1"/>
            <a:r>
              <a:rPr lang="en-US" sz="3600" smtClean="0"/>
              <a:t>For Example: (Solve this problem)</a:t>
            </a:r>
          </a:p>
        </p:txBody>
      </p:sp>
      <p:sp>
        <p:nvSpPr>
          <p:cNvPr id="66563" name="Rectangle 3"/>
          <p:cNvSpPr>
            <a:spLocks noGrp="1"/>
          </p:cNvSpPr>
          <p:nvPr>
            <p:ph type="body" idx="4294967295"/>
          </p:nvPr>
        </p:nvSpPr>
        <p:spPr bwMode="auto">
          <a:xfrm>
            <a:off x="457200" y="1600200"/>
            <a:ext cx="8229600" cy="5257800"/>
          </a:xfrm>
        </p:spPr>
        <p:txBody>
          <a:bodyPr wrap="square" numCol="1" anchor="t" anchorCtr="0" compatLnSpc="1">
            <a:prstTxWarp prst="textNoShape">
              <a:avLst/>
            </a:prstTxWarp>
          </a:bodyPr>
          <a:lstStyle/>
          <a:p>
            <a:pPr marL="0" indent="0" eaLnBrk="1" hangingPunct="1">
              <a:lnSpc>
                <a:spcPct val="90000"/>
              </a:lnSpc>
              <a:defRPr/>
            </a:pPr>
            <a:r>
              <a:rPr lang="en-US" smtClean="0"/>
              <a:t>You were just at the mall. While you were there you saw two people who looked familiar and hanging on each other in the food court. Then you realize it is your best friend’s boyfriend and a different girl.</a:t>
            </a:r>
          </a:p>
          <a:p>
            <a:pPr marL="0" indent="0" eaLnBrk="1" hangingPunct="1">
              <a:lnSpc>
                <a:spcPct val="90000"/>
              </a:lnSpc>
              <a:defRPr/>
            </a:pPr>
            <a:endParaRPr lang="en-US" smtClean="0"/>
          </a:p>
          <a:p>
            <a:pPr marL="0" indent="0" eaLnBrk="1" hangingPunct="1">
              <a:lnSpc>
                <a:spcPct val="90000"/>
              </a:lnSpc>
              <a:defRPr/>
            </a:pPr>
            <a:r>
              <a:rPr lang="en-US" smtClean="0"/>
              <a:t>Use the problem solving model in your group and decide what to do. </a:t>
            </a:r>
          </a:p>
          <a:p>
            <a:pPr marL="0" indent="0" eaLnBrk="1" hangingPunct="1">
              <a:lnSpc>
                <a:spcPct val="90000"/>
              </a:lnSpc>
              <a:defRPr/>
            </a:pPr>
            <a:r>
              <a:rPr lang="en-US" smtClean="0"/>
              <a:t>What should you keep in mind while dealing with this conflict? (Tips to remember-we talked about in class)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6" name="Rectangle 4"/>
          <p:cNvSpPr>
            <a:spLocks noGrp="1"/>
          </p:cNvSpPr>
          <p:nvPr>
            <p:ph type="title" idx="4294967295"/>
          </p:nvPr>
        </p:nvSpPr>
        <p:spPr/>
        <p:txBody>
          <a:bodyPr/>
          <a:lstStyle/>
          <a:p>
            <a:endParaRPr lang="en-US" smtClean="0"/>
          </a:p>
        </p:txBody>
      </p:sp>
      <p:graphicFrame>
        <p:nvGraphicFramePr>
          <p:cNvPr id="115715" name="Object 3"/>
          <p:cNvGraphicFramePr>
            <a:graphicFrameLocks noGrp="1" noChangeAspect="1"/>
          </p:cNvGraphicFramePr>
          <p:nvPr>
            <p:ph idx="4294967295"/>
          </p:nvPr>
        </p:nvGraphicFramePr>
        <p:xfrm>
          <a:off x="1703388" y="0"/>
          <a:ext cx="5297487" cy="6858000"/>
        </p:xfrm>
        <a:graphic>
          <a:graphicData uri="http://schemas.openxmlformats.org/presentationml/2006/ole">
            <mc:AlternateContent xmlns:mc="http://schemas.openxmlformats.org/markup-compatibility/2006">
              <mc:Choice xmlns:v="urn:schemas-microsoft-com:vml" Requires="v">
                <p:oleObj spid="_x0000_s115719" name="Acrobat Document" r:id="rId3" imgW="5829300" imgH="7543800" progId="AcroExch.Document.7">
                  <p:embed/>
                </p:oleObj>
              </mc:Choice>
              <mc:Fallback>
                <p:oleObj name="Acrobat Document" r:id="rId3" imgW="5829300" imgH="7543800" progId="AcroExch.Document.7">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388" y="0"/>
                        <a:ext cx="5297487" cy="685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2"/>
          <p:cNvSpPr>
            <a:spLocks noGrp="1"/>
          </p:cNvSpPr>
          <p:nvPr>
            <p:ph type="title" idx="4294967295"/>
          </p:nvPr>
        </p:nvSpPr>
        <p:spPr>
          <a:xfrm>
            <a:off x="0" y="228600"/>
            <a:ext cx="9144000" cy="1066800"/>
          </a:xfrm>
        </p:spPr>
        <p:txBody>
          <a:bodyPr/>
          <a:lstStyle/>
          <a:p>
            <a:endParaRPr lang="en-US" sz="3600" dirty="0" smtClean="0"/>
          </a:p>
        </p:txBody>
      </p:sp>
      <p:sp>
        <p:nvSpPr>
          <p:cNvPr id="117763" name="Rectangle 3"/>
          <p:cNvSpPr>
            <a:spLocks noGrp="1"/>
          </p:cNvSpPr>
          <p:nvPr>
            <p:ph type="body" idx="4294967295"/>
          </p:nvPr>
        </p:nvSpPr>
        <p:spPr bwMode="auto">
          <a:xfrm>
            <a:off x="352425" y="1463675"/>
            <a:ext cx="7680325" cy="5394325"/>
          </a:xfrm>
        </p:spPr>
        <p:txBody>
          <a:bodyPr wrap="square" numCol="1" anchor="t" anchorCtr="0" compatLnSpc="1">
            <a:prstTxWarp prst="textNoShape">
              <a:avLst/>
            </a:prstTxWarp>
          </a:bodyPr>
          <a:lstStyle/>
          <a:p>
            <a:pPr>
              <a:defRPr/>
            </a:pPr>
            <a:r>
              <a:rPr lang="en-US" sz="3200" smtClean="0"/>
              <a:t>2. Your new step-mom wants to get rid of your dog that you’ve had for 4 years so that her two cats can move into the house.</a:t>
            </a:r>
          </a:p>
          <a:p>
            <a:pPr>
              <a:defRPr/>
            </a:pPr>
            <a:endParaRPr lang="en-US" sz="3200" smtClean="0"/>
          </a:p>
          <a:p>
            <a:pPr>
              <a:defRPr/>
            </a:pPr>
            <a:endParaRPr lang="en-US" sz="3200" smtClean="0"/>
          </a:p>
          <a:p>
            <a:pPr>
              <a:defRPr/>
            </a:pPr>
            <a:endParaRPr lang="en-US" sz="3200" smtClean="0"/>
          </a:p>
          <a:p>
            <a:pPr>
              <a:defRPr/>
            </a:pPr>
            <a:r>
              <a:rPr lang="en-US" sz="3200" smtClean="0"/>
              <a:t>3.  Your significant other breaks up with you and starts dating one of your best friends.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4385" name="Picture 2"/>
          <p:cNvPicPr>
            <a:picLocks noChangeAspect="1" noChangeArrowheads="1"/>
          </p:cNvPicPr>
          <p:nvPr/>
        </p:nvPicPr>
        <p:blipFill>
          <a:blip r:embed="rId3"/>
          <a:srcRect/>
          <a:stretch>
            <a:fillRect/>
          </a:stretch>
        </p:blipFill>
        <p:spPr bwMode="auto">
          <a:xfrm>
            <a:off x="-95250" y="0"/>
            <a:ext cx="9239250" cy="6858000"/>
          </a:xfrm>
          <a:prstGeom prst="rect">
            <a:avLst/>
          </a:prstGeom>
          <a:noFill/>
          <a:ln w="12700">
            <a:noFill/>
            <a:miter lim="800000"/>
            <a:headEnd/>
            <a:tailEnd/>
          </a:ln>
        </p:spPr>
      </p:pic>
      <p:sp>
        <p:nvSpPr>
          <p:cNvPr id="67587" name="Rectangle 3"/>
          <p:cNvSpPr>
            <a:spLocks noGrp="1" noChangeArrowheads="1"/>
          </p:cNvSpPr>
          <p:nvPr>
            <p:ph type="body" idx="4294967295"/>
          </p:nvPr>
        </p:nvSpPr>
        <p:spPr bwMode="auto">
          <a:xfrm>
            <a:off x="942975" y="428625"/>
            <a:ext cx="3324225" cy="5592763"/>
          </a:xfrm>
        </p:spPr>
        <p:txBody>
          <a:bodyPr wrap="square" lIns="45048" tIns="18019" rIns="45048" bIns="18019" numCol="1" anchor="t" anchorCtr="0" compatLnSpc="1">
            <a:prstTxWarp prst="textNoShape">
              <a:avLst/>
            </a:prstTxWarp>
            <a:spAutoFit/>
          </a:bodyPr>
          <a:lstStyle/>
          <a:p>
            <a:pPr marL="0" indent="0" algn="ctr" eaLnBrk="1" hangingPunct="1">
              <a:lnSpc>
                <a:spcPct val="105000"/>
              </a:lnSpc>
              <a:spcBef>
                <a:spcPct val="0"/>
              </a:spcBef>
              <a:spcAft>
                <a:spcPct val="59000"/>
              </a:spcAft>
              <a:buFont typeface="Monotype Sorts" pitchFamily="2" charset="2"/>
              <a:buNone/>
              <a:defRPr/>
            </a:pPr>
            <a:r>
              <a:rPr lang="en-US" sz="2500" b="1" i="1" smtClean="0">
                <a:solidFill>
                  <a:srgbClr val="0033CC"/>
                </a:solidFill>
              </a:rPr>
              <a:t>“</a:t>
            </a:r>
            <a:r>
              <a:rPr lang="en-US" sz="2500" b="1" i="1" smtClean="0">
                <a:solidFill>
                  <a:srgbClr val="0033CC"/>
                </a:solidFill>
                <a:latin typeface="Book Antiqua" pitchFamily="18" charset="0"/>
              </a:rPr>
              <a:t>A      journey of     a thousand miles must begin with    a single step.</a:t>
            </a:r>
            <a:r>
              <a:rPr lang="en-US" sz="2500" b="1" i="1" smtClean="0">
                <a:solidFill>
                  <a:srgbClr val="0033CC"/>
                </a:solidFill>
              </a:rPr>
              <a:t>”</a:t>
            </a:r>
            <a:endParaRPr lang="en-US" sz="1700" b="1" i="1" smtClean="0">
              <a:solidFill>
                <a:srgbClr val="0033CC"/>
              </a:solidFill>
              <a:latin typeface="Book Antiqua" pitchFamily="18" charset="0"/>
            </a:endParaRPr>
          </a:p>
          <a:p>
            <a:pPr marL="0" indent="0" algn="ctr" eaLnBrk="1" hangingPunct="1">
              <a:lnSpc>
                <a:spcPct val="105000"/>
              </a:lnSpc>
              <a:spcBef>
                <a:spcPct val="0"/>
              </a:spcBef>
              <a:spcAft>
                <a:spcPct val="59000"/>
              </a:spcAft>
              <a:buFont typeface="Monotype Sorts" pitchFamily="2" charset="2"/>
              <a:buNone/>
              <a:defRPr/>
            </a:pPr>
            <a:r>
              <a:rPr lang="en-US" sz="1700" b="1" i="1" smtClean="0">
                <a:solidFill>
                  <a:schemeClr val="hlink"/>
                </a:solidFill>
                <a:latin typeface="Book Antiqua" pitchFamily="18" charset="0"/>
              </a:rPr>
              <a:t>Chinese Proverb</a:t>
            </a:r>
            <a:endParaRPr lang="en-US" sz="1700" b="1" smtClean="0">
              <a:solidFill>
                <a:schemeClr val="hlink"/>
              </a:solidFill>
              <a:latin typeface="Book Antiqua" pitchFamily="18" charset="0"/>
            </a:endParaRP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anim calcmode="lin" valueType="num">
                                      <p:cBhvr>
                                        <p:cTn id="7" dur="500" fill="hold"/>
                                        <p:tgtEl>
                                          <p:spTgt spid="67587">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67587">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67587">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6758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grpId="0" nodeType="clickEffect">
                                  <p:stCondLst>
                                    <p:cond delay="0"/>
                                  </p:stCondLst>
                                  <p:childTnLst>
                                    <p:set>
                                      <p:cBhvr>
                                        <p:cTn id="14" dur="1" fill="hold">
                                          <p:stCondLst>
                                            <p:cond delay="0"/>
                                          </p:stCondLst>
                                        </p:cTn>
                                        <p:tgtEl>
                                          <p:spTgt spid="67587">
                                            <p:txEl>
                                              <p:pRg st="1" end="1"/>
                                            </p:txEl>
                                          </p:spTgt>
                                        </p:tgtEl>
                                        <p:attrNameLst>
                                          <p:attrName>style.visibility</p:attrName>
                                        </p:attrNameLst>
                                      </p:cBhvr>
                                      <p:to>
                                        <p:strVal val="visible"/>
                                      </p:to>
                                    </p:set>
                                    <p:anim calcmode="lin" valueType="num">
                                      <p:cBhvr>
                                        <p:cTn id="15" dur="500" fill="hold"/>
                                        <p:tgtEl>
                                          <p:spTgt spid="67587">
                                            <p:txEl>
                                              <p:pRg st="1" end="1"/>
                                            </p:txEl>
                                          </p:spTgt>
                                        </p:tgtEl>
                                        <p:attrNameLst>
                                          <p:attrName>ppt_x</p:attrName>
                                        </p:attrNameLst>
                                      </p:cBhvr>
                                      <p:tavLst>
                                        <p:tav tm="0">
                                          <p:val>
                                            <p:strVal val="#ppt_x-#ppt_w/2"/>
                                          </p:val>
                                        </p:tav>
                                        <p:tav tm="100000">
                                          <p:val>
                                            <p:strVal val="#ppt_x"/>
                                          </p:val>
                                        </p:tav>
                                      </p:tavLst>
                                    </p:anim>
                                    <p:anim calcmode="lin" valueType="num">
                                      <p:cBhvr>
                                        <p:cTn id="16" dur="500" fill="hold"/>
                                        <p:tgtEl>
                                          <p:spTgt spid="67587">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67587">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67587">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2"/>
          <p:cNvSpPr>
            <a:spLocks noGrp="1"/>
          </p:cNvSpPr>
          <p:nvPr>
            <p:ph type="ctrTitle" idx="4294967295"/>
          </p:nvPr>
        </p:nvSpPr>
        <p:spPr>
          <a:xfrm>
            <a:off x="762000" y="533400"/>
            <a:ext cx="7772400" cy="1470025"/>
          </a:xfrm>
        </p:spPr>
        <p:txBody>
          <a:bodyPr/>
          <a:lstStyle/>
          <a:p>
            <a:pPr eaLnBrk="1" hangingPunct="1"/>
            <a:r>
              <a:rPr lang="en-US" smtClean="0"/>
              <a:t>4 Basic Communication Personality Styles</a:t>
            </a:r>
          </a:p>
        </p:txBody>
      </p:sp>
      <p:sp>
        <p:nvSpPr>
          <p:cNvPr id="69635" name="Rectangle 3"/>
          <p:cNvSpPr>
            <a:spLocks noGrp="1"/>
          </p:cNvSpPr>
          <p:nvPr>
            <p:ph type="subTitle" idx="4294967295"/>
          </p:nvPr>
        </p:nvSpPr>
        <p:spPr bwMode="auto">
          <a:xfrm>
            <a:off x="1371600" y="2438400"/>
            <a:ext cx="6400800" cy="3505200"/>
          </a:xfrm>
        </p:spPr>
        <p:txBody>
          <a:bodyPr wrap="square" numCol="1" anchor="t" anchorCtr="0" compatLnSpc="1">
            <a:prstTxWarp prst="textNoShape">
              <a:avLst/>
            </a:prstTxWarp>
          </a:bodyPr>
          <a:lstStyle/>
          <a:p>
            <a:pPr marL="0" indent="0" algn="ctr" eaLnBrk="1" hangingPunct="1">
              <a:lnSpc>
                <a:spcPct val="80000"/>
              </a:lnSpc>
              <a:defRPr/>
            </a:pPr>
            <a:r>
              <a:rPr lang="en-US" sz="2400" smtClean="0"/>
              <a:t>1.Passive </a:t>
            </a:r>
          </a:p>
          <a:p>
            <a:pPr marL="0" indent="0" algn="ctr" eaLnBrk="1" hangingPunct="1">
              <a:lnSpc>
                <a:spcPct val="80000"/>
              </a:lnSpc>
              <a:defRPr/>
            </a:pPr>
            <a:r>
              <a:rPr lang="en-US" sz="2400" smtClean="0"/>
              <a:t>2.Aggressive</a:t>
            </a:r>
          </a:p>
          <a:p>
            <a:pPr marL="0" indent="0" algn="ctr" eaLnBrk="1" hangingPunct="1">
              <a:lnSpc>
                <a:spcPct val="80000"/>
              </a:lnSpc>
              <a:defRPr/>
            </a:pPr>
            <a:r>
              <a:rPr lang="en-US" sz="2400" smtClean="0"/>
              <a:t>3.Passive Aggressive </a:t>
            </a:r>
          </a:p>
          <a:p>
            <a:pPr marL="0" indent="0" algn="ctr" eaLnBrk="1" hangingPunct="1">
              <a:lnSpc>
                <a:spcPct val="80000"/>
              </a:lnSpc>
              <a:defRPr/>
            </a:pPr>
            <a:r>
              <a:rPr lang="en-US" sz="2400" smtClean="0"/>
              <a:t>4.Assertive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p:cNvSpPr>
          <p:nvPr>
            <p:ph type="title" idx="4294967295"/>
          </p:nvPr>
        </p:nvSpPr>
        <p:spPr>
          <a:xfrm>
            <a:off x="636588" y="257175"/>
            <a:ext cx="7253287" cy="427038"/>
          </a:xfrm>
        </p:spPr>
        <p:txBody>
          <a:bodyPr/>
          <a:lstStyle/>
          <a:p>
            <a:pPr eaLnBrk="1" hangingPunct="1"/>
            <a:r>
              <a:rPr lang="en-US" sz="3600" u="sng" smtClean="0"/>
              <a:t>Passive Style</a:t>
            </a:r>
            <a:r>
              <a:rPr lang="en-US" sz="3600" smtClean="0"/>
              <a:t> </a:t>
            </a:r>
          </a:p>
        </p:txBody>
      </p:sp>
      <p:sp>
        <p:nvSpPr>
          <p:cNvPr id="70659" name="Rectangle 3"/>
          <p:cNvSpPr>
            <a:spLocks noGrp="1"/>
          </p:cNvSpPr>
          <p:nvPr>
            <p:ph type="body" idx="4294967295"/>
          </p:nvPr>
        </p:nvSpPr>
        <p:spPr bwMode="auto">
          <a:xfrm>
            <a:off x="685800" y="685800"/>
            <a:ext cx="7772400" cy="6172200"/>
          </a:xfrm>
        </p:spPr>
        <p:txBody>
          <a:bodyPr wrap="square" numCol="1" anchor="t" anchorCtr="0" compatLnSpc="1">
            <a:prstTxWarp prst="textNoShape">
              <a:avLst/>
            </a:prstTxWarp>
          </a:bodyPr>
          <a:lstStyle/>
          <a:p>
            <a:pPr marL="0" indent="0" eaLnBrk="1" hangingPunct="1">
              <a:lnSpc>
                <a:spcPct val="90000"/>
              </a:lnSpc>
            </a:pPr>
            <a:endParaRPr lang="en-US" sz="1600" smtClean="0"/>
          </a:p>
          <a:p>
            <a:pPr marL="0" indent="0" eaLnBrk="1" hangingPunct="1">
              <a:lnSpc>
                <a:spcPct val="90000"/>
              </a:lnSpc>
            </a:pPr>
            <a:endParaRPr lang="en-US" sz="1600" smtClean="0"/>
          </a:p>
          <a:p>
            <a:pPr marL="0" indent="0" eaLnBrk="1" hangingPunct="1">
              <a:lnSpc>
                <a:spcPct val="90000"/>
              </a:lnSpc>
            </a:pPr>
            <a:endParaRPr lang="en-US" sz="1600" smtClean="0"/>
          </a:p>
          <a:p>
            <a:pPr marL="0" indent="0" eaLnBrk="1" hangingPunct="1">
              <a:lnSpc>
                <a:spcPct val="90000"/>
              </a:lnSpc>
            </a:pPr>
            <a:r>
              <a:rPr lang="en-US" sz="2400" smtClean="0"/>
              <a:t>Definition: </a:t>
            </a:r>
            <a:r>
              <a:rPr lang="en-US" sz="2400" smtClean="0">
                <a:solidFill>
                  <a:schemeClr val="accent2"/>
                </a:solidFill>
              </a:rPr>
              <a:t>Violating of your rights by self and others. Failure to express feelings in an honest and direct manner </a:t>
            </a:r>
          </a:p>
          <a:p>
            <a:pPr marL="0" indent="0" eaLnBrk="1" hangingPunct="1">
              <a:lnSpc>
                <a:spcPct val="90000"/>
              </a:lnSpc>
            </a:pPr>
            <a:r>
              <a:rPr lang="en-US" sz="2400" smtClean="0">
                <a:solidFill>
                  <a:schemeClr val="accent2"/>
                </a:solidFill>
              </a:rPr>
              <a:t>Purpose:-to be liked &amp; accepted by others.</a:t>
            </a:r>
          </a:p>
          <a:p>
            <a:pPr marL="0" indent="0" eaLnBrk="1" hangingPunct="1">
              <a:lnSpc>
                <a:spcPct val="90000"/>
              </a:lnSpc>
            </a:pPr>
            <a:r>
              <a:rPr lang="en-US" sz="2400" smtClean="0">
                <a:solidFill>
                  <a:schemeClr val="accent2"/>
                </a:solidFill>
              </a:rPr>
              <a:t>Characteristics:-low self esteem , submissive , dependent and overly compliant </a:t>
            </a:r>
          </a:p>
          <a:p>
            <a:pPr marL="0" indent="0" eaLnBrk="1" hangingPunct="1">
              <a:lnSpc>
                <a:spcPct val="90000"/>
              </a:lnSpc>
            </a:pPr>
            <a:r>
              <a:rPr lang="en-US" sz="2400" smtClean="0">
                <a:solidFill>
                  <a:schemeClr val="accent2"/>
                </a:solidFill>
              </a:rPr>
              <a:t>Attitude: I am not OK , everyone else is OK</a:t>
            </a:r>
          </a:p>
          <a:p>
            <a:pPr marL="0" indent="0" eaLnBrk="1" hangingPunct="1">
              <a:lnSpc>
                <a:spcPct val="90000"/>
              </a:lnSpc>
            </a:pPr>
            <a:r>
              <a:rPr lang="en-US" sz="2400" smtClean="0"/>
              <a:t>Interactions with others: Puts self down, easily influenced by others, avoids conflicts</a:t>
            </a:r>
          </a:p>
          <a:p>
            <a:pPr marL="0" indent="0" eaLnBrk="1" hangingPunct="1">
              <a:lnSpc>
                <a:spcPct val="90000"/>
              </a:lnSpc>
            </a:pPr>
            <a:r>
              <a:rPr lang="en-US" sz="2400" smtClean="0"/>
              <a:t>Feelings provoked in others: Pity, disrespect, irritation , frustration, anger </a:t>
            </a:r>
          </a:p>
          <a:p>
            <a:pPr marL="0" indent="0" eaLnBrk="1" hangingPunct="1">
              <a:lnSpc>
                <a:spcPct val="90000"/>
              </a:lnSpc>
            </a:pPr>
            <a:r>
              <a:rPr lang="en-US" sz="2400" smtClean="0">
                <a:solidFill>
                  <a:schemeClr val="accent2"/>
                </a:solidFill>
              </a:rPr>
              <a:t>Consequences: unmet needs and desires as well as goals.</a:t>
            </a:r>
          </a:p>
          <a:p>
            <a:pPr marL="0" indent="0" eaLnBrk="1" hangingPunct="1">
              <a:lnSpc>
                <a:spcPct val="90000"/>
              </a:lnSpc>
            </a:pPr>
            <a:endParaRPr lang="en-US" sz="2400" smtClean="0">
              <a:solidFill>
                <a:schemeClr val="accent2"/>
              </a:solidFill>
            </a:endParaRPr>
          </a:p>
        </p:txBody>
      </p:sp>
      <p:pic>
        <p:nvPicPr>
          <p:cNvPr id="147459" name="Picture 4" descr="writing_hand">
            <a:hlinkClick r:id="rId2"/>
          </p:cNvPr>
          <p:cNvPicPr>
            <a:picLocks noChangeAspect="1" noChangeArrowheads="1"/>
          </p:cNvPicPr>
          <p:nvPr/>
        </p:nvPicPr>
        <p:blipFill>
          <a:blip r:embed="rId3"/>
          <a:srcRect/>
          <a:stretch>
            <a:fillRect/>
          </a:stretch>
        </p:blipFill>
        <p:spPr bwMode="auto">
          <a:xfrm>
            <a:off x="381000" y="685800"/>
            <a:ext cx="523875" cy="523875"/>
          </a:xfrm>
          <a:prstGeom prst="rect">
            <a:avLst/>
          </a:prstGeom>
          <a:noFill/>
          <a:ln w="9525">
            <a:noFill/>
            <a:miter lim="800000"/>
            <a:headEnd/>
            <a:tailEnd/>
          </a:ln>
        </p:spPr>
      </p:pic>
      <p:pic>
        <p:nvPicPr>
          <p:cNvPr id="147460" name="Picture 5" descr="why-people-remain-quiet-shy-and-non-assertive"/>
          <p:cNvPicPr>
            <a:picLocks noChangeAspect="1" noChangeArrowheads="1"/>
          </p:cNvPicPr>
          <p:nvPr/>
        </p:nvPicPr>
        <p:blipFill>
          <a:blip r:embed="rId4"/>
          <a:srcRect/>
          <a:stretch>
            <a:fillRect/>
          </a:stretch>
        </p:blipFill>
        <p:spPr bwMode="auto">
          <a:xfrm>
            <a:off x="4572000" y="228600"/>
            <a:ext cx="2362200" cy="1576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1" name="Rectangle 2"/>
          <p:cNvSpPr>
            <a:spLocks noGrp="1"/>
          </p:cNvSpPr>
          <p:nvPr>
            <p:ph type="title" idx="4294967295"/>
          </p:nvPr>
        </p:nvSpPr>
        <p:spPr>
          <a:xfrm>
            <a:off x="382588" y="409575"/>
            <a:ext cx="3952875" cy="630238"/>
          </a:xfrm>
        </p:spPr>
        <p:txBody>
          <a:bodyPr wrap="none" lIns="45048" tIns="18019" rIns="45048" bIns="18019" anchor="t">
            <a:spAutoFit/>
          </a:bodyPr>
          <a:lstStyle/>
          <a:p>
            <a:pPr eaLnBrk="1" hangingPunct="1"/>
            <a:r>
              <a:rPr lang="en-US" sz="3800" b="1" smtClean="0">
                <a:latin typeface="Book Antiqua" pitchFamily="18" charset="0"/>
              </a:rPr>
              <a:t>A Passive Person</a:t>
            </a:r>
          </a:p>
        </p:txBody>
      </p:sp>
      <p:sp>
        <p:nvSpPr>
          <p:cNvPr id="71683" name="Rectangle 3"/>
          <p:cNvSpPr>
            <a:spLocks noChangeArrowheads="1"/>
          </p:cNvSpPr>
          <p:nvPr/>
        </p:nvSpPr>
        <p:spPr bwMode="auto">
          <a:xfrm>
            <a:off x="762000" y="1371600"/>
            <a:ext cx="4800600" cy="577850"/>
          </a:xfrm>
          <a:prstGeom prst="rect">
            <a:avLst/>
          </a:prstGeom>
          <a:noFill/>
          <a:ln w="12700">
            <a:noFill/>
            <a:miter lim="800000"/>
            <a:headEnd/>
            <a:tailEnd/>
          </a:ln>
        </p:spPr>
        <p:txBody>
          <a:bodyPr lIns="45048" tIns="18019" rIns="45048" bIns="18019">
            <a:spAutoFit/>
          </a:bodyPr>
          <a:lstStyle/>
          <a:p>
            <a:pPr marL="977900" indent="-977900">
              <a:lnSpc>
                <a:spcPct val="105000"/>
              </a:lnSpc>
              <a:spcAft>
                <a:spcPct val="59000"/>
              </a:spcAft>
              <a:buClr>
                <a:srgbClr val="838995"/>
              </a:buClr>
              <a:buFont typeface="Arial" charset="0"/>
              <a:buNone/>
            </a:pPr>
            <a:r>
              <a:rPr lang="en-US" sz="1900" b="1" u="sng">
                <a:latin typeface="Book Antiqua" pitchFamily="18" charset="0"/>
                <a:cs typeface="Tahoma" pitchFamily="34" charset="0"/>
              </a:rPr>
              <a:t>Passive people</a:t>
            </a:r>
            <a:r>
              <a:rPr lang="en-US" sz="1900" b="1">
                <a:latin typeface="Book Antiqua" pitchFamily="18" charset="0"/>
                <a:cs typeface="Tahoma" pitchFamily="34" charset="0"/>
              </a:rPr>
              <a:t> </a:t>
            </a:r>
            <a:r>
              <a:rPr lang="en-US" sz="1900" b="1" u="sng">
                <a:latin typeface="Book Antiqua" pitchFamily="18" charset="0"/>
                <a:cs typeface="Tahoma" pitchFamily="34" charset="0"/>
              </a:rPr>
              <a:t>usually</a:t>
            </a:r>
            <a:r>
              <a:rPr lang="en-US" sz="1900" b="1">
                <a:latin typeface="Book Antiqua" pitchFamily="18" charset="0"/>
                <a:cs typeface="Tahoma" pitchFamily="34" charset="0"/>
              </a:rPr>
              <a:t>:</a:t>
            </a:r>
          </a:p>
        </p:txBody>
      </p:sp>
      <p:sp>
        <p:nvSpPr>
          <p:cNvPr id="71684" name="Rectangle 4"/>
          <p:cNvSpPr>
            <a:spLocks noChangeArrowheads="1"/>
          </p:cNvSpPr>
          <p:nvPr/>
        </p:nvSpPr>
        <p:spPr bwMode="auto">
          <a:xfrm>
            <a:off x="1143000" y="2209800"/>
            <a:ext cx="6096000" cy="2219325"/>
          </a:xfrm>
          <a:prstGeom prst="rect">
            <a:avLst/>
          </a:prstGeom>
          <a:noFill/>
          <a:ln w="12700">
            <a:noFill/>
            <a:miter lim="800000"/>
            <a:headEnd/>
            <a:tailEnd/>
          </a:ln>
        </p:spPr>
        <p:txBody>
          <a:bodyPr lIns="45048" tIns="18019" rIns="45048" bIns="18019">
            <a:spAutoFit/>
          </a:bodyPr>
          <a:lstStyle/>
          <a:p>
            <a:pPr marL="565150" indent="-565150">
              <a:lnSpc>
                <a:spcPct val="105000"/>
              </a:lnSpc>
              <a:spcAft>
                <a:spcPct val="59000"/>
              </a:spcAft>
              <a:buClr>
                <a:srgbClr val="838995"/>
              </a:buClr>
              <a:buSzPct val="90000"/>
              <a:buFont typeface="Wingdings" pitchFamily="2" charset="2"/>
              <a:buNone/>
            </a:pPr>
            <a:r>
              <a:rPr lang="en-US" sz="2400">
                <a:latin typeface="Book Antiqua" pitchFamily="18" charset="0"/>
                <a:cs typeface="Tahoma" pitchFamily="34" charset="0"/>
              </a:rPr>
              <a:t>Speak softly and hesitantly.</a:t>
            </a:r>
          </a:p>
          <a:p>
            <a:pPr marL="565150" indent="-565150">
              <a:lnSpc>
                <a:spcPct val="105000"/>
              </a:lnSpc>
              <a:spcAft>
                <a:spcPct val="59000"/>
              </a:spcAft>
              <a:buClr>
                <a:srgbClr val="838995"/>
              </a:buClr>
              <a:buSzPct val="90000"/>
              <a:buFont typeface="Wingdings" pitchFamily="2" charset="2"/>
              <a:buNone/>
            </a:pPr>
            <a:r>
              <a:rPr lang="en-US" sz="2400">
                <a:latin typeface="Book Antiqua" pitchFamily="18" charset="0"/>
                <a:cs typeface="Tahoma" pitchFamily="34" charset="0"/>
              </a:rPr>
              <a:t>Use fillers like </a:t>
            </a:r>
            <a:r>
              <a:rPr lang="en-US" sz="2400">
                <a:latin typeface="Corbel" pitchFamily="34" charset="0"/>
                <a:cs typeface="Tahoma" pitchFamily="34" charset="0"/>
              </a:rPr>
              <a:t>“</a:t>
            </a:r>
            <a:r>
              <a:rPr lang="en-US" sz="2400">
                <a:latin typeface="Book Antiqua" pitchFamily="18" charset="0"/>
                <a:cs typeface="Tahoma" pitchFamily="34" charset="0"/>
              </a:rPr>
              <a:t>uh</a:t>
            </a:r>
            <a:r>
              <a:rPr lang="en-US" sz="2400">
                <a:latin typeface="Corbel" pitchFamily="34" charset="0"/>
                <a:cs typeface="Tahoma" pitchFamily="34" charset="0"/>
              </a:rPr>
              <a:t>”</a:t>
            </a:r>
            <a:r>
              <a:rPr lang="en-US" sz="2400">
                <a:latin typeface="Book Antiqua" pitchFamily="18" charset="0"/>
                <a:cs typeface="Tahoma" pitchFamily="34" charset="0"/>
              </a:rPr>
              <a:t> and </a:t>
            </a:r>
            <a:r>
              <a:rPr lang="en-US" sz="2400">
                <a:latin typeface="Corbel" pitchFamily="34" charset="0"/>
                <a:cs typeface="Tahoma" pitchFamily="34" charset="0"/>
              </a:rPr>
              <a:t>“</a:t>
            </a:r>
            <a:r>
              <a:rPr lang="en-US" sz="2400">
                <a:latin typeface="Book Antiqua" pitchFamily="18" charset="0"/>
                <a:cs typeface="Tahoma" pitchFamily="34" charset="0"/>
              </a:rPr>
              <a:t>um.</a:t>
            </a:r>
            <a:r>
              <a:rPr lang="en-US" sz="2400">
                <a:latin typeface="Corbel" pitchFamily="34" charset="0"/>
                <a:cs typeface="Tahoma" pitchFamily="34" charset="0"/>
              </a:rPr>
              <a:t>”</a:t>
            </a:r>
            <a:endParaRPr lang="en-US" sz="2400">
              <a:latin typeface="Book Antiqua" pitchFamily="18" charset="0"/>
              <a:cs typeface="Tahoma" pitchFamily="34" charset="0"/>
            </a:endParaRPr>
          </a:p>
          <a:p>
            <a:pPr marL="565150" indent="-565150">
              <a:lnSpc>
                <a:spcPct val="105000"/>
              </a:lnSpc>
              <a:spcAft>
                <a:spcPct val="59000"/>
              </a:spcAft>
              <a:buClr>
                <a:srgbClr val="838995"/>
              </a:buClr>
              <a:buSzPct val="90000"/>
              <a:buFont typeface="Wingdings" pitchFamily="2" charset="2"/>
              <a:buNone/>
            </a:pPr>
            <a:r>
              <a:rPr lang="en-US" sz="2400">
                <a:latin typeface="Book Antiqua" pitchFamily="18" charset="0"/>
                <a:cs typeface="Tahoma" pitchFamily="34" charset="0"/>
              </a:rPr>
              <a:t>Avoid eye contact.</a:t>
            </a:r>
          </a:p>
          <a:p>
            <a:pPr marL="565150" indent="-565150">
              <a:lnSpc>
                <a:spcPct val="105000"/>
              </a:lnSpc>
              <a:spcAft>
                <a:spcPct val="59000"/>
              </a:spcAft>
              <a:buClr>
                <a:srgbClr val="838995"/>
              </a:buClr>
              <a:buSzPct val="90000"/>
              <a:buFont typeface="Wingdings" pitchFamily="2" charset="2"/>
              <a:buNone/>
            </a:pPr>
            <a:r>
              <a:rPr lang="en-US" sz="2400">
                <a:latin typeface="Book Antiqua" pitchFamily="18" charset="0"/>
                <a:cs typeface="Tahoma" pitchFamily="34" charset="0"/>
              </a:rPr>
              <a:t>Allow other people in their personal space.</a:t>
            </a:r>
          </a:p>
        </p:txBody>
      </p:sp>
      <p:pic>
        <p:nvPicPr>
          <p:cNvPr id="71685" name="Picture 5"/>
          <p:cNvPicPr>
            <a:picLocks noChangeAspect="1" noChangeArrowheads="1"/>
          </p:cNvPicPr>
          <p:nvPr/>
        </p:nvPicPr>
        <p:blipFill>
          <a:blip r:embed="rId3"/>
          <a:srcRect/>
          <a:stretch>
            <a:fillRect/>
          </a:stretch>
        </p:blipFill>
        <p:spPr bwMode="auto">
          <a:xfrm>
            <a:off x="6629400" y="3886200"/>
            <a:ext cx="2024063" cy="2514600"/>
          </a:xfrm>
          <a:prstGeom prst="rect">
            <a:avLst/>
          </a:prstGeom>
          <a:noFill/>
          <a:ln w="12700">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1685"/>
                                        </p:tgtEl>
                                        <p:attrNameLst>
                                          <p:attrName>style.visibility</p:attrName>
                                        </p:attrNameLst>
                                      </p:cBhvr>
                                      <p:to>
                                        <p:strVal val="visible"/>
                                      </p:to>
                                    </p:set>
                                    <p:animEffect transition="in" filter="slide(fromBottom)">
                                      <p:cBhvr>
                                        <p:cTn id="7" dur="500"/>
                                        <p:tgtEl>
                                          <p:spTgt spid="7168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71683"/>
                                        </p:tgtEl>
                                        <p:attrNameLst>
                                          <p:attrName>style.visibility</p:attrName>
                                        </p:attrNameLst>
                                      </p:cBhvr>
                                      <p:to>
                                        <p:strVal val="visible"/>
                                      </p:to>
                                    </p:set>
                                    <p:anim calcmode="lin" valueType="num">
                                      <p:cBhvr additive="base">
                                        <p:cTn id="12" dur="500" fill="hold"/>
                                        <p:tgtEl>
                                          <p:spTgt spid="71683"/>
                                        </p:tgtEl>
                                        <p:attrNameLst>
                                          <p:attrName>ppt_x</p:attrName>
                                        </p:attrNameLst>
                                      </p:cBhvr>
                                      <p:tavLst>
                                        <p:tav tm="0">
                                          <p:val>
                                            <p:strVal val="0-#ppt_w/2"/>
                                          </p:val>
                                        </p:tav>
                                        <p:tav tm="100000">
                                          <p:val>
                                            <p:strVal val="#ppt_x"/>
                                          </p:val>
                                        </p:tav>
                                      </p:tavLst>
                                    </p:anim>
                                    <p:anim calcmode="lin" valueType="num">
                                      <p:cBhvr additive="base">
                                        <p:cTn id="13" dur="500" fill="hold"/>
                                        <p:tgtEl>
                                          <p:spTgt spid="7168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71684"/>
                                        </p:tgtEl>
                                        <p:attrNameLst>
                                          <p:attrName>style.visibility</p:attrName>
                                        </p:attrNameLst>
                                      </p:cBhvr>
                                      <p:to>
                                        <p:strVal val="visible"/>
                                      </p:to>
                                    </p:set>
                                    <p:anim calcmode="lin" valueType="num">
                                      <p:cBhvr additive="base">
                                        <p:cTn id="18" dur="500" fill="hold"/>
                                        <p:tgtEl>
                                          <p:spTgt spid="71684"/>
                                        </p:tgtEl>
                                        <p:attrNameLst>
                                          <p:attrName>ppt_x</p:attrName>
                                        </p:attrNameLst>
                                      </p:cBhvr>
                                      <p:tavLst>
                                        <p:tav tm="0">
                                          <p:val>
                                            <p:strVal val="0-#ppt_w/2"/>
                                          </p:val>
                                        </p:tav>
                                        <p:tav tm="100000">
                                          <p:val>
                                            <p:strVal val="#ppt_x"/>
                                          </p:val>
                                        </p:tav>
                                      </p:tavLst>
                                    </p:anim>
                                    <p:anim calcmode="lin" valueType="num">
                                      <p:cBhvr additive="base">
                                        <p:cTn id="19" dur="500" fill="hold"/>
                                        <p:tgtEl>
                                          <p:spTgt spid="716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autoUpdateAnimBg="0"/>
      <p:bldP spid="71684"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2"/>
          <p:cNvSpPr>
            <a:spLocks noGrp="1"/>
          </p:cNvSpPr>
          <p:nvPr>
            <p:ph type="title" idx="4294967295"/>
          </p:nvPr>
        </p:nvSpPr>
        <p:spPr>
          <a:xfrm>
            <a:off x="609600" y="228600"/>
            <a:ext cx="7772400" cy="609600"/>
          </a:xfrm>
        </p:spPr>
        <p:txBody>
          <a:bodyPr/>
          <a:lstStyle/>
          <a:p>
            <a:pPr eaLnBrk="1" hangingPunct="1"/>
            <a:r>
              <a:rPr lang="en-US" sz="3600" smtClean="0"/>
              <a:t>Aggressive Style</a:t>
            </a:r>
          </a:p>
        </p:txBody>
      </p:sp>
      <p:sp>
        <p:nvSpPr>
          <p:cNvPr id="73731" name="Rectangle 3"/>
          <p:cNvSpPr>
            <a:spLocks noGrp="1"/>
          </p:cNvSpPr>
          <p:nvPr>
            <p:ph type="body" idx="4294967295"/>
          </p:nvPr>
        </p:nvSpPr>
        <p:spPr bwMode="auto">
          <a:xfrm>
            <a:off x="685800" y="685800"/>
            <a:ext cx="7772400" cy="6172200"/>
          </a:xfrm>
        </p:spPr>
        <p:txBody>
          <a:bodyPr wrap="square" numCol="1" anchor="t" anchorCtr="0" compatLnSpc="1">
            <a:prstTxWarp prst="textNoShape">
              <a:avLst/>
            </a:prstTxWarp>
          </a:bodyPr>
          <a:lstStyle/>
          <a:p>
            <a:pPr marL="0" indent="0" eaLnBrk="1" hangingPunct="1">
              <a:lnSpc>
                <a:spcPct val="80000"/>
              </a:lnSpc>
            </a:pPr>
            <a:endParaRPr lang="en-US" sz="1600" smtClean="0"/>
          </a:p>
          <a:p>
            <a:pPr marL="0" indent="0" eaLnBrk="1" hangingPunct="1">
              <a:lnSpc>
                <a:spcPct val="80000"/>
              </a:lnSpc>
            </a:pPr>
            <a:endParaRPr lang="en-US" sz="1600" smtClean="0"/>
          </a:p>
          <a:p>
            <a:pPr marL="0" indent="0" eaLnBrk="1" hangingPunct="1">
              <a:lnSpc>
                <a:spcPct val="80000"/>
              </a:lnSpc>
            </a:pPr>
            <a:r>
              <a:rPr lang="en-US" sz="2400" smtClean="0">
                <a:solidFill>
                  <a:schemeClr val="accent2"/>
                </a:solidFill>
              </a:rPr>
              <a:t>Definition: honest emotions though inappropriate and in violation of the rights of the others.</a:t>
            </a:r>
          </a:p>
          <a:p>
            <a:pPr marL="0" indent="0" eaLnBrk="1" hangingPunct="1">
              <a:lnSpc>
                <a:spcPct val="80000"/>
              </a:lnSpc>
            </a:pPr>
            <a:r>
              <a:rPr lang="en-US" sz="2400" smtClean="0">
                <a:solidFill>
                  <a:schemeClr val="accent2"/>
                </a:solidFill>
              </a:rPr>
              <a:t>Purpose: to dominate or win in every situation. Increase self –esteem but by putting everyone else down.</a:t>
            </a:r>
          </a:p>
          <a:p>
            <a:pPr marL="0" indent="0" eaLnBrk="1" hangingPunct="1">
              <a:lnSpc>
                <a:spcPct val="80000"/>
              </a:lnSpc>
            </a:pPr>
            <a:r>
              <a:rPr lang="en-US" sz="2400" smtClean="0">
                <a:solidFill>
                  <a:schemeClr val="accent2"/>
                </a:solidFill>
              </a:rPr>
              <a:t>Characteristics: Rude , obnoxious , domineering and superior. Tends to over-react </a:t>
            </a:r>
          </a:p>
          <a:p>
            <a:pPr marL="0" indent="0" eaLnBrk="1" hangingPunct="1">
              <a:lnSpc>
                <a:spcPct val="80000"/>
              </a:lnSpc>
            </a:pPr>
            <a:r>
              <a:rPr lang="en-US" sz="2400" smtClean="0">
                <a:solidFill>
                  <a:schemeClr val="accent2"/>
                </a:solidFill>
              </a:rPr>
              <a:t>Attitude: You are not OK</a:t>
            </a:r>
          </a:p>
          <a:p>
            <a:pPr marL="0" indent="0" eaLnBrk="1" hangingPunct="1">
              <a:lnSpc>
                <a:spcPct val="80000"/>
              </a:lnSpc>
            </a:pPr>
            <a:r>
              <a:rPr lang="en-US" sz="2400" smtClean="0"/>
              <a:t>Interactions with others: Puts others down. </a:t>
            </a:r>
          </a:p>
          <a:p>
            <a:pPr marL="0" indent="0" eaLnBrk="1" hangingPunct="1">
              <a:lnSpc>
                <a:spcPct val="80000"/>
              </a:lnSpc>
            </a:pPr>
            <a:endParaRPr lang="en-US" sz="2400" smtClean="0"/>
          </a:p>
          <a:p>
            <a:pPr marL="0" indent="0" eaLnBrk="1" hangingPunct="1">
              <a:lnSpc>
                <a:spcPct val="80000"/>
              </a:lnSpc>
            </a:pPr>
            <a:r>
              <a:rPr lang="en-US" sz="2400" smtClean="0"/>
              <a:t>Feelings provoked in others: hurt , anger , ashamed , abused </a:t>
            </a:r>
          </a:p>
          <a:p>
            <a:pPr marL="0" indent="0" eaLnBrk="1" hangingPunct="1">
              <a:lnSpc>
                <a:spcPct val="80000"/>
              </a:lnSpc>
            </a:pPr>
            <a:r>
              <a:rPr lang="en-US" sz="2400" smtClean="0">
                <a:solidFill>
                  <a:schemeClr val="accent2"/>
                </a:solidFill>
              </a:rPr>
              <a:t>Consequences: meets goals , alienates others, lack of close relationships. </a:t>
            </a:r>
          </a:p>
          <a:p>
            <a:pPr marL="0" indent="0" eaLnBrk="1" hangingPunct="1">
              <a:lnSpc>
                <a:spcPct val="80000"/>
              </a:lnSpc>
            </a:pPr>
            <a:endParaRPr lang="en-US" sz="2400" smtClean="0">
              <a:solidFill>
                <a:schemeClr val="accent2"/>
              </a:solidFill>
            </a:endParaRPr>
          </a:p>
        </p:txBody>
      </p:sp>
      <p:pic>
        <p:nvPicPr>
          <p:cNvPr id="150531" name="Picture 4" descr="writing_hand">
            <a:hlinkClick r:id="rId2"/>
          </p:cNvPr>
          <p:cNvPicPr>
            <a:picLocks noChangeAspect="1" noChangeArrowheads="1"/>
          </p:cNvPicPr>
          <p:nvPr/>
        </p:nvPicPr>
        <p:blipFill>
          <a:blip r:embed="rId3"/>
          <a:srcRect/>
          <a:stretch>
            <a:fillRect/>
          </a:stretch>
        </p:blipFill>
        <p:spPr bwMode="auto">
          <a:xfrm>
            <a:off x="304800" y="1066800"/>
            <a:ext cx="447675" cy="447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0" y="228600"/>
            <a:ext cx="6705600" cy="2370138"/>
          </a:xfrm>
          <a:prstGeom prst="rect">
            <a:avLst/>
          </a:prstGeom>
          <a:solidFill>
            <a:srgbClr val="800080"/>
          </a:solidFill>
          <a:ln w="0">
            <a:noFill/>
            <a:miter lim="800000"/>
            <a:headEnd/>
            <a:tailEnd/>
          </a:ln>
          <a:effectLst>
            <a:outerShdw dist="152928" dir="19101988" algn="ctr" rotWithShape="0">
              <a:srgbClr val="660066"/>
            </a:outerShdw>
          </a:effectLst>
        </p:spPr>
        <p:txBody>
          <a:bodyPr lIns="47625" tIns="19050" rIns="47625" bIns="19050">
            <a:spAutoFit/>
          </a:bodyPr>
          <a:lstStyle/>
          <a:p>
            <a:pPr marL="342900" indent="-342900" algn="ctr" defTabSz="966788">
              <a:spcAft>
                <a:spcPct val="50000"/>
              </a:spcAft>
              <a:buClr>
                <a:srgbClr val="838995"/>
              </a:buClr>
              <a:buFont typeface="Arial" charset="0"/>
              <a:buNone/>
              <a:defRPr/>
            </a:pPr>
            <a:endParaRPr lang="en-US" sz="600">
              <a:latin typeface="Book Antiqua" pitchFamily="18" charset="0"/>
              <a:cs typeface="Tahoma" pitchFamily="34" charset="0"/>
            </a:endParaRPr>
          </a:p>
          <a:p>
            <a:pPr marL="342900" indent="-342900" algn="ctr" defTabSz="966788">
              <a:spcAft>
                <a:spcPct val="50000"/>
              </a:spcAft>
              <a:buClr>
                <a:srgbClr val="838995"/>
              </a:buClr>
              <a:buFont typeface="Arial" charset="0"/>
              <a:buNone/>
              <a:defRPr/>
            </a:pPr>
            <a:r>
              <a:rPr lang="en-US">
                <a:solidFill>
                  <a:srgbClr val="FFFFFF"/>
                </a:solidFill>
                <a:effectLst>
                  <a:outerShdw blurRad="38100" dist="38100" dir="2700000" algn="tl">
                    <a:srgbClr val="000000"/>
                  </a:outerShdw>
                </a:effectLst>
                <a:latin typeface="Book Antiqua" pitchFamily="18" charset="0"/>
                <a:cs typeface="Tahoma" pitchFamily="34" charset="0"/>
              </a:rPr>
              <a:t>Please write a </a:t>
            </a:r>
            <a:br>
              <a:rPr lang="en-US">
                <a:solidFill>
                  <a:srgbClr val="FFFFFF"/>
                </a:solidFill>
                <a:effectLst>
                  <a:outerShdw blurRad="38100" dist="38100" dir="2700000" algn="tl">
                    <a:srgbClr val="000000"/>
                  </a:outerShdw>
                </a:effectLst>
                <a:latin typeface="Book Antiqua" pitchFamily="18" charset="0"/>
                <a:cs typeface="Tahoma" pitchFamily="34" charset="0"/>
              </a:rPr>
            </a:br>
            <a:r>
              <a:rPr lang="en-US">
                <a:solidFill>
                  <a:srgbClr val="FFFFFF"/>
                </a:solidFill>
                <a:effectLst>
                  <a:outerShdw blurRad="38100" dist="38100" dir="2700000" algn="tl">
                    <a:srgbClr val="000000"/>
                  </a:outerShdw>
                </a:effectLst>
                <a:latin typeface="Book Antiqua" pitchFamily="18" charset="0"/>
                <a:cs typeface="Tahoma" pitchFamily="34" charset="0"/>
              </a:rPr>
              <a:t>One Sentence Definition of</a:t>
            </a:r>
            <a:endParaRPr lang="en-US" sz="1000" b="1">
              <a:solidFill>
                <a:srgbClr val="FFFFFF"/>
              </a:solidFill>
              <a:effectLst>
                <a:outerShdw blurRad="38100" dist="38100" dir="2700000" algn="tl">
                  <a:srgbClr val="000000"/>
                </a:outerShdw>
              </a:effectLst>
              <a:latin typeface="Book Antiqua" pitchFamily="18" charset="0"/>
              <a:cs typeface="Tahoma" pitchFamily="34" charset="0"/>
            </a:endParaRPr>
          </a:p>
          <a:p>
            <a:pPr marL="342900" indent="-342900" algn="ctr" defTabSz="966788">
              <a:spcAft>
                <a:spcPct val="50000"/>
              </a:spcAft>
              <a:buClr>
                <a:srgbClr val="838995"/>
              </a:buClr>
              <a:buFont typeface="Arial" charset="0"/>
              <a:buNone/>
              <a:defRPr/>
            </a:pPr>
            <a:r>
              <a:rPr lang="en-US" b="1">
                <a:solidFill>
                  <a:srgbClr val="FFFFFF"/>
                </a:solidFill>
                <a:effectLst>
                  <a:outerShdw blurRad="38100" dist="38100" dir="2700000" algn="tl">
                    <a:srgbClr val="000000"/>
                  </a:outerShdw>
                </a:effectLst>
                <a:latin typeface="Book Antiqua" pitchFamily="18" charset="0"/>
                <a:cs typeface="Tahoma" pitchFamily="34" charset="0"/>
              </a:rPr>
              <a:t>C O N F L I C T.</a:t>
            </a:r>
          </a:p>
          <a:p>
            <a:pPr marL="342900" indent="-342900" algn="ctr" defTabSz="966788">
              <a:spcAft>
                <a:spcPct val="50000"/>
              </a:spcAft>
              <a:buClr>
                <a:srgbClr val="838995"/>
              </a:buClr>
              <a:buFont typeface="Arial" charset="0"/>
              <a:buNone/>
              <a:defRPr/>
            </a:pPr>
            <a:endParaRPr lang="en-US" sz="600" b="1">
              <a:solidFill>
                <a:srgbClr val="FFFFFF"/>
              </a:solidFill>
              <a:effectLst>
                <a:outerShdw blurRad="38100" dist="38100" dir="2700000" algn="tl">
                  <a:srgbClr val="000000"/>
                </a:outerShdw>
              </a:effectLst>
              <a:latin typeface="Book Antiqua" pitchFamily="18" charset="0"/>
              <a:cs typeface="Tahoma" pitchFamily="34" charset="0"/>
            </a:endParaRPr>
          </a:p>
        </p:txBody>
      </p:sp>
      <p:pic>
        <p:nvPicPr>
          <p:cNvPr id="18434" name="Picture 3" descr="conflict_orange_bg1"/>
          <p:cNvPicPr>
            <a:picLocks noChangeAspect="1" noChangeArrowheads="1"/>
          </p:cNvPicPr>
          <p:nvPr/>
        </p:nvPicPr>
        <p:blipFill>
          <a:blip r:embed="rId3"/>
          <a:srcRect/>
          <a:stretch>
            <a:fillRect/>
          </a:stretch>
        </p:blipFill>
        <p:spPr bwMode="auto">
          <a:xfrm>
            <a:off x="2514600" y="2286000"/>
            <a:ext cx="6100763" cy="4067175"/>
          </a:xfrm>
          <a:prstGeom prst="rect">
            <a:avLst/>
          </a:prstGeom>
          <a:noFill/>
          <a:ln w="9525">
            <a:noFill/>
            <a:miter lim="800000"/>
            <a:headEnd/>
            <a:tailEnd/>
          </a:ln>
        </p:spPr>
      </p:pic>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9698">
                                            <p:txEl>
                                              <p:charRg st="4294967295" end="4294967295"/>
                                            </p:txEl>
                                          </p:spTgt>
                                        </p:tgtEl>
                                        <p:attrNameLst>
                                          <p:attrName>style.visibility</p:attrName>
                                        </p:attrNameLst>
                                      </p:cBhvr>
                                      <p:to>
                                        <p:strVal val="visible"/>
                                      </p:to>
                                    </p:set>
                                    <p:anim calcmode="lin" valueType="num">
                                      <p:cBhvr>
                                        <p:cTn id="7" dur="500" fill="hold"/>
                                        <p:tgtEl>
                                          <p:spTgt spid="29698">
                                            <p:txEl>
                                              <p:charRg st="4294967295" end="4294967295"/>
                                            </p:txEl>
                                          </p:spTgt>
                                        </p:tgtEl>
                                        <p:attrNameLst>
                                          <p:attrName>ppt_w</p:attrName>
                                        </p:attrNameLst>
                                      </p:cBhvr>
                                      <p:tavLst>
                                        <p:tav tm="0">
                                          <p:val>
                                            <p:fltVal val="0"/>
                                          </p:val>
                                        </p:tav>
                                        <p:tav tm="100000">
                                          <p:val>
                                            <p:strVal val="#ppt_w"/>
                                          </p:val>
                                        </p:tav>
                                      </p:tavLst>
                                    </p:anim>
                                    <p:anim calcmode="lin" valueType="num">
                                      <p:cBhvr>
                                        <p:cTn id="8" dur="500" fill="hold"/>
                                        <p:tgtEl>
                                          <p:spTgt spid="29698">
                                            <p:txEl>
                                              <p:charRg st="4294967295" end="429496729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3" name="Rectangle 2"/>
          <p:cNvSpPr>
            <a:spLocks noGrp="1"/>
          </p:cNvSpPr>
          <p:nvPr>
            <p:ph type="title" idx="4294967295"/>
          </p:nvPr>
        </p:nvSpPr>
        <p:spPr>
          <a:xfrm>
            <a:off x="423863" y="409575"/>
            <a:ext cx="4267200" cy="630238"/>
          </a:xfrm>
        </p:spPr>
        <p:txBody>
          <a:bodyPr lIns="45048" tIns="18019" rIns="45048" bIns="18019" anchor="t">
            <a:spAutoFit/>
          </a:bodyPr>
          <a:lstStyle/>
          <a:p>
            <a:pPr eaLnBrk="1" hangingPunct="1"/>
            <a:r>
              <a:rPr lang="en-US" sz="3800" b="1" smtClean="0">
                <a:latin typeface="Book Antiqua" pitchFamily="18" charset="0"/>
              </a:rPr>
              <a:t>Aggressiveness Is</a:t>
            </a:r>
            <a:endParaRPr lang="en-US" smtClean="0">
              <a:latin typeface="Book Antiqua" pitchFamily="18" charset="0"/>
            </a:endParaRPr>
          </a:p>
        </p:txBody>
      </p:sp>
      <p:sp>
        <p:nvSpPr>
          <p:cNvPr id="74755" name="Rectangle 3"/>
          <p:cNvSpPr>
            <a:spLocks noGrp="1" noChangeArrowheads="1"/>
          </p:cNvSpPr>
          <p:nvPr>
            <p:ph type="body" idx="4294967295"/>
          </p:nvPr>
        </p:nvSpPr>
        <p:spPr bwMode="auto">
          <a:xfrm>
            <a:off x="1295400" y="1447800"/>
            <a:ext cx="6781800" cy="2905125"/>
          </a:xfrm>
        </p:spPr>
        <p:txBody>
          <a:bodyPr wrap="square" lIns="45048" tIns="18019" rIns="45048" bIns="18019" numCol="1" anchor="t" anchorCtr="0" compatLnSpc="1">
            <a:prstTxWarp prst="textNoShape">
              <a:avLst/>
            </a:prstTxWarp>
            <a:spAutoFit/>
          </a:bodyPr>
          <a:lstStyle/>
          <a:p>
            <a:pPr marL="565150" indent="-565150" eaLnBrk="1" hangingPunct="1">
              <a:spcBef>
                <a:spcPct val="43000"/>
              </a:spcBef>
              <a:buFont typeface="Wingdings 2" pitchFamily="18" charset="2"/>
              <a:buNone/>
              <a:defRPr/>
            </a:pPr>
            <a:r>
              <a:rPr lang="en-US" sz="2400" smtClean="0">
                <a:latin typeface="Book Antiqua" pitchFamily="18" charset="0"/>
              </a:rPr>
              <a:t>Inappropriately expressing your thoughts, feelings, and beliefs in a way that violates other people</a:t>
            </a:r>
            <a:r>
              <a:rPr lang="en-US" sz="2400" smtClean="0"/>
              <a:t>’</a:t>
            </a:r>
            <a:r>
              <a:rPr lang="en-US" sz="2400" smtClean="0">
                <a:latin typeface="Book Antiqua" pitchFamily="18" charset="0"/>
              </a:rPr>
              <a:t>s rights.</a:t>
            </a:r>
          </a:p>
          <a:p>
            <a:pPr marL="565150" indent="-565150" eaLnBrk="1" hangingPunct="1">
              <a:spcBef>
                <a:spcPct val="43000"/>
              </a:spcBef>
              <a:buFont typeface="Wingdings 2" pitchFamily="18" charset="2"/>
              <a:buNone/>
              <a:defRPr/>
            </a:pPr>
            <a:r>
              <a:rPr lang="en-US" sz="2400" smtClean="0">
                <a:latin typeface="Book Antiqua" pitchFamily="18" charset="0"/>
              </a:rPr>
              <a:t>Achieving your goal by not allowing others the freedom to choose.</a:t>
            </a:r>
          </a:p>
          <a:p>
            <a:pPr marL="565150" indent="-565150" eaLnBrk="1" hangingPunct="1">
              <a:spcBef>
                <a:spcPct val="43000"/>
              </a:spcBef>
              <a:buFont typeface="Wingdings 2" pitchFamily="18" charset="2"/>
              <a:buNone/>
              <a:defRPr/>
            </a:pPr>
            <a:r>
              <a:rPr lang="en-US" sz="2400" smtClean="0">
                <a:latin typeface="Book Antiqua" pitchFamily="18" charset="0"/>
              </a:rPr>
              <a:t>Completely disrespecting others whether it be in  an active or         passive method.</a:t>
            </a:r>
            <a:r>
              <a:rPr lang="en-US" sz="1600" smtClean="0">
                <a:latin typeface="Book Antiqua" pitchFamily="18" charset="0"/>
              </a:rPr>
              <a:t>  </a:t>
            </a:r>
          </a:p>
        </p:txBody>
      </p:sp>
      <p:pic>
        <p:nvPicPr>
          <p:cNvPr id="151555" name="Picture 4"/>
          <p:cNvPicPr>
            <a:picLocks noChangeAspect="1" noChangeArrowheads="1"/>
          </p:cNvPicPr>
          <p:nvPr/>
        </p:nvPicPr>
        <p:blipFill>
          <a:blip r:embed="rId3"/>
          <a:srcRect/>
          <a:stretch>
            <a:fillRect/>
          </a:stretch>
        </p:blipFill>
        <p:spPr bwMode="auto">
          <a:xfrm>
            <a:off x="6781800" y="4724400"/>
            <a:ext cx="2057400" cy="1677988"/>
          </a:xfrm>
          <a:prstGeom prst="rect">
            <a:avLst/>
          </a:prstGeom>
          <a:noFill/>
          <a:ln w="12700">
            <a:noFill/>
            <a:miter lim="800000"/>
            <a:headEnd/>
            <a:tailEnd/>
          </a:ln>
        </p:spPr>
      </p:pic>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anim calcmode="lin" valueType="num">
                                      <p:cBhvr additive="base">
                                        <p:cTn id="7" dur="500" fill="hold"/>
                                        <p:tgtEl>
                                          <p:spTgt spid="747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475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74755">
                                            <p:txEl>
                                              <p:pRg st="1" end="1"/>
                                            </p:txEl>
                                          </p:spTgt>
                                        </p:tgtEl>
                                        <p:attrNameLst>
                                          <p:attrName>style.visibility</p:attrName>
                                        </p:attrNameLst>
                                      </p:cBhvr>
                                      <p:to>
                                        <p:strVal val="visible"/>
                                      </p:to>
                                    </p:set>
                                    <p:anim calcmode="lin" valueType="num">
                                      <p:cBhvr additive="base">
                                        <p:cTn id="13" dur="500" fill="hold"/>
                                        <p:tgtEl>
                                          <p:spTgt spid="747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4755">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74755">
                                            <p:txEl>
                                              <p:pRg st="2" end="2"/>
                                            </p:txEl>
                                          </p:spTgt>
                                        </p:tgtEl>
                                        <p:attrNameLst>
                                          <p:attrName>style.visibility</p:attrName>
                                        </p:attrNameLst>
                                      </p:cBhvr>
                                      <p:to>
                                        <p:strVal val="visible"/>
                                      </p:to>
                                    </p:set>
                                    <p:anim calcmode="lin" valueType="num">
                                      <p:cBhvr additive="base">
                                        <p:cTn id="19" dur="500" fill="hold"/>
                                        <p:tgtEl>
                                          <p:spTgt spid="7475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4755">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1" name="Rectangle 2"/>
          <p:cNvSpPr>
            <a:spLocks noGrp="1"/>
          </p:cNvSpPr>
          <p:nvPr>
            <p:ph type="title" idx="4294967295"/>
          </p:nvPr>
        </p:nvSpPr>
        <p:spPr>
          <a:xfrm>
            <a:off x="385763" y="409575"/>
            <a:ext cx="5086350" cy="630238"/>
          </a:xfrm>
        </p:spPr>
        <p:txBody>
          <a:bodyPr wrap="none" lIns="45048" tIns="18019" rIns="45048" bIns="18019" anchor="t">
            <a:spAutoFit/>
          </a:bodyPr>
          <a:lstStyle/>
          <a:p>
            <a:pPr eaLnBrk="1" hangingPunct="1"/>
            <a:r>
              <a:rPr lang="en-US" sz="3800" b="1" smtClean="0">
                <a:latin typeface="Book Antiqua" pitchFamily="18" charset="0"/>
              </a:rPr>
              <a:t>An Aggressive Person</a:t>
            </a:r>
          </a:p>
        </p:txBody>
      </p:sp>
      <p:sp>
        <p:nvSpPr>
          <p:cNvPr id="76803" name="Rectangle 3"/>
          <p:cNvSpPr>
            <a:spLocks noGrp="1" noChangeArrowheads="1"/>
          </p:cNvSpPr>
          <p:nvPr>
            <p:ph type="body" idx="4294967295"/>
          </p:nvPr>
        </p:nvSpPr>
        <p:spPr bwMode="auto">
          <a:xfrm>
            <a:off x="1335088" y="3228975"/>
            <a:ext cx="6894512" cy="2400300"/>
          </a:xfrm>
        </p:spPr>
        <p:txBody>
          <a:bodyPr wrap="square" lIns="45048" tIns="18019" rIns="45048" bIns="18019" numCol="1" anchor="t" anchorCtr="0" compatLnSpc="1">
            <a:prstTxWarp prst="textNoShape">
              <a:avLst/>
            </a:prstTxWarp>
            <a:spAutoFit/>
          </a:bodyPr>
          <a:lstStyle/>
          <a:p>
            <a:pPr marL="517525" indent="-517525" eaLnBrk="1" hangingPunct="1">
              <a:lnSpc>
                <a:spcPct val="105000"/>
              </a:lnSpc>
              <a:spcBef>
                <a:spcPct val="0"/>
              </a:spcBef>
              <a:spcAft>
                <a:spcPct val="15000"/>
              </a:spcAft>
              <a:buFont typeface="Monotype Sorts"/>
              <a:buNone/>
            </a:pPr>
            <a:r>
              <a:rPr lang="en-US" sz="2800" smtClean="0">
                <a:solidFill>
                  <a:schemeClr val="accent2"/>
                </a:solidFill>
                <a:latin typeface="Book Antiqua" pitchFamily="18" charset="0"/>
              </a:rPr>
              <a:t>Raise their voices when they lose control.</a:t>
            </a:r>
          </a:p>
          <a:p>
            <a:pPr marL="517525" indent="-517525" eaLnBrk="1" hangingPunct="1">
              <a:lnSpc>
                <a:spcPct val="105000"/>
              </a:lnSpc>
              <a:spcBef>
                <a:spcPct val="0"/>
              </a:spcBef>
              <a:spcAft>
                <a:spcPct val="15000"/>
              </a:spcAft>
              <a:buFont typeface="Monotype Sorts"/>
              <a:buNone/>
            </a:pPr>
            <a:r>
              <a:rPr lang="en-US" sz="2800" smtClean="0">
                <a:solidFill>
                  <a:schemeClr val="accent2"/>
                </a:solidFill>
                <a:latin typeface="Book Antiqua" pitchFamily="18" charset="0"/>
              </a:rPr>
              <a:t>Shout and use accusatory language like </a:t>
            </a:r>
            <a:r>
              <a:rPr lang="en-US" sz="2800" smtClean="0">
                <a:solidFill>
                  <a:schemeClr val="accent2"/>
                </a:solidFill>
              </a:rPr>
              <a:t>“</a:t>
            </a:r>
            <a:r>
              <a:rPr lang="en-US" sz="2800" smtClean="0">
                <a:solidFill>
                  <a:schemeClr val="accent2"/>
                </a:solidFill>
                <a:latin typeface="Book Antiqua" pitchFamily="18" charset="0"/>
              </a:rPr>
              <a:t>You </a:t>
            </a:r>
            <a:r>
              <a:rPr lang="en-US" sz="2800" i="1" smtClean="0">
                <a:solidFill>
                  <a:schemeClr val="accent2"/>
                </a:solidFill>
                <a:latin typeface="Book Antiqua" pitchFamily="18" charset="0"/>
              </a:rPr>
              <a:t>should</a:t>
            </a:r>
            <a:r>
              <a:rPr lang="en-US" sz="2800" smtClean="0">
                <a:solidFill>
                  <a:schemeClr val="accent2"/>
                </a:solidFill>
              </a:rPr>
              <a:t>”</a:t>
            </a:r>
            <a:r>
              <a:rPr lang="en-US" sz="2800" smtClean="0">
                <a:solidFill>
                  <a:schemeClr val="accent2"/>
                </a:solidFill>
                <a:latin typeface="Book Antiqua" pitchFamily="18" charset="0"/>
              </a:rPr>
              <a:t> and </a:t>
            </a:r>
            <a:r>
              <a:rPr lang="en-US" sz="2800" smtClean="0">
                <a:solidFill>
                  <a:schemeClr val="accent2"/>
                </a:solidFill>
              </a:rPr>
              <a:t>“</a:t>
            </a:r>
            <a:r>
              <a:rPr lang="en-US" sz="2800" smtClean="0">
                <a:solidFill>
                  <a:schemeClr val="accent2"/>
                </a:solidFill>
                <a:latin typeface="Book Antiqua" pitchFamily="18" charset="0"/>
              </a:rPr>
              <a:t>You </a:t>
            </a:r>
            <a:r>
              <a:rPr lang="en-US" sz="2800" i="1" smtClean="0">
                <a:solidFill>
                  <a:schemeClr val="accent2"/>
                </a:solidFill>
                <a:latin typeface="Book Antiqua" pitchFamily="18" charset="0"/>
              </a:rPr>
              <a:t>must</a:t>
            </a:r>
            <a:r>
              <a:rPr lang="en-US" sz="2800" smtClean="0">
                <a:solidFill>
                  <a:schemeClr val="accent2"/>
                </a:solidFill>
                <a:latin typeface="Book Antiqua" pitchFamily="18" charset="0"/>
              </a:rPr>
              <a:t>.</a:t>
            </a:r>
            <a:r>
              <a:rPr lang="en-US" sz="2800" smtClean="0">
                <a:solidFill>
                  <a:schemeClr val="accent2"/>
                </a:solidFill>
              </a:rPr>
              <a:t>”</a:t>
            </a:r>
            <a:endParaRPr lang="en-US" sz="2800" smtClean="0">
              <a:solidFill>
                <a:schemeClr val="accent2"/>
              </a:solidFill>
              <a:latin typeface="Book Antiqua" pitchFamily="18" charset="0"/>
            </a:endParaRPr>
          </a:p>
          <a:p>
            <a:pPr marL="517525" indent="-517525" eaLnBrk="1" hangingPunct="1">
              <a:lnSpc>
                <a:spcPct val="105000"/>
              </a:lnSpc>
              <a:spcBef>
                <a:spcPct val="0"/>
              </a:spcBef>
              <a:spcAft>
                <a:spcPct val="15000"/>
              </a:spcAft>
              <a:buFont typeface="Monotype Sorts"/>
              <a:buNone/>
            </a:pPr>
            <a:r>
              <a:rPr lang="en-US" sz="2800" smtClean="0">
                <a:solidFill>
                  <a:schemeClr val="accent2"/>
                </a:solidFill>
                <a:latin typeface="Book Antiqua" pitchFamily="18" charset="0"/>
              </a:rPr>
              <a:t>Stare people down and may invade other  people</a:t>
            </a:r>
            <a:r>
              <a:rPr lang="en-US" sz="2800" smtClean="0">
                <a:solidFill>
                  <a:schemeClr val="accent2"/>
                </a:solidFill>
              </a:rPr>
              <a:t>’</a:t>
            </a:r>
            <a:r>
              <a:rPr lang="en-US" sz="2800" smtClean="0">
                <a:solidFill>
                  <a:schemeClr val="accent2"/>
                </a:solidFill>
                <a:latin typeface="Book Antiqua" pitchFamily="18" charset="0"/>
              </a:rPr>
              <a:t>s personal space physically.</a:t>
            </a:r>
          </a:p>
        </p:txBody>
      </p:sp>
      <p:sp>
        <p:nvSpPr>
          <p:cNvPr id="76804" name="Rectangle 4"/>
          <p:cNvSpPr>
            <a:spLocks noChangeArrowheads="1"/>
          </p:cNvSpPr>
          <p:nvPr/>
        </p:nvSpPr>
        <p:spPr bwMode="auto">
          <a:xfrm>
            <a:off x="762000" y="1447800"/>
            <a:ext cx="7162800" cy="917575"/>
          </a:xfrm>
          <a:prstGeom prst="rect">
            <a:avLst/>
          </a:prstGeom>
          <a:noFill/>
          <a:ln w="12700">
            <a:noFill/>
            <a:miter lim="800000"/>
            <a:headEnd/>
            <a:tailEnd/>
          </a:ln>
        </p:spPr>
        <p:txBody>
          <a:bodyPr lIns="45048" tIns="18019" rIns="45048" bIns="18019">
            <a:spAutoFit/>
          </a:bodyPr>
          <a:lstStyle/>
          <a:p>
            <a:pPr>
              <a:spcBef>
                <a:spcPts val="400"/>
              </a:spcBef>
            </a:pPr>
            <a:r>
              <a:rPr lang="en-US" sz="2500" b="1">
                <a:latin typeface="Book Antiqua" pitchFamily="18" charset="0"/>
                <a:ea typeface="Tunga" pitchFamily="2"/>
                <a:cs typeface="Tunga" pitchFamily="2"/>
              </a:rPr>
              <a:t>Infringes on others</a:t>
            </a:r>
            <a:r>
              <a:rPr lang="en-US" sz="2500" b="1">
                <a:latin typeface="Corbel" pitchFamily="34" charset="0"/>
                <a:ea typeface="Tunga" pitchFamily="2"/>
                <a:cs typeface="Tunga" pitchFamily="2"/>
              </a:rPr>
              <a:t>’</a:t>
            </a:r>
            <a:r>
              <a:rPr lang="en-US" sz="2500" b="1">
                <a:latin typeface="Book Antiqua" pitchFamily="18" charset="0"/>
                <a:ea typeface="Tunga" pitchFamily="2"/>
                <a:cs typeface="Tunga" pitchFamily="2"/>
              </a:rPr>
              <a:t> rights, using fear and intimidation to get what he or she wants.</a:t>
            </a:r>
            <a:endParaRPr lang="en-US" sz="3600" b="1">
              <a:latin typeface="Book Antiqua" pitchFamily="18" charset="0"/>
              <a:ea typeface="Tunga" pitchFamily="2"/>
              <a:cs typeface="Tunga" pitchFamily="2"/>
            </a:endParaRPr>
          </a:p>
        </p:txBody>
      </p:sp>
      <p:sp>
        <p:nvSpPr>
          <p:cNvPr id="76805" name="Rectangle 5"/>
          <p:cNvSpPr>
            <a:spLocks noChangeArrowheads="1"/>
          </p:cNvSpPr>
          <p:nvPr/>
        </p:nvSpPr>
        <p:spPr bwMode="auto">
          <a:xfrm>
            <a:off x="762000" y="2514600"/>
            <a:ext cx="5181600" cy="577850"/>
          </a:xfrm>
          <a:prstGeom prst="rect">
            <a:avLst/>
          </a:prstGeom>
          <a:noFill/>
          <a:ln w="12700">
            <a:noFill/>
            <a:miter lim="800000"/>
            <a:headEnd/>
            <a:tailEnd/>
          </a:ln>
        </p:spPr>
        <p:txBody>
          <a:bodyPr lIns="45048" tIns="18019" rIns="45048" bIns="18019">
            <a:spAutoFit/>
          </a:bodyPr>
          <a:lstStyle/>
          <a:p>
            <a:pPr marL="441325" indent="-441325">
              <a:lnSpc>
                <a:spcPct val="105000"/>
              </a:lnSpc>
              <a:spcAft>
                <a:spcPct val="59000"/>
              </a:spcAft>
              <a:buClr>
                <a:srgbClr val="838995"/>
              </a:buClr>
              <a:buFont typeface="Arial" charset="0"/>
              <a:buNone/>
            </a:pPr>
            <a:r>
              <a:rPr lang="en-US" sz="1900" b="1" u="sng">
                <a:latin typeface="Book Antiqua" pitchFamily="18" charset="0"/>
                <a:cs typeface="Tahoma" pitchFamily="34" charset="0"/>
              </a:rPr>
              <a:t>Aggressive</a:t>
            </a:r>
            <a:r>
              <a:rPr lang="en-US" sz="1900" b="1">
                <a:latin typeface="Book Antiqua" pitchFamily="18" charset="0"/>
                <a:cs typeface="Tahoma" pitchFamily="34" charset="0"/>
              </a:rPr>
              <a:t> </a:t>
            </a:r>
            <a:r>
              <a:rPr lang="en-US" sz="1900" b="1" u="sng">
                <a:latin typeface="Book Antiqua" pitchFamily="18" charset="0"/>
                <a:cs typeface="Tahoma" pitchFamily="34" charset="0"/>
              </a:rPr>
              <a:t>people</a:t>
            </a:r>
            <a:r>
              <a:rPr lang="en-US" sz="1900" b="1">
                <a:latin typeface="Book Antiqua" pitchFamily="18" charset="0"/>
                <a:cs typeface="Tahoma" pitchFamily="34" charset="0"/>
              </a:rPr>
              <a:t> </a:t>
            </a:r>
            <a:r>
              <a:rPr lang="en-US" sz="1900" b="1" u="sng">
                <a:latin typeface="Book Antiqua" pitchFamily="18" charset="0"/>
                <a:cs typeface="Tahoma" pitchFamily="34" charset="0"/>
              </a:rPr>
              <a:t>often</a:t>
            </a:r>
            <a:r>
              <a:rPr lang="en-US" sz="1900" b="1">
                <a:latin typeface="Book Antiqua" pitchFamily="18" charset="0"/>
                <a:cs typeface="Tahoma" pitchFamily="34" charset="0"/>
              </a:rPr>
              <a:t>:</a:t>
            </a:r>
          </a:p>
        </p:txBody>
      </p:sp>
      <p:pic>
        <p:nvPicPr>
          <p:cNvPr id="153605" name="Picture 6"/>
          <p:cNvPicPr>
            <a:picLocks noChangeAspect="1" noChangeArrowheads="1"/>
          </p:cNvPicPr>
          <p:nvPr/>
        </p:nvPicPr>
        <p:blipFill>
          <a:blip r:embed="rId3"/>
          <a:srcRect/>
          <a:stretch>
            <a:fillRect/>
          </a:stretch>
        </p:blipFill>
        <p:spPr bwMode="auto">
          <a:xfrm>
            <a:off x="6934200" y="0"/>
            <a:ext cx="1495425" cy="1455738"/>
          </a:xfrm>
          <a:prstGeom prst="rect">
            <a:avLst/>
          </a:prstGeom>
          <a:noFill/>
          <a:ln w="12699">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76804"/>
                                        </p:tgtEl>
                                        <p:attrNameLst>
                                          <p:attrName>style.visibility</p:attrName>
                                        </p:attrNameLst>
                                      </p:cBhvr>
                                      <p:to>
                                        <p:strVal val="visible"/>
                                      </p:to>
                                    </p:set>
                                    <p:anim calcmode="lin" valueType="num">
                                      <p:cBhvr additive="base">
                                        <p:cTn id="7" dur="500" fill="hold"/>
                                        <p:tgtEl>
                                          <p:spTgt spid="76804"/>
                                        </p:tgtEl>
                                        <p:attrNameLst>
                                          <p:attrName>ppt_x</p:attrName>
                                        </p:attrNameLst>
                                      </p:cBhvr>
                                      <p:tavLst>
                                        <p:tav tm="0">
                                          <p:val>
                                            <p:strVal val="0-#ppt_w/2"/>
                                          </p:val>
                                        </p:tav>
                                        <p:tav tm="100000">
                                          <p:val>
                                            <p:strVal val="#ppt_x"/>
                                          </p:val>
                                        </p:tav>
                                      </p:tavLst>
                                    </p:anim>
                                    <p:anim calcmode="lin" valueType="num">
                                      <p:cBhvr additive="base">
                                        <p:cTn id="8" dur="500" fill="hold"/>
                                        <p:tgtEl>
                                          <p:spTgt spid="7680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6805">
                                            <p:txEl>
                                              <p:pRg st="0" end="0"/>
                                            </p:txEl>
                                          </p:spTgt>
                                        </p:tgtEl>
                                        <p:attrNameLst>
                                          <p:attrName>style.visibility</p:attrName>
                                        </p:attrNameLst>
                                      </p:cBhvr>
                                      <p:to>
                                        <p:strVal val="visible"/>
                                      </p:to>
                                    </p:set>
                                    <p:anim calcmode="lin" valueType="num">
                                      <p:cBhvr additive="base">
                                        <p:cTn id="13" dur="500" fill="hold"/>
                                        <p:tgtEl>
                                          <p:spTgt spid="7680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680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6803">
                                            <p:txEl>
                                              <p:pRg st="0" end="0"/>
                                            </p:txEl>
                                          </p:spTgt>
                                        </p:tgtEl>
                                        <p:attrNameLst>
                                          <p:attrName>style.visibility</p:attrName>
                                        </p:attrNameLst>
                                      </p:cBhvr>
                                      <p:to>
                                        <p:strVal val="visible"/>
                                      </p:to>
                                    </p:set>
                                    <p:anim calcmode="lin" valueType="num">
                                      <p:cBhvr additive="base">
                                        <p:cTn id="19" dur="500" fill="hold"/>
                                        <p:tgtEl>
                                          <p:spTgt spid="76803">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68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6803">
                                            <p:txEl>
                                              <p:pRg st="1" end="1"/>
                                            </p:txEl>
                                          </p:spTgt>
                                        </p:tgtEl>
                                        <p:attrNameLst>
                                          <p:attrName>style.visibility</p:attrName>
                                        </p:attrNameLst>
                                      </p:cBhvr>
                                      <p:to>
                                        <p:strVal val="visible"/>
                                      </p:to>
                                    </p:set>
                                    <p:anim calcmode="lin" valueType="num">
                                      <p:cBhvr additive="base">
                                        <p:cTn id="25" dur="500" fill="hold"/>
                                        <p:tgtEl>
                                          <p:spTgt spid="76803">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68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6803">
                                            <p:txEl>
                                              <p:pRg st="2" end="2"/>
                                            </p:txEl>
                                          </p:spTgt>
                                        </p:tgtEl>
                                        <p:attrNameLst>
                                          <p:attrName>style.visibility</p:attrName>
                                        </p:attrNameLst>
                                      </p:cBhvr>
                                      <p:to>
                                        <p:strVal val="visible"/>
                                      </p:to>
                                    </p:set>
                                    <p:anim calcmode="lin" valueType="num">
                                      <p:cBhvr additive="base">
                                        <p:cTn id="31" dur="500" fill="hold"/>
                                        <p:tgtEl>
                                          <p:spTgt spid="76803">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680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P spid="76804" grpId="0" autoUpdateAnimBg="0"/>
      <p:bldP spid="76805"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a:spLocks noGrp="1"/>
          </p:cNvSpPr>
          <p:nvPr>
            <p:ph type="title" idx="4294967295"/>
          </p:nvPr>
        </p:nvSpPr>
        <p:spPr>
          <a:xfrm>
            <a:off x="565150" y="328613"/>
            <a:ext cx="7254875" cy="496887"/>
          </a:xfrm>
        </p:spPr>
        <p:txBody>
          <a:bodyPr/>
          <a:lstStyle/>
          <a:p>
            <a:pPr eaLnBrk="1" hangingPunct="1"/>
            <a:r>
              <a:rPr lang="en-US" sz="3600" smtClean="0"/>
              <a:t>Passive-Aggressive Style</a:t>
            </a:r>
          </a:p>
        </p:txBody>
      </p:sp>
      <p:sp>
        <p:nvSpPr>
          <p:cNvPr id="78851" name="Rectangle 3"/>
          <p:cNvSpPr>
            <a:spLocks noGrp="1"/>
          </p:cNvSpPr>
          <p:nvPr>
            <p:ph type="body" idx="4294967295"/>
          </p:nvPr>
        </p:nvSpPr>
        <p:spPr bwMode="auto">
          <a:xfrm>
            <a:off x="685800" y="609600"/>
            <a:ext cx="7772400" cy="6248400"/>
          </a:xfrm>
        </p:spPr>
        <p:txBody>
          <a:bodyPr wrap="square" numCol="1" anchor="t" anchorCtr="0" compatLnSpc="1">
            <a:prstTxWarp prst="textNoShape">
              <a:avLst/>
            </a:prstTxWarp>
          </a:bodyPr>
          <a:lstStyle/>
          <a:p>
            <a:pPr marL="0" indent="0" eaLnBrk="1" hangingPunct="1">
              <a:lnSpc>
                <a:spcPct val="80000"/>
              </a:lnSpc>
            </a:pPr>
            <a:endParaRPr lang="en-US" sz="700" smtClean="0"/>
          </a:p>
          <a:p>
            <a:pPr marL="0" indent="0" eaLnBrk="1" hangingPunct="1">
              <a:lnSpc>
                <a:spcPct val="80000"/>
              </a:lnSpc>
            </a:pPr>
            <a:endParaRPr lang="en-US" sz="700" smtClean="0"/>
          </a:p>
          <a:p>
            <a:pPr marL="0" indent="0" eaLnBrk="1" hangingPunct="1">
              <a:lnSpc>
                <a:spcPct val="80000"/>
              </a:lnSpc>
            </a:pPr>
            <a:r>
              <a:rPr lang="en-US" sz="2400" smtClean="0">
                <a:solidFill>
                  <a:schemeClr val="accent2"/>
                </a:solidFill>
              </a:rPr>
              <a:t>Definition: expression of needs in an unclear &amp; confusing manner </a:t>
            </a:r>
          </a:p>
          <a:p>
            <a:pPr marL="0" indent="0" eaLnBrk="1" hangingPunct="1">
              <a:lnSpc>
                <a:spcPct val="80000"/>
              </a:lnSpc>
            </a:pPr>
            <a:r>
              <a:rPr lang="en-US" sz="2400" smtClean="0">
                <a:solidFill>
                  <a:schemeClr val="accent2"/>
                </a:solidFill>
              </a:rPr>
              <a:t>Purpose: gets what he/she wants without clearly stating what</a:t>
            </a:r>
          </a:p>
          <a:p>
            <a:pPr marL="0" indent="0" eaLnBrk="1" hangingPunct="1">
              <a:lnSpc>
                <a:spcPct val="80000"/>
              </a:lnSpc>
            </a:pPr>
            <a:r>
              <a:rPr lang="en-US" sz="2400" smtClean="0">
                <a:solidFill>
                  <a:schemeClr val="accent2"/>
                </a:solidFill>
              </a:rPr>
              <a:t>Characteristic: Appears to be independent and in control of situation </a:t>
            </a:r>
          </a:p>
          <a:p>
            <a:pPr marL="0" indent="0" eaLnBrk="1" hangingPunct="1">
              <a:lnSpc>
                <a:spcPct val="80000"/>
              </a:lnSpc>
            </a:pPr>
            <a:r>
              <a:rPr lang="en-US" sz="2400" smtClean="0">
                <a:solidFill>
                  <a:schemeClr val="accent2"/>
                </a:solidFill>
              </a:rPr>
              <a:t>Attitude : You are not OK , but I will let you think you are</a:t>
            </a:r>
          </a:p>
          <a:p>
            <a:pPr marL="0" indent="0" eaLnBrk="1" hangingPunct="1">
              <a:lnSpc>
                <a:spcPct val="80000"/>
              </a:lnSpc>
            </a:pPr>
            <a:r>
              <a:rPr lang="en-US" sz="2400" smtClean="0"/>
              <a:t>Interaction with others: Manipulative, Martyr , pouting ,silent treatment and being helpless</a:t>
            </a:r>
          </a:p>
          <a:p>
            <a:pPr marL="0" indent="0" eaLnBrk="1" hangingPunct="1">
              <a:lnSpc>
                <a:spcPct val="80000"/>
              </a:lnSpc>
            </a:pPr>
            <a:endParaRPr lang="en-US" sz="2400" smtClean="0"/>
          </a:p>
          <a:p>
            <a:pPr marL="0" indent="0" eaLnBrk="1" hangingPunct="1">
              <a:lnSpc>
                <a:spcPct val="80000"/>
              </a:lnSpc>
            </a:pPr>
            <a:r>
              <a:rPr lang="en-US" sz="2400" smtClean="0"/>
              <a:t>Feelings provoked in others: Confusion, mistrust , of being used. </a:t>
            </a:r>
          </a:p>
          <a:p>
            <a:pPr marL="0" indent="0" eaLnBrk="1" hangingPunct="1">
              <a:lnSpc>
                <a:spcPct val="80000"/>
              </a:lnSpc>
            </a:pPr>
            <a:r>
              <a:rPr lang="en-US" sz="2400" smtClean="0">
                <a:solidFill>
                  <a:schemeClr val="accent2"/>
                </a:solidFill>
              </a:rPr>
              <a:t>Consequences : Gets what one wants, though self esteem reinforced and unable to establish close relationship</a:t>
            </a:r>
          </a:p>
          <a:p>
            <a:pPr marL="0" indent="0" eaLnBrk="1" hangingPunct="1">
              <a:lnSpc>
                <a:spcPct val="80000"/>
              </a:lnSpc>
            </a:pPr>
            <a:endParaRPr lang="en-US" sz="2400" smtClean="0">
              <a:solidFill>
                <a:schemeClr val="accent2"/>
              </a:solidFill>
            </a:endParaRPr>
          </a:p>
        </p:txBody>
      </p:sp>
      <p:pic>
        <p:nvPicPr>
          <p:cNvPr id="155651" name="Picture 4" descr="writing_hand">
            <a:hlinkClick r:id="rId2"/>
          </p:cNvPr>
          <p:cNvPicPr>
            <a:picLocks noChangeAspect="1" noChangeArrowheads="1"/>
          </p:cNvPicPr>
          <p:nvPr/>
        </p:nvPicPr>
        <p:blipFill>
          <a:blip r:embed="rId3"/>
          <a:srcRect/>
          <a:stretch>
            <a:fillRect/>
          </a:stretch>
        </p:blipFill>
        <p:spPr bwMode="auto">
          <a:xfrm>
            <a:off x="304800" y="1143000"/>
            <a:ext cx="447675" cy="447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0" name="Rectangle 4"/>
          <p:cNvSpPr>
            <a:spLocks noGrp="1"/>
          </p:cNvSpPr>
          <p:nvPr>
            <p:ph type="title" idx="4294967295"/>
          </p:nvPr>
        </p:nvSpPr>
        <p:spPr/>
        <p:txBody>
          <a:bodyPr/>
          <a:lstStyle/>
          <a:p>
            <a:endParaRPr lang="en-US" smtClean="0"/>
          </a:p>
        </p:txBody>
      </p:sp>
      <p:graphicFrame>
        <p:nvGraphicFramePr>
          <p:cNvPr id="106499" name="Object 3"/>
          <p:cNvGraphicFramePr>
            <a:graphicFrameLocks noGrp="1" noChangeAspect="1"/>
          </p:cNvGraphicFramePr>
          <p:nvPr>
            <p:ph idx="4294967295"/>
          </p:nvPr>
        </p:nvGraphicFramePr>
        <p:xfrm>
          <a:off x="1703388" y="0"/>
          <a:ext cx="5297487" cy="6858000"/>
        </p:xfrm>
        <a:graphic>
          <a:graphicData uri="http://schemas.openxmlformats.org/presentationml/2006/ole">
            <mc:AlternateContent xmlns:mc="http://schemas.openxmlformats.org/markup-compatibility/2006">
              <mc:Choice xmlns:v="urn:schemas-microsoft-com:vml" Requires="v">
                <p:oleObj spid="_x0000_s106503" name="Acrobat Document" r:id="rId3" imgW="5829300" imgH="7543800" progId="AcroExch.Document.7">
                  <p:embed/>
                </p:oleObj>
              </mc:Choice>
              <mc:Fallback>
                <p:oleObj name="Acrobat Document" r:id="rId3" imgW="5829300" imgH="7543800" progId="AcroExch.Document.7">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388" y="0"/>
                        <a:ext cx="5297487" cy="685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7" name="Rectangle 2"/>
          <p:cNvSpPr>
            <a:spLocks noGrp="1"/>
          </p:cNvSpPr>
          <p:nvPr>
            <p:ph type="title" idx="4294967295"/>
          </p:nvPr>
        </p:nvSpPr>
        <p:spPr>
          <a:xfrm>
            <a:off x="352425" y="409575"/>
            <a:ext cx="6332538" cy="630238"/>
          </a:xfrm>
        </p:spPr>
        <p:txBody>
          <a:bodyPr wrap="none" lIns="45048" tIns="18019" rIns="45048" bIns="18019" anchor="t">
            <a:spAutoFit/>
          </a:bodyPr>
          <a:lstStyle/>
          <a:p>
            <a:pPr eaLnBrk="1" hangingPunct="1"/>
            <a:r>
              <a:rPr lang="en-US" sz="3800" b="1" smtClean="0">
                <a:latin typeface="Book Antiqua" pitchFamily="18" charset="0"/>
              </a:rPr>
              <a:t>Definition of Assertiveness</a:t>
            </a:r>
            <a:endParaRPr lang="en-US" smtClean="0">
              <a:latin typeface="Book Antiqua" pitchFamily="18" charset="0"/>
            </a:endParaRPr>
          </a:p>
        </p:txBody>
      </p:sp>
      <p:sp>
        <p:nvSpPr>
          <p:cNvPr id="79875" name="Rectangle 3"/>
          <p:cNvSpPr>
            <a:spLocks noChangeArrowheads="1"/>
          </p:cNvSpPr>
          <p:nvPr/>
        </p:nvSpPr>
        <p:spPr bwMode="auto">
          <a:xfrm>
            <a:off x="871538" y="1571625"/>
            <a:ext cx="5876925" cy="2320925"/>
          </a:xfrm>
          <a:prstGeom prst="rect">
            <a:avLst/>
          </a:prstGeom>
          <a:gradFill rotWithShape="0">
            <a:gsLst>
              <a:gs pos="0">
                <a:schemeClr val="bg1"/>
              </a:gs>
              <a:gs pos="100000">
                <a:schemeClr val="bg1">
                  <a:gamma/>
                  <a:shade val="46275"/>
                  <a:invGamma/>
                </a:schemeClr>
              </a:gs>
            </a:gsLst>
            <a:lin ang="5400000" scaled="1"/>
          </a:gradFill>
          <a:ln w="12700">
            <a:noFill/>
            <a:miter lim="800000"/>
            <a:headEnd/>
            <a:tailEnd/>
          </a:ln>
          <a:effectLst/>
          <a:scene3d>
            <a:camera prst="legacyObliqueTopLeft"/>
            <a:lightRig rig="legacyFlat3" dir="t"/>
          </a:scene3d>
          <a:sp3d extrusionH="430200" prstMaterial="legacyMatte">
            <a:bevelT w="13500" h="13500" prst="angle"/>
            <a:bevelB w="13500" h="13500" prst="angle"/>
            <a:extrusionClr>
              <a:schemeClr val="bg1"/>
            </a:extrusionClr>
          </a:sp3d>
        </p:spPr>
        <p:txBody>
          <a:bodyPr lIns="42611" tIns="17044" rIns="42611" bIns="17044">
            <a:spAutoFit/>
            <a:flatTx/>
          </a:bodyPr>
          <a:lstStyle/>
          <a:p>
            <a:pPr marL="536575" indent="-536575" algn="ctr" defTabSz="865188">
              <a:lnSpc>
                <a:spcPct val="154000"/>
              </a:lnSpc>
              <a:spcAft>
                <a:spcPct val="77000"/>
              </a:spcAft>
              <a:buClr>
                <a:srgbClr val="838995"/>
              </a:buClr>
              <a:buFont typeface="Arial" charset="0"/>
              <a:buNone/>
              <a:defRPr/>
            </a:pPr>
            <a:endParaRPr lang="en-US" sz="500" b="1" i="1">
              <a:solidFill>
                <a:srgbClr val="333333"/>
              </a:solidFill>
              <a:latin typeface="Book Antiqua" pitchFamily="18" charset="0"/>
              <a:cs typeface="Tahoma" pitchFamily="34" charset="0"/>
            </a:endParaRPr>
          </a:p>
          <a:p>
            <a:pPr marL="536575" indent="-536575" algn="ctr" defTabSz="865188">
              <a:lnSpc>
                <a:spcPct val="154000"/>
              </a:lnSpc>
              <a:spcAft>
                <a:spcPct val="77000"/>
              </a:spcAft>
              <a:buClr>
                <a:srgbClr val="838995"/>
              </a:buClr>
              <a:buFont typeface="Arial" charset="0"/>
              <a:buNone/>
              <a:defRPr/>
            </a:pPr>
            <a:r>
              <a:rPr lang="en-US" sz="1600" b="1" i="1">
                <a:solidFill>
                  <a:srgbClr val="CC0000"/>
                </a:solidFill>
                <a:latin typeface="Book Antiqua" pitchFamily="18" charset="0"/>
                <a:cs typeface="Tahoma" pitchFamily="34" charset="0"/>
              </a:rPr>
              <a:t>An honest, direct, and appropriate expression of one's feelings, thoughts, and beliefs.</a:t>
            </a:r>
            <a:endParaRPr lang="en-US" i="1">
              <a:solidFill>
                <a:srgbClr val="CC0000"/>
              </a:solidFill>
              <a:latin typeface="Corbel" pitchFamily="34" charset="0"/>
              <a:cs typeface="Tahoma" pitchFamily="34" charset="0"/>
            </a:endParaRPr>
          </a:p>
        </p:txBody>
      </p:sp>
      <p:graphicFrame>
        <p:nvGraphicFramePr>
          <p:cNvPr id="79876" name="Object 4">
            <a:hlinkClick r:id="" action="ppaction://ole?verb=0"/>
          </p:cNvPr>
          <p:cNvGraphicFramePr>
            <a:graphicFrameLocks/>
          </p:cNvGraphicFramePr>
          <p:nvPr/>
        </p:nvGraphicFramePr>
        <p:xfrm>
          <a:off x="6553200" y="3886200"/>
          <a:ext cx="2068513" cy="2362200"/>
        </p:xfrm>
        <a:graphic>
          <a:graphicData uri="http://schemas.openxmlformats.org/presentationml/2006/ole">
            <mc:AlternateContent xmlns:mc="http://schemas.openxmlformats.org/markup-compatibility/2006">
              <mc:Choice xmlns:v="urn:schemas-microsoft-com:vml" Requires="v">
                <p:oleObj spid="_x0000_s79880" name="CorelDRAW!" r:id="rId4" imgW="2842920" imgH="3358800" progId="">
                  <p:embed/>
                </p:oleObj>
              </mc:Choice>
              <mc:Fallback>
                <p:oleObj name="CorelDRAW!" r:id="rId4" imgW="2842920" imgH="3358800" progId="">
                  <p:embed/>
                  <p:pic>
                    <p:nvPicPr>
                      <p:cNvPr id="0" name="Picture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3200" y="3886200"/>
                        <a:ext cx="2068513"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9879" name="Picture 5"/>
          <p:cNvPicPr>
            <a:picLocks noChangeAspect="1" noChangeArrowheads="1"/>
          </p:cNvPicPr>
          <p:nvPr/>
        </p:nvPicPr>
        <p:blipFill>
          <a:blip r:embed="rId6"/>
          <a:srcRect/>
          <a:stretch>
            <a:fillRect/>
          </a:stretch>
        </p:blipFill>
        <p:spPr bwMode="auto">
          <a:xfrm>
            <a:off x="854075" y="5410200"/>
            <a:ext cx="2100263" cy="949325"/>
          </a:xfrm>
          <a:prstGeom prst="rect">
            <a:avLst/>
          </a:prstGeom>
          <a:noFill/>
          <a:ln w="12699">
            <a:noFill/>
            <a:miter lim="800000"/>
            <a:headEnd/>
            <a:tailEnd/>
          </a:ln>
        </p:spPr>
      </p:pic>
      <p:pic>
        <p:nvPicPr>
          <p:cNvPr id="79880" name="Picture 6" descr="writing_hand">
            <a:hlinkClick r:id="rId7"/>
          </p:cNvPr>
          <p:cNvPicPr>
            <a:picLocks noChangeAspect="1" noChangeArrowheads="1"/>
          </p:cNvPicPr>
          <p:nvPr/>
        </p:nvPicPr>
        <p:blipFill>
          <a:blip r:embed="rId8"/>
          <a:srcRect/>
          <a:stretch>
            <a:fillRect/>
          </a:stretch>
        </p:blipFill>
        <p:spPr bwMode="auto">
          <a:xfrm>
            <a:off x="6858000" y="2133600"/>
            <a:ext cx="1133475" cy="1133475"/>
          </a:xfrm>
          <a:prstGeom prst="rect">
            <a:avLst/>
          </a:prstGeom>
          <a:noFill/>
          <a:ln w="9525">
            <a:noFill/>
            <a:miter lim="800000"/>
            <a:headEnd/>
            <a:tailEnd/>
          </a:ln>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9875">
                                            <p:txEl>
                                              <p:pRg st="1" end="1"/>
                                            </p:txEl>
                                          </p:spTgt>
                                        </p:tgtEl>
                                        <p:attrNameLst>
                                          <p:attrName>style.visibility</p:attrName>
                                        </p:attrNameLst>
                                      </p:cBhvr>
                                      <p:to>
                                        <p:strVal val="visible"/>
                                      </p:to>
                                    </p:set>
                                    <p:anim calcmode="lin" valueType="num">
                                      <p:cBhvr>
                                        <p:cTn id="7" dur="500" fill="hold"/>
                                        <p:tgtEl>
                                          <p:spTgt spid="79875">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7987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9876"/>
                                        </p:tgtEl>
                                        <p:attrNameLst>
                                          <p:attrName>style.visibility</p:attrName>
                                        </p:attrNameLst>
                                      </p:cBhvr>
                                      <p:to>
                                        <p:strVal val="visible"/>
                                      </p:to>
                                    </p:set>
                                    <p:anim calcmode="lin" valueType="num">
                                      <p:cBhvr additive="base">
                                        <p:cTn id="13" dur="500" fill="hold"/>
                                        <p:tgtEl>
                                          <p:spTgt spid="79876"/>
                                        </p:tgtEl>
                                        <p:attrNameLst>
                                          <p:attrName>ppt_x</p:attrName>
                                        </p:attrNameLst>
                                      </p:cBhvr>
                                      <p:tavLst>
                                        <p:tav tm="0">
                                          <p:val>
                                            <p:strVal val="1+#ppt_w/2"/>
                                          </p:val>
                                        </p:tav>
                                        <p:tav tm="100000">
                                          <p:val>
                                            <p:strVal val="#ppt_x"/>
                                          </p:val>
                                        </p:tav>
                                      </p:tavLst>
                                    </p:anim>
                                    <p:anim calcmode="lin" valueType="num">
                                      <p:cBhvr additive="base">
                                        <p:cTn id="14" dur="500" fill="hold"/>
                                        <p:tgtEl>
                                          <p:spTgt spid="798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p:cNvSpPr>
          <p:nvPr>
            <p:ph type="body" idx="4294967295"/>
          </p:nvPr>
        </p:nvSpPr>
        <p:spPr bwMode="auto">
          <a:xfrm>
            <a:off x="685800" y="381000"/>
            <a:ext cx="7772400" cy="6248400"/>
          </a:xfrm>
        </p:spPr>
        <p:txBody>
          <a:bodyPr wrap="square" numCol="1" anchor="t" anchorCtr="0" compatLnSpc="1">
            <a:prstTxWarp prst="textNoShape">
              <a:avLst/>
            </a:prstTxWarp>
          </a:bodyPr>
          <a:lstStyle/>
          <a:p>
            <a:pPr marL="0" indent="0" eaLnBrk="1" hangingPunct="1">
              <a:lnSpc>
                <a:spcPct val="80000"/>
              </a:lnSpc>
            </a:pPr>
            <a:endParaRPr lang="en-US" sz="1600" smtClean="0"/>
          </a:p>
          <a:p>
            <a:pPr marL="0" indent="0" eaLnBrk="1" hangingPunct="1">
              <a:lnSpc>
                <a:spcPct val="80000"/>
              </a:lnSpc>
            </a:pPr>
            <a:r>
              <a:rPr lang="en-US" sz="2800" smtClean="0"/>
              <a:t>Purpose: </a:t>
            </a:r>
            <a:r>
              <a:rPr lang="en-US" sz="2800" smtClean="0">
                <a:solidFill>
                  <a:schemeClr val="accent2"/>
                </a:solidFill>
              </a:rPr>
              <a:t>Communicate clearly without dominating, degrading or humiliating others.</a:t>
            </a:r>
          </a:p>
          <a:p>
            <a:pPr marL="0" indent="0" eaLnBrk="1" hangingPunct="1">
              <a:lnSpc>
                <a:spcPct val="80000"/>
              </a:lnSpc>
            </a:pPr>
            <a:r>
              <a:rPr lang="en-US" sz="2800" smtClean="0">
                <a:solidFill>
                  <a:schemeClr val="accent2"/>
                </a:solidFill>
              </a:rPr>
              <a:t>Characteristics: Evaluates situation </a:t>
            </a:r>
          </a:p>
          <a:p>
            <a:pPr marL="0" indent="0" eaLnBrk="1" hangingPunct="1">
              <a:lnSpc>
                <a:spcPct val="80000"/>
              </a:lnSpc>
            </a:pPr>
            <a:r>
              <a:rPr lang="en-US" sz="2800" smtClean="0">
                <a:solidFill>
                  <a:schemeClr val="accent2"/>
                </a:solidFill>
              </a:rPr>
              <a:t>Attitude: I am OK , You are OK.</a:t>
            </a:r>
          </a:p>
          <a:p>
            <a:pPr marL="0" indent="0" eaLnBrk="1" hangingPunct="1">
              <a:lnSpc>
                <a:spcPct val="80000"/>
              </a:lnSpc>
            </a:pPr>
            <a:r>
              <a:rPr lang="en-US" sz="2800" smtClean="0"/>
              <a:t>Interaction with others: Respect to self and others. Willing to be flexible </a:t>
            </a:r>
          </a:p>
          <a:p>
            <a:pPr marL="0" indent="0" eaLnBrk="1" hangingPunct="1">
              <a:lnSpc>
                <a:spcPct val="80000"/>
              </a:lnSpc>
            </a:pPr>
            <a:r>
              <a:rPr lang="en-US" sz="2800" smtClean="0"/>
              <a:t>Feelings provoked in others: Respected , valued.</a:t>
            </a:r>
          </a:p>
          <a:p>
            <a:pPr marL="0" indent="0" eaLnBrk="1" hangingPunct="1">
              <a:lnSpc>
                <a:spcPct val="80000"/>
              </a:lnSpc>
            </a:pPr>
            <a:r>
              <a:rPr lang="en-US" sz="2800" smtClean="0">
                <a:solidFill>
                  <a:schemeClr val="accent2"/>
                </a:solidFill>
              </a:rPr>
              <a:t>Consequences: Achieve desired goals, maintains close relationship, gains self esteem.</a:t>
            </a:r>
            <a:r>
              <a:rPr lang="en-US" sz="2800" smtClean="0"/>
              <a:t> </a:t>
            </a:r>
          </a:p>
          <a:p>
            <a:pPr marL="0" indent="0" eaLnBrk="1" hangingPunct="1">
              <a:lnSpc>
                <a:spcPct val="80000"/>
              </a:lnSpc>
            </a:pPr>
            <a:endParaRPr lang="en-US" sz="2800" smtClean="0"/>
          </a:p>
        </p:txBody>
      </p:sp>
      <p:sp>
        <p:nvSpPr>
          <p:cNvPr id="159746" name="Rectangle 3"/>
          <p:cNvSpPr>
            <a:spLocks noGrp="1" noChangeArrowheads="1"/>
          </p:cNvSpPr>
          <p:nvPr>
            <p:ph type="title" idx="4294967295"/>
          </p:nvPr>
        </p:nvSpPr>
        <p:spPr>
          <a:xfrm>
            <a:off x="609600" y="228600"/>
            <a:ext cx="7772400" cy="609600"/>
          </a:xfrm>
        </p:spPr>
        <p:txBody>
          <a:bodyPr lIns="90480" tIns="44446" rIns="90480" bIns="44446" anchor="ctr"/>
          <a:lstStyle/>
          <a:p>
            <a:pPr eaLnBrk="1" hangingPunct="1">
              <a:lnSpc>
                <a:spcPct val="90000"/>
              </a:lnSpc>
            </a:pPr>
            <a:r>
              <a:rPr lang="en-US" sz="3600" smtClean="0"/>
              <a:t>Assertive Style</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69" name="Rectangle 2"/>
          <p:cNvSpPr>
            <a:spLocks noGrp="1"/>
          </p:cNvSpPr>
          <p:nvPr>
            <p:ph type="title" idx="4294967295"/>
          </p:nvPr>
        </p:nvSpPr>
        <p:spPr>
          <a:xfrm>
            <a:off x="352425" y="409575"/>
            <a:ext cx="2573338" cy="630238"/>
          </a:xfrm>
        </p:spPr>
        <p:txBody>
          <a:bodyPr wrap="none" lIns="45048" tIns="18019" rIns="45048" bIns="18019" anchor="t">
            <a:spAutoFit/>
          </a:bodyPr>
          <a:lstStyle/>
          <a:p>
            <a:pPr eaLnBrk="1" hangingPunct="1"/>
            <a:r>
              <a:rPr lang="en-US" sz="3800" b="1" smtClean="0">
                <a:latin typeface="Book Antiqua" pitchFamily="18" charset="0"/>
              </a:rPr>
              <a:t>Remember</a:t>
            </a:r>
          </a:p>
        </p:txBody>
      </p:sp>
      <p:sp>
        <p:nvSpPr>
          <p:cNvPr id="82947" name="Rectangle 3"/>
          <p:cNvSpPr>
            <a:spLocks noGrp="1" noChangeArrowheads="1"/>
          </p:cNvSpPr>
          <p:nvPr>
            <p:ph type="body" idx="4294967295"/>
          </p:nvPr>
        </p:nvSpPr>
        <p:spPr bwMode="auto">
          <a:xfrm>
            <a:off x="381000" y="1752600"/>
            <a:ext cx="7331075" cy="3968750"/>
          </a:xfrm>
        </p:spPr>
        <p:txBody>
          <a:bodyPr wrap="square" lIns="45048" tIns="18019" rIns="45048" bIns="18019" numCol="1" anchor="t" anchorCtr="0" compatLnSpc="1">
            <a:prstTxWarp prst="textNoShape">
              <a:avLst/>
            </a:prstTxWarp>
            <a:spAutoFit/>
          </a:bodyPr>
          <a:lstStyle/>
          <a:p>
            <a:pPr marL="536575" indent="-536575" eaLnBrk="1" hangingPunct="1">
              <a:lnSpc>
                <a:spcPct val="118000"/>
              </a:lnSpc>
              <a:spcBef>
                <a:spcPct val="0"/>
              </a:spcBef>
              <a:spcAft>
                <a:spcPct val="59000"/>
              </a:spcAft>
              <a:buSzPct val="90000"/>
              <a:buFont typeface="Monotype Sorts" pitchFamily="2" charset="2"/>
              <a:buNone/>
              <a:defRPr/>
            </a:pPr>
            <a:r>
              <a:rPr lang="en-US" sz="1900" smtClean="0">
                <a:latin typeface="Book Antiqua" pitchFamily="18" charset="0"/>
              </a:rPr>
              <a:t>You do not live in isolation.</a:t>
            </a:r>
          </a:p>
          <a:p>
            <a:pPr marL="536575" indent="-536575" eaLnBrk="1" hangingPunct="1">
              <a:lnSpc>
                <a:spcPct val="118000"/>
              </a:lnSpc>
              <a:spcBef>
                <a:spcPct val="0"/>
              </a:spcBef>
              <a:spcAft>
                <a:spcPct val="59000"/>
              </a:spcAft>
              <a:buSzPct val="90000"/>
              <a:buFont typeface="Monotype Sorts" pitchFamily="2" charset="2"/>
              <a:buNone/>
              <a:defRPr/>
            </a:pPr>
            <a:r>
              <a:rPr lang="en-US" sz="1900" smtClean="0">
                <a:latin typeface="Book Antiqua" pitchFamily="18" charset="0"/>
              </a:rPr>
              <a:t>Your actions impact everyone.</a:t>
            </a:r>
          </a:p>
          <a:p>
            <a:pPr marL="536575" indent="-536575" eaLnBrk="1" hangingPunct="1">
              <a:lnSpc>
                <a:spcPct val="118000"/>
              </a:lnSpc>
              <a:spcBef>
                <a:spcPct val="0"/>
              </a:spcBef>
              <a:spcAft>
                <a:spcPct val="59000"/>
              </a:spcAft>
              <a:buSzPct val="90000"/>
              <a:buFont typeface="Monotype Sorts" pitchFamily="2" charset="2"/>
              <a:buNone/>
              <a:defRPr/>
            </a:pPr>
            <a:r>
              <a:rPr lang="en-US" sz="1900" smtClean="0">
                <a:latin typeface="Book Antiqua" pitchFamily="18" charset="0"/>
              </a:rPr>
              <a:t>You are in control of your behavior.</a:t>
            </a:r>
          </a:p>
          <a:p>
            <a:pPr marL="536575" indent="-536575" eaLnBrk="1" hangingPunct="1">
              <a:lnSpc>
                <a:spcPct val="118000"/>
              </a:lnSpc>
              <a:spcBef>
                <a:spcPct val="0"/>
              </a:spcBef>
              <a:spcAft>
                <a:spcPct val="59000"/>
              </a:spcAft>
              <a:buSzPct val="90000"/>
              <a:buFont typeface="Monotype Sorts" pitchFamily="2" charset="2"/>
              <a:buNone/>
              <a:defRPr/>
            </a:pPr>
            <a:endParaRPr lang="en-US" smtClean="0">
              <a:latin typeface="Book Antiqua" pitchFamily="18" charset="0"/>
            </a:endParaRPr>
          </a:p>
        </p:txBody>
      </p:sp>
      <p:pic>
        <p:nvPicPr>
          <p:cNvPr id="82948" name="Picture 4"/>
          <p:cNvPicPr>
            <a:picLocks noChangeAspect="1" noChangeArrowheads="1"/>
          </p:cNvPicPr>
          <p:nvPr/>
        </p:nvPicPr>
        <p:blipFill>
          <a:blip r:embed="rId3"/>
          <a:srcRect/>
          <a:stretch>
            <a:fillRect/>
          </a:stretch>
        </p:blipFill>
        <p:spPr bwMode="auto">
          <a:xfrm>
            <a:off x="6459538" y="269875"/>
            <a:ext cx="2074862" cy="1754188"/>
          </a:xfrm>
          <a:prstGeom prst="rect">
            <a:avLst/>
          </a:prstGeom>
          <a:noFill/>
          <a:ln w="12700">
            <a:noFill/>
            <a:miter lim="800000"/>
            <a:headEnd/>
            <a:tailEnd/>
          </a:ln>
        </p:spPr>
      </p:pic>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82948"/>
                                        </p:tgtEl>
                                        <p:attrNameLst>
                                          <p:attrName>style.visibility</p:attrName>
                                        </p:attrNameLst>
                                      </p:cBhvr>
                                      <p:to>
                                        <p:strVal val="visible"/>
                                      </p:to>
                                    </p:set>
                                    <p:anim calcmode="lin" valueType="num">
                                      <p:cBhvr additive="base">
                                        <p:cTn id="7" dur="500" fill="hold"/>
                                        <p:tgtEl>
                                          <p:spTgt spid="82948"/>
                                        </p:tgtEl>
                                        <p:attrNameLst>
                                          <p:attrName>ppt_x</p:attrName>
                                        </p:attrNameLst>
                                      </p:cBhvr>
                                      <p:tavLst>
                                        <p:tav tm="0">
                                          <p:val>
                                            <p:strVal val="#ppt_x"/>
                                          </p:val>
                                        </p:tav>
                                        <p:tav tm="100000">
                                          <p:val>
                                            <p:strVal val="#ppt_x"/>
                                          </p:val>
                                        </p:tav>
                                      </p:tavLst>
                                    </p:anim>
                                    <p:anim calcmode="lin" valueType="num">
                                      <p:cBhvr additive="base">
                                        <p:cTn id="8" dur="500" fill="hold"/>
                                        <p:tgtEl>
                                          <p:spTgt spid="8294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2947">
                                            <p:txEl>
                                              <p:pRg st="0" end="0"/>
                                            </p:txEl>
                                          </p:spTgt>
                                        </p:tgtEl>
                                        <p:attrNameLst>
                                          <p:attrName>style.visibility</p:attrName>
                                        </p:attrNameLst>
                                      </p:cBhvr>
                                      <p:to>
                                        <p:strVal val="visible"/>
                                      </p:to>
                                    </p:set>
                                    <p:anim calcmode="lin" valueType="num">
                                      <p:cBhvr additive="base">
                                        <p:cTn id="13" dur="500" fill="hold"/>
                                        <p:tgtEl>
                                          <p:spTgt spid="8294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29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2947">
                                            <p:txEl>
                                              <p:pRg st="1" end="1"/>
                                            </p:txEl>
                                          </p:spTgt>
                                        </p:tgtEl>
                                        <p:attrNameLst>
                                          <p:attrName>style.visibility</p:attrName>
                                        </p:attrNameLst>
                                      </p:cBhvr>
                                      <p:to>
                                        <p:strVal val="visible"/>
                                      </p:to>
                                    </p:set>
                                    <p:anim calcmode="lin" valueType="num">
                                      <p:cBhvr additive="base">
                                        <p:cTn id="19" dur="500" fill="hold"/>
                                        <p:tgtEl>
                                          <p:spTgt spid="8294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29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2947">
                                            <p:txEl>
                                              <p:pRg st="2" end="2"/>
                                            </p:txEl>
                                          </p:spTgt>
                                        </p:tgtEl>
                                        <p:attrNameLst>
                                          <p:attrName>style.visibility</p:attrName>
                                        </p:attrNameLst>
                                      </p:cBhvr>
                                      <p:to>
                                        <p:strVal val="visible"/>
                                      </p:to>
                                    </p:set>
                                    <p:anim calcmode="lin" valueType="num">
                                      <p:cBhvr additive="base">
                                        <p:cTn id="25" dur="500" fill="hold"/>
                                        <p:tgtEl>
                                          <p:spTgt spid="8294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294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2817" name="Rectangle 2"/>
          <p:cNvSpPr>
            <a:spLocks noGrp="1"/>
          </p:cNvSpPr>
          <p:nvPr>
            <p:ph type="title" idx="4294967295"/>
          </p:nvPr>
        </p:nvSpPr>
        <p:spPr>
          <a:xfrm>
            <a:off x="417513" y="409575"/>
            <a:ext cx="4699000" cy="630238"/>
          </a:xfrm>
        </p:spPr>
        <p:txBody>
          <a:bodyPr wrap="none" lIns="45048" tIns="18019" rIns="45048" bIns="18019" anchor="t">
            <a:spAutoFit/>
          </a:bodyPr>
          <a:lstStyle/>
          <a:p>
            <a:pPr eaLnBrk="1" hangingPunct="1"/>
            <a:r>
              <a:rPr lang="en-US" sz="3800" b="1" smtClean="0">
                <a:latin typeface="Book Antiqua" pitchFamily="18" charset="0"/>
              </a:rPr>
              <a:t>An Assertive Person</a:t>
            </a:r>
          </a:p>
        </p:txBody>
      </p:sp>
      <p:sp>
        <p:nvSpPr>
          <p:cNvPr id="84995" name="Rectangle 3"/>
          <p:cNvSpPr>
            <a:spLocks noGrp="1" noChangeArrowheads="1"/>
          </p:cNvSpPr>
          <p:nvPr>
            <p:ph type="body" idx="4294967295"/>
          </p:nvPr>
        </p:nvSpPr>
        <p:spPr bwMode="auto">
          <a:xfrm>
            <a:off x="381000" y="2819400"/>
            <a:ext cx="5268913" cy="338138"/>
          </a:xfrm>
        </p:spPr>
        <p:txBody>
          <a:bodyPr wrap="square" lIns="45048" tIns="18019" rIns="45048" bIns="18019" numCol="1" anchor="t" anchorCtr="0" compatLnSpc="1">
            <a:prstTxWarp prst="textNoShape">
              <a:avLst/>
            </a:prstTxWarp>
            <a:spAutoFit/>
          </a:bodyPr>
          <a:lstStyle/>
          <a:p>
            <a:pPr marL="441325" indent="-441325" eaLnBrk="1" hangingPunct="1">
              <a:lnSpc>
                <a:spcPct val="105000"/>
              </a:lnSpc>
              <a:spcBef>
                <a:spcPct val="0"/>
              </a:spcBef>
              <a:spcAft>
                <a:spcPct val="45000"/>
              </a:spcAft>
              <a:defRPr/>
            </a:pPr>
            <a:r>
              <a:rPr lang="en-US" sz="1900" b="1" u="sng" smtClean="0">
                <a:latin typeface="Book Antiqua" pitchFamily="18" charset="0"/>
              </a:rPr>
              <a:t>Assertive</a:t>
            </a:r>
            <a:r>
              <a:rPr lang="en-US" sz="1900" b="1" smtClean="0">
                <a:latin typeface="Book Antiqua" pitchFamily="18" charset="0"/>
              </a:rPr>
              <a:t> </a:t>
            </a:r>
            <a:r>
              <a:rPr lang="en-US" sz="1900" b="1" u="sng" smtClean="0">
                <a:latin typeface="Book Antiqua" pitchFamily="18" charset="0"/>
              </a:rPr>
              <a:t>people</a:t>
            </a:r>
            <a:r>
              <a:rPr lang="en-US" sz="1900" b="1" smtClean="0">
                <a:latin typeface="Book Antiqua" pitchFamily="18" charset="0"/>
              </a:rPr>
              <a:t> </a:t>
            </a:r>
            <a:r>
              <a:rPr lang="en-US" sz="1900" b="1" u="sng" smtClean="0">
                <a:latin typeface="Book Antiqua" pitchFamily="18" charset="0"/>
              </a:rPr>
              <a:t>usually:</a:t>
            </a:r>
            <a:endParaRPr lang="en-US" sz="1900" b="1" smtClean="0">
              <a:latin typeface="Book Antiqua" pitchFamily="18" charset="0"/>
            </a:endParaRPr>
          </a:p>
        </p:txBody>
      </p:sp>
      <p:sp>
        <p:nvSpPr>
          <p:cNvPr id="84996" name="Rectangle 4"/>
          <p:cNvSpPr>
            <a:spLocks noChangeArrowheads="1"/>
          </p:cNvSpPr>
          <p:nvPr/>
        </p:nvSpPr>
        <p:spPr bwMode="auto">
          <a:xfrm>
            <a:off x="762000" y="1425575"/>
            <a:ext cx="7473950" cy="1012825"/>
          </a:xfrm>
          <a:prstGeom prst="rect">
            <a:avLst/>
          </a:prstGeom>
          <a:noFill/>
          <a:ln w="12700">
            <a:noFill/>
            <a:miter lim="800000"/>
            <a:headEnd/>
            <a:tailEnd/>
          </a:ln>
        </p:spPr>
        <p:txBody>
          <a:bodyPr lIns="86493" tIns="43247" rIns="86493" bIns="43247">
            <a:spAutoFit/>
          </a:bodyPr>
          <a:lstStyle/>
          <a:p>
            <a:pPr defTabSz="865188" eaLnBrk="0" hangingPunct="0">
              <a:lnSpc>
                <a:spcPct val="105000"/>
              </a:lnSpc>
              <a:spcAft>
                <a:spcPct val="59000"/>
              </a:spcAft>
            </a:pPr>
            <a:r>
              <a:rPr lang="en-US" sz="2900" b="1">
                <a:latin typeface="Book Antiqua" pitchFamily="18" charset="0"/>
              </a:rPr>
              <a:t>Asserts his or her own rights in a positive, open, honest, and self-confident manner.</a:t>
            </a:r>
            <a:endParaRPr lang="en-US" sz="3000" b="1">
              <a:latin typeface="Book Antiqua" pitchFamily="18" charset="0"/>
            </a:endParaRPr>
          </a:p>
        </p:txBody>
      </p:sp>
      <p:pic>
        <p:nvPicPr>
          <p:cNvPr id="84997" name="Picture 5"/>
          <p:cNvPicPr>
            <a:picLocks noChangeAspect="1" noChangeArrowheads="1"/>
          </p:cNvPicPr>
          <p:nvPr/>
        </p:nvPicPr>
        <p:blipFill>
          <a:blip r:embed="rId3"/>
          <a:srcRect/>
          <a:stretch>
            <a:fillRect/>
          </a:stretch>
        </p:blipFill>
        <p:spPr bwMode="auto">
          <a:xfrm>
            <a:off x="0" y="3352800"/>
            <a:ext cx="1643063" cy="2543175"/>
          </a:xfrm>
          <a:prstGeom prst="rect">
            <a:avLst/>
          </a:prstGeom>
          <a:noFill/>
          <a:ln w="12700">
            <a:noFill/>
            <a:miter lim="800000"/>
            <a:headEnd/>
            <a:tailEnd/>
          </a:ln>
        </p:spPr>
      </p:pic>
      <p:sp>
        <p:nvSpPr>
          <p:cNvPr id="84998" name="Rectangle 6"/>
          <p:cNvSpPr>
            <a:spLocks noChangeArrowheads="1"/>
          </p:cNvSpPr>
          <p:nvPr/>
        </p:nvSpPr>
        <p:spPr bwMode="auto">
          <a:xfrm>
            <a:off x="2046288" y="3357563"/>
            <a:ext cx="6488112" cy="2997200"/>
          </a:xfrm>
          <a:prstGeom prst="rect">
            <a:avLst/>
          </a:prstGeom>
          <a:noFill/>
          <a:ln w="12700">
            <a:noFill/>
            <a:miter lim="800000"/>
            <a:headEnd/>
            <a:tailEnd/>
          </a:ln>
        </p:spPr>
        <p:txBody>
          <a:bodyPr lIns="45048" tIns="18019" rIns="45048" bIns="18019">
            <a:spAutoFit/>
          </a:bodyPr>
          <a:lstStyle/>
          <a:p>
            <a:pPr marL="517525" indent="-517525">
              <a:lnSpc>
                <a:spcPct val="105000"/>
              </a:lnSpc>
              <a:spcAft>
                <a:spcPct val="45000"/>
              </a:spcAft>
              <a:buClr>
                <a:srgbClr val="838995"/>
              </a:buClr>
              <a:buSzPct val="90000"/>
              <a:buFont typeface="Monotype Sorts"/>
              <a:buNone/>
            </a:pPr>
            <a:r>
              <a:rPr lang="en-US" sz="1600">
                <a:latin typeface="Book Antiqua" pitchFamily="18" charset="0"/>
                <a:cs typeface="Tahoma" pitchFamily="34" charset="0"/>
              </a:rPr>
              <a:t>Speak calmly and confidently.</a:t>
            </a:r>
          </a:p>
          <a:p>
            <a:pPr marL="517525" indent="-517525">
              <a:lnSpc>
                <a:spcPct val="105000"/>
              </a:lnSpc>
              <a:spcAft>
                <a:spcPct val="45000"/>
              </a:spcAft>
              <a:buClr>
                <a:srgbClr val="838995"/>
              </a:buClr>
              <a:buSzPct val="90000"/>
              <a:buFont typeface="Monotype Sorts"/>
              <a:buNone/>
            </a:pPr>
            <a:r>
              <a:rPr lang="en-US" sz="1600">
                <a:latin typeface="Book Antiqua" pitchFamily="18" charset="0"/>
                <a:cs typeface="Tahoma" pitchFamily="34" charset="0"/>
              </a:rPr>
              <a:t>Notify other people of their feelings with statements starting with </a:t>
            </a:r>
            <a:r>
              <a:rPr lang="en-US" sz="1600">
                <a:latin typeface="Corbel" pitchFamily="34" charset="0"/>
                <a:cs typeface="Tahoma" pitchFamily="34" charset="0"/>
              </a:rPr>
              <a:t>“</a:t>
            </a:r>
            <a:r>
              <a:rPr lang="en-US" sz="1600">
                <a:latin typeface="Book Antiqua" pitchFamily="18" charset="0"/>
                <a:cs typeface="Tahoma" pitchFamily="34" charset="0"/>
              </a:rPr>
              <a:t>I think</a:t>
            </a:r>
            <a:r>
              <a:rPr lang="en-US" sz="1600">
                <a:latin typeface="Corbel" pitchFamily="34" charset="0"/>
                <a:cs typeface="Tahoma" pitchFamily="34" charset="0"/>
              </a:rPr>
              <a:t>”</a:t>
            </a:r>
            <a:r>
              <a:rPr lang="en-US" sz="1600">
                <a:latin typeface="Book Antiqua" pitchFamily="18" charset="0"/>
                <a:cs typeface="Tahoma" pitchFamily="34" charset="0"/>
              </a:rPr>
              <a:t> and </a:t>
            </a:r>
            <a:r>
              <a:rPr lang="en-US" sz="1600">
                <a:latin typeface="Corbel" pitchFamily="34" charset="0"/>
                <a:cs typeface="Tahoma" pitchFamily="34" charset="0"/>
              </a:rPr>
              <a:t>“</a:t>
            </a:r>
            <a:r>
              <a:rPr lang="en-US" sz="1600">
                <a:latin typeface="Book Antiqua" pitchFamily="18" charset="0"/>
                <a:cs typeface="Tahoma" pitchFamily="34" charset="0"/>
              </a:rPr>
              <a:t>I feel.</a:t>
            </a:r>
            <a:r>
              <a:rPr lang="en-US" sz="1600">
                <a:latin typeface="Corbel" pitchFamily="34" charset="0"/>
                <a:cs typeface="Tahoma" pitchFamily="34" charset="0"/>
              </a:rPr>
              <a:t>”</a:t>
            </a:r>
            <a:endParaRPr lang="en-US" sz="1600">
              <a:latin typeface="Book Antiqua" pitchFamily="18" charset="0"/>
              <a:cs typeface="Tahoma" pitchFamily="34" charset="0"/>
            </a:endParaRPr>
          </a:p>
          <a:p>
            <a:pPr marL="517525" indent="-517525">
              <a:lnSpc>
                <a:spcPct val="105000"/>
              </a:lnSpc>
              <a:spcAft>
                <a:spcPct val="45000"/>
              </a:spcAft>
              <a:buClr>
                <a:srgbClr val="838995"/>
              </a:buClr>
              <a:buSzPct val="90000"/>
              <a:buFont typeface="Monotype Sorts"/>
              <a:buNone/>
            </a:pPr>
            <a:r>
              <a:rPr lang="en-US" sz="1600">
                <a:latin typeface="Book Antiqua" pitchFamily="18" charset="0"/>
                <a:cs typeface="Tahoma" pitchFamily="34" charset="0"/>
              </a:rPr>
              <a:t>Maintain eye contact, have good posture and are poised and in control.</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84996"/>
                                        </p:tgtEl>
                                        <p:attrNameLst>
                                          <p:attrName>style.visibility</p:attrName>
                                        </p:attrNameLst>
                                      </p:cBhvr>
                                      <p:to>
                                        <p:strVal val="visible"/>
                                      </p:to>
                                    </p:set>
                                    <p:anim calcmode="lin" valueType="num">
                                      <p:cBhvr additive="base">
                                        <p:cTn id="7" dur="500" fill="hold"/>
                                        <p:tgtEl>
                                          <p:spTgt spid="84996"/>
                                        </p:tgtEl>
                                        <p:attrNameLst>
                                          <p:attrName>ppt_x</p:attrName>
                                        </p:attrNameLst>
                                      </p:cBhvr>
                                      <p:tavLst>
                                        <p:tav tm="0">
                                          <p:val>
                                            <p:strVal val="0-#ppt_w/2"/>
                                          </p:val>
                                        </p:tav>
                                        <p:tav tm="100000">
                                          <p:val>
                                            <p:strVal val="#ppt_x"/>
                                          </p:val>
                                        </p:tav>
                                      </p:tavLst>
                                    </p:anim>
                                    <p:anim calcmode="lin" valueType="num">
                                      <p:cBhvr additive="base">
                                        <p:cTn id="8" dur="500" fill="hold"/>
                                        <p:tgtEl>
                                          <p:spTgt spid="8499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9" presetClass="entr" presetSubtype="10" fill="hold" nodeType="clickEffect">
                                  <p:stCondLst>
                                    <p:cond delay="0"/>
                                  </p:stCondLst>
                                  <p:childTnLst>
                                    <p:set>
                                      <p:cBhvr>
                                        <p:cTn id="12" dur="1" fill="hold">
                                          <p:stCondLst>
                                            <p:cond delay="0"/>
                                          </p:stCondLst>
                                        </p:cTn>
                                        <p:tgtEl>
                                          <p:spTgt spid="84997"/>
                                        </p:tgtEl>
                                        <p:attrNameLst>
                                          <p:attrName>style.visibility</p:attrName>
                                        </p:attrNameLst>
                                      </p:cBhvr>
                                      <p:to>
                                        <p:strVal val="visible"/>
                                      </p:to>
                                    </p:set>
                                    <p:anim calcmode="lin" valueType="num">
                                      <p:cBhvr>
                                        <p:cTn id="13" dur="5000" fill="hold"/>
                                        <p:tgtEl>
                                          <p:spTgt spid="84997"/>
                                        </p:tgtEl>
                                        <p:attrNameLst>
                                          <p:attrName>ppt_w</p:attrName>
                                        </p:attrNameLst>
                                      </p:cBhvr>
                                      <p:tavLst>
                                        <p:tav tm="0" fmla="#ppt_w*sin(2.5*pi*$)">
                                          <p:val>
                                            <p:fltVal val="0"/>
                                          </p:val>
                                        </p:tav>
                                        <p:tav tm="100000">
                                          <p:val>
                                            <p:fltVal val="1"/>
                                          </p:val>
                                        </p:tav>
                                      </p:tavLst>
                                    </p:anim>
                                    <p:anim calcmode="lin" valueType="num">
                                      <p:cBhvr>
                                        <p:cTn id="14" dur="5000" fill="hold"/>
                                        <p:tgtEl>
                                          <p:spTgt spid="84997"/>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4995">
                                            <p:txEl>
                                              <p:pRg st="0" end="0"/>
                                            </p:txEl>
                                          </p:spTgt>
                                        </p:tgtEl>
                                        <p:attrNameLst>
                                          <p:attrName>style.visibility</p:attrName>
                                        </p:attrNameLst>
                                      </p:cBhvr>
                                      <p:to>
                                        <p:strVal val="visible"/>
                                      </p:to>
                                    </p:set>
                                    <p:anim calcmode="lin" valueType="num">
                                      <p:cBhvr additive="base">
                                        <p:cTn id="19" dur="500" fill="hold"/>
                                        <p:tgtEl>
                                          <p:spTgt spid="84995">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4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4998">
                                            <p:txEl>
                                              <p:pRg st="0" end="0"/>
                                            </p:txEl>
                                          </p:spTgt>
                                        </p:tgtEl>
                                        <p:attrNameLst>
                                          <p:attrName>style.visibility</p:attrName>
                                        </p:attrNameLst>
                                      </p:cBhvr>
                                      <p:to>
                                        <p:strVal val="visible"/>
                                      </p:to>
                                    </p:set>
                                    <p:anim calcmode="lin" valueType="num">
                                      <p:cBhvr additive="base">
                                        <p:cTn id="25" dur="500" fill="hold"/>
                                        <p:tgtEl>
                                          <p:spTgt spid="84998">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499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4998">
                                            <p:txEl>
                                              <p:pRg st="1" end="1"/>
                                            </p:txEl>
                                          </p:spTgt>
                                        </p:tgtEl>
                                        <p:attrNameLst>
                                          <p:attrName>style.visibility</p:attrName>
                                        </p:attrNameLst>
                                      </p:cBhvr>
                                      <p:to>
                                        <p:strVal val="visible"/>
                                      </p:to>
                                    </p:set>
                                    <p:anim calcmode="lin" valueType="num">
                                      <p:cBhvr additive="base">
                                        <p:cTn id="31" dur="500" fill="hold"/>
                                        <p:tgtEl>
                                          <p:spTgt spid="84998">
                                            <p:txEl>
                                              <p:pRg st="1" end="1"/>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499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4998">
                                            <p:txEl>
                                              <p:pRg st="2" end="2"/>
                                            </p:txEl>
                                          </p:spTgt>
                                        </p:tgtEl>
                                        <p:attrNameLst>
                                          <p:attrName>style.visibility</p:attrName>
                                        </p:attrNameLst>
                                      </p:cBhvr>
                                      <p:to>
                                        <p:strVal val="visible"/>
                                      </p:to>
                                    </p:set>
                                    <p:anim calcmode="lin" valueType="num">
                                      <p:cBhvr additive="base">
                                        <p:cTn id="37" dur="500" fill="hold"/>
                                        <p:tgtEl>
                                          <p:spTgt spid="84998">
                                            <p:txEl>
                                              <p:pRg st="2" end="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499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build="p" autoUpdateAnimBg="0"/>
      <p:bldP spid="84996" grpId="0" autoUpdateAnimBg="0"/>
      <p:bldP spid="84998"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2"/>
          <p:cNvSpPr>
            <a:spLocks noGrp="1"/>
          </p:cNvSpPr>
          <p:nvPr>
            <p:ph type="title" idx="4294967295"/>
          </p:nvPr>
        </p:nvSpPr>
        <p:spPr>
          <a:xfrm>
            <a:off x="381000" y="152400"/>
            <a:ext cx="7680325" cy="609600"/>
          </a:xfrm>
        </p:spPr>
        <p:txBody>
          <a:bodyPr/>
          <a:lstStyle/>
          <a:p>
            <a:pPr eaLnBrk="1" hangingPunct="1"/>
            <a:r>
              <a:rPr lang="en-US" dirty="0" smtClean="0"/>
              <a:t>Behavioral Styles</a:t>
            </a:r>
          </a:p>
        </p:txBody>
      </p:sp>
      <p:sp>
        <p:nvSpPr>
          <p:cNvPr id="87043" name="Rectangle 3"/>
          <p:cNvSpPr>
            <a:spLocks noGrp="1"/>
          </p:cNvSpPr>
          <p:nvPr>
            <p:ph type="body" idx="4294967295"/>
          </p:nvPr>
        </p:nvSpPr>
        <p:spPr bwMode="auto">
          <a:xfrm>
            <a:off x="381000" y="533400"/>
            <a:ext cx="8382000" cy="6096000"/>
          </a:xfrm>
        </p:spPr>
        <p:txBody>
          <a:bodyPr wrap="square" numCol="1" anchor="t" anchorCtr="0" compatLnSpc="1">
            <a:prstTxWarp prst="textNoShape">
              <a:avLst/>
            </a:prstTxWarp>
            <a:noAutofit/>
          </a:bodyPr>
          <a:lstStyle/>
          <a:p>
            <a:pPr marL="0" indent="0" eaLnBrk="1" hangingPunct="1">
              <a:lnSpc>
                <a:spcPct val="90000"/>
              </a:lnSpc>
              <a:defRPr/>
            </a:pPr>
            <a:r>
              <a:rPr lang="en-US" sz="2700" b="1" u="sng" dirty="0" smtClean="0">
                <a:solidFill>
                  <a:srgbClr val="00B0F0"/>
                </a:solidFill>
              </a:rPr>
              <a:t>Aggressive </a:t>
            </a:r>
          </a:p>
          <a:p>
            <a:pPr lvl="1" eaLnBrk="1" hangingPunct="1">
              <a:lnSpc>
                <a:spcPct val="90000"/>
              </a:lnSpc>
              <a:defRPr/>
            </a:pPr>
            <a:r>
              <a:rPr lang="en-US" sz="2700" dirty="0" smtClean="0">
                <a:solidFill>
                  <a:srgbClr val="00B0F0"/>
                </a:solidFill>
              </a:rPr>
              <a:t>Aggressive behavior is typically punishing, hostile, blaming, and demanding. It can involve threats, name-calling, and even actual physical contact. It can also involve sarcasm, catty comments, gossip and "slips of the tongue."</a:t>
            </a:r>
          </a:p>
          <a:p>
            <a:pPr marL="0" indent="0" eaLnBrk="1" hangingPunct="1">
              <a:lnSpc>
                <a:spcPct val="90000"/>
              </a:lnSpc>
              <a:defRPr/>
            </a:pPr>
            <a:r>
              <a:rPr lang="en-US" sz="2700" b="1" u="sng" dirty="0" smtClean="0">
                <a:solidFill>
                  <a:srgbClr val="00B0F0"/>
                </a:solidFill>
              </a:rPr>
              <a:t>Passive</a:t>
            </a:r>
          </a:p>
          <a:p>
            <a:pPr lvl="1" eaLnBrk="1" hangingPunct="1">
              <a:lnSpc>
                <a:spcPct val="90000"/>
              </a:lnSpc>
              <a:defRPr/>
            </a:pPr>
            <a:r>
              <a:rPr lang="en-US" sz="2700" b="1" dirty="0" smtClean="0">
                <a:solidFill>
                  <a:srgbClr val="00B0F0"/>
                </a:solidFill>
              </a:rPr>
              <a:t>(weak):</a:t>
            </a:r>
            <a:r>
              <a:rPr lang="en-US" sz="2700" dirty="0" smtClean="0">
                <a:solidFill>
                  <a:srgbClr val="00B0F0"/>
                </a:solidFill>
              </a:rPr>
              <a:t> Giving in and submitting to intrusions for fear of losing friends or attention. </a:t>
            </a:r>
          </a:p>
          <a:p>
            <a:pPr marL="0" indent="0" eaLnBrk="1" hangingPunct="1">
              <a:lnSpc>
                <a:spcPct val="90000"/>
              </a:lnSpc>
              <a:defRPr/>
            </a:pPr>
            <a:r>
              <a:rPr lang="en-US" sz="2700" b="1" u="sng" dirty="0" smtClean="0">
                <a:solidFill>
                  <a:srgbClr val="00B0F0"/>
                </a:solidFill>
              </a:rPr>
              <a:t>Passive-aggressive</a:t>
            </a:r>
          </a:p>
          <a:p>
            <a:pPr lvl="1" eaLnBrk="1" hangingPunct="1">
              <a:lnSpc>
                <a:spcPct val="90000"/>
              </a:lnSpc>
              <a:defRPr/>
            </a:pPr>
            <a:r>
              <a:rPr lang="en-US" sz="2700" dirty="0" smtClean="0">
                <a:solidFill>
                  <a:srgbClr val="00B0F0"/>
                </a:solidFill>
              </a:rPr>
              <a:t>Lacking confidence to confront a personal conflict directly -- instead using subtle sabotage to get back at a person. This sort of person tends to stab people in the back instead of directly confronting them with the problem.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3" name="Rectangle 2"/>
          <p:cNvSpPr>
            <a:spLocks noGrp="1"/>
          </p:cNvSpPr>
          <p:nvPr>
            <p:ph type="title" idx="4294967295"/>
          </p:nvPr>
        </p:nvSpPr>
        <p:spPr/>
        <p:txBody>
          <a:bodyPr/>
          <a:lstStyle/>
          <a:p>
            <a:pPr eaLnBrk="1" hangingPunct="1"/>
            <a:r>
              <a:rPr lang="en-US" smtClean="0"/>
              <a:t>Assertive Communication</a:t>
            </a:r>
          </a:p>
        </p:txBody>
      </p:sp>
      <p:sp>
        <p:nvSpPr>
          <p:cNvPr id="89091" name="Rectangle 3"/>
          <p:cNvSpPr>
            <a:spLocks noGrp="1"/>
          </p:cNvSpPr>
          <p:nvPr>
            <p:ph type="body" idx="4294967295"/>
          </p:nvPr>
        </p:nvSpPr>
        <p:spPr bwMode="auto"/>
        <p:txBody>
          <a:bodyPr wrap="square" numCol="1" anchor="t" anchorCtr="0" compatLnSpc="1">
            <a:prstTxWarp prst="textNoShape">
              <a:avLst/>
            </a:prstTxWarp>
            <a:normAutofit fontScale="92500" lnSpcReduction="10000"/>
          </a:bodyPr>
          <a:lstStyle/>
          <a:p>
            <a:pPr marL="0" indent="0" eaLnBrk="1" hangingPunct="1">
              <a:lnSpc>
                <a:spcPct val="90000"/>
              </a:lnSpc>
            </a:pPr>
            <a:r>
              <a:rPr lang="en-US" sz="2400" smtClean="0"/>
              <a:t>Protecting your own rights without violating the rights of others. </a:t>
            </a:r>
          </a:p>
          <a:p>
            <a:pPr marL="0" indent="0" eaLnBrk="1" hangingPunct="1">
              <a:lnSpc>
                <a:spcPct val="90000"/>
              </a:lnSpc>
            </a:pPr>
            <a:r>
              <a:rPr lang="en-US" sz="2400" smtClean="0"/>
              <a:t>The goal of the assertive person is to communicate with respect and to understand each other; to find a solution to the problem.</a:t>
            </a:r>
          </a:p>
          <a:p>
            <a:pPr marL="0" indent="0" eaLnBrk="1" hangingPunct="1">
              <a:lnSpc>
                <a:spcPct val="90000"/>
              </a:lnSpc>
            </a:pPr>
            <a:r>
              <a:rPr lang="en-US" sz="2400" smtClean="0"/>
              <a:t>Takes a risk with others in the short run, but in the long run relationships are much stronger.</a:t>
            </a:r>
          </a:p>
          <a:p>
            <a:pPr marL="0" indent="0" eaLnBrk="1" hangingPunct="1">
              <a:lnSpc>
                <a:spcPct val="90000"/>
              </a:lnSpc>
            </a:pPr>
            <a:endParaRPr lang="en-US" sz="2400" smtClean="0"/>
          </a:p>
          <a:p>
            <a:pPr marL="0" indent="0" eaLnBrk="1" hangingPunct="1">
              <a:lnSpc>
                <a:spcPct val="90000"/>
              </a:lnSpc>
            </a:pPr>
            <a:endParaRPr lang="en-US" sz="2400" smtClean="0"/>
          </a:p>
          <a:p>
            <a:pPr marL="0" indent="0" eaLnBrk="1" hangingPunct="1">
              <a:lnSpc>
                <a:spcPct val="90000"/>
              </a:lnSpc>
            </a:pPr>
            <a:r>
              <a:rPr lang="en-US" sz="2400" smtClean="0"/>
              <a:t>Eye contact maintained; listens and validates others; confident and strong, yet also flexible; objective and unemotional; presents wishes clearly and respectfully.</a:t>
            </a:r>
            <a:endParaRPr lang="en-US" sz="2400" i="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9091">
                                            <p:txEl>
                                              <p:pRg st="0" end="0"/>
                                            </p:txEl>
                                          </p:spTgt>
                                        </p:tgtEl>
                                        <p:attrNameLst>
                                          <p:attrName>style.visibility</p:attrName>
                                        </p:attrNameLst>
                                      </p:cBhvr>
                                      <p:to>
                                        <p:strVal val="visible"/>
                                      </p:to>
                                    </p:set>
                                    <p:anim calcmode="lin" valueType="num">
                                      <p:cBhvr additive="base">
                                        <p:cTn id="7" dur="500" fill="hold"/>
                                        <p:tgtEl>
                                          <p:spTgt spid="890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90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9091">
                                            <p:txEl>
                                              <p:pRg st="1" end="1"/>
                                            </p:txEl>
                                          </p:spTgt>
                                        </p:tgtEl>
                                        <p:attrNameLst>
                                          <p:attrName>style.visibility</p:attrName>
                                        </p:attrNameLst>
                                      </p:cBhvr>
                                      <p:to>
                                        <p:strVal val="visible"/>
                                      </p:to>
                                    </p:set>
                                    <p:anim calcmode="lin" valueType="num">
                                      <p:cBhvr additive="base">
                                        <p:cTn id="13" dur="500" fill="hold"/>
                                        <p:tgtEl>
                                          <p:spTgt spid="890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90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9091">
                                            <p:txEl>
                                              <p:pRg st="2" end="2"/>
                                            </p:txEl>
                                          </p:spTgt>
                                        </p:tgtEl>
                                        <p:attrNameLst>
                                          <p:attrName>style.visibility</p:attrName>
                                        </p:attrNameLst>
                                      </p:cBhvr>
                                      <p:to>
                                        <p:strVal val="visible"/>
                                      </p:to>
                                    </p:set>
                                    <p:anim calcmode="lin" valueType="num">
                                      <p:cBhvr additive="base">
                                        <p:cTn id="19" dur="500" fill="hold"/>
                                        <p:tgtEl>
                                          <p:spTgt spid="890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90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9091">
                                            <p:txEl>
                                              <p:pRg st="5" end="5"/>
                                            </p:txEl>
                                          </p:spTgt>
                                        </p:tgtEl>
                                        <p:attrNameLst>
                                          <p:attrName>style.visibility</p:attrName>
                                        </p:attrNameLst>
                                      </p:cBhvr>
                                      <p:to>
                                        <p:strVal val="visible"/>
                                      </p:to>
                                    </p:set>
                                    <p:anim calcmode="lin" valueType="num">
                                      <p:cBhvr additive="base">
                                        <p:cTn id="25" dur="500" fill="hold"/>
                                        <p:tgtEl>
                                          <p:spTgt spid="89091">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909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idx="4294967295"/>
          </p:nvPr>
        </p:nvSpPr>
        <p:spPr>
          <a:xfrm>
            <a:off x="352425" y="406400"/>
            <a:ext cx="5189538" cy="633413"/>
          </a:xfrm>
        </p:spPr>
        <p:txBody>
          <a:bodyPr wrap="none" lIns="47625" tIns="19050" rIns="47625" bIns="19050" anchor="t">
            <a:spAutoFit/>
          </a:bodyPr>
          <a:lstStyle/>
          <a:p>
            <a:pPr eaLnBrk="1" hangingPunct="1"/>
            <a:r>
              <a:rPr lang="en-US" sz="3800" b="1" smtClean="0">
                <a:latin typeface="Book Antiqua" pitchFamily="18" charset="0"/>
              </a:rPr>
              <a:t>Definition of Conflict</a:t>
            </a:r>
            <a:r>
              <a:rPr lang="en-US" sz="3700" b="1" smtClean="0">
                <a:latin typeface="Book Antiqua" pitchFamily="18" charset="0"/>
              </a:rPr>
              <a:t> </a:t>
            </a:r>
            <a:endParaRPr lang="en-US" sz="2000" b="1" smtClean="0">
              <a:latin typeface="Book Antiqua" pitchFamily="18" charset="0"/>
            </a:endParaRPr>
          </a:p>
        </p:txBody>
      </p:sp>
      <p:sp>
        <p:nvSpPr>
          <p:cNvPr id="31747" name="Rectangle 3"/>
          <p:cNvSpPr>
            <a:spLocks noChangeArrowheads="1"/>
          </p:cNvSpPr>
          <p:nvPr/>
        </p:nvSpPr>
        <p:spPr bwMode="auto">
          <a:xfrm>
            <a:off x="228600" y="1828800"/>
            <a:ext cx="4038600" cy="3933825"/>
          </a:xfrm>
          <a:prstGeom prst="rect">
            <a:avLst/>
          </a:prstGeom>
          <a:noFill/>
          <a:ln w="12700">
            <a:noFill/>
            <a:miter lim="800000"/>
            <a:headEnd/>
            <a:tailEnd/>
          </a:ln>
        </p:spPr>
        <p:txBody>
          <a:bodyPr lIns="45048" tIns="18019" rIns="45048" bIns="18019">
            <a:spAutoFit/>
          </a:bodyPr>
          <a:lstStyle/>
          <a:p>
            <a:pPr algn="ctr">
              <a:buClr>
                <a:srgbClr val="838995"/>
              </a:buClr>
              <a:buFont typeface="Arial" charset="0"/>
              <a:buNone/>
            </a:pPr>
            <a:r>
              <a:rPr lang="en-US" sz="3200" i="1">
                <a:latin typeface="Tahoma" pitchFamily="34" charset="0"/>
                <a:cs typeface="Tahoma" pitchFamily="34" charset="0"/>
              </a:rPr>
              <a:t>A disagreement  or struggle between two or more people and/or a situation in which someone</a:t>
            </a:r>
            <a:br>
              <a:rPr lang="en-US" sz="3200" i="1">
                <a:latin typeface="Tahoma" pitchFamily="34" charset="0"/>
                <a:cs typeface="Tahoma" pitchFamily="34" charset="0"/>
              </a:rPr>
            </a:br>
            <a:r>
              <a:rPr lang="en-US" sz="3200" i="1">
                <a:latin typeface="Tahoma" pitchFamily="34" charset="0"/>
                <a:cs typeface="Tahoma" pitchFamily="34" charset="0"/>
              </a:rPr>
              <a:t>believes that his or her own needs have been denied.</a:t>
            </a:r>
          </a:p>
        </p:txBody>
      </p:sp>
      <p:pic>
        <p:nvPicPr>
          <p:cNvPr id="20483" name="Picture 4" descr="conflict"/>
          <p:cNvPicPr>
            <a:picLocks noChangeAspect="1" noChangeArrowheads="1"/>
          </p:cNvPicPr>
          <p:nvPr/>
        </p:nvPicPr>
        <p:blipFill>
          <a:blip r:embed="rId3"/>
          <a:srcRect/>
          <a:stretch>
            <a:fillRect/>
          </a:stretch>
        </p:blipFill>
        <p:spPr bwMode="auto">
          <a:xfrm>
            <a:off x="4648200" y="1981200"/>
            <a:ext cx="4495800" cy="3206750"/>
          </a:xfrm>
          <a:prstGeom prst="rect">
            <a:avLst/>
          </a:prstGeom>
          <a:noFill/>
          <a:ln w="9525">
            <a:noFill/>
            <a:miter lim="800000"/>
            <a:headEnd/>
            <a:tailEnd/>
          </a:ln>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p:cTn id="7" dur="500" fill="hold"/>
                                        <p:tgtEl>
                                          <p:spTgt spid="3174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174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Rectangle 4"/>
          <p:cNvSpPr>
            <a:spLocks noGrp="1"/>
          </p:cNvSpPr>
          <p:nvPr>
            <p:ph type="title" idx="4294967295"/>
          </p:nvPr>
        </p:nvSpPr>
        <p:spPr/>
        <p:txBody>
          <a:bodyPr/>
          <a:lstStyle/>
          <a:p>
            <a:endParaRPr lang="en-US" smtClean="0"/>
          </a:p>
        </p:txBody>
      </p:sp>
      <p:graphicFrame>
        <p:nvGraphicFramePr>
          <p:cNvPr id="108547" name="Object 3"/>
          <p:cNvGraphicFramePr>
            <a:graphicFrameLocks noGrp="1" noChangeAspect="1"/>
          </p:cNvGraphicFramePr>
          <p:nvPr>
            <p:ph idx="4294967295"/>
          </p:nvPr>
        </p:nvGraphicFramePr>
        <p:xfrm>
          <a:off x="1703388" y="0"/>
          <a:ext cx="5297487" cy="6858000"/>
        </p:xfrm>
        <a:graphic>
          <a:graphicData uri="http://schemas.openxmlformats.org/presentationml/2006/ole">
            <mc:AlternateContent xmlns:mc="http://schemas.openxmlformats.org/markup-compatibility/2006">
              <mc:Choice xmlns:v="urn:schemas-microsoft-com:vml" Requires="v">
                <p:oleObj spid="_x0000_s108551" name="Acrobat Document" r:id="rId3" imgW="5829300" imgH="7543800" progId="AcroExch.Document.7">
                  <p:embed/>
                </p:oleObj>
              </mc:Choice>
              <mc:Fallback>
                <p:oleObj name="Acrobat Document" r:id="rId3" imgW="5829300" imgH="7543800" progId="AcroExch.Document.7">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388" y="0"/>
                        <a:ext cx="5297487" cy="685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2"/>
          <p:cNvSpPr>
            <a:spLocks noGrp="1"/>
          </p:cNvSpPr>
          <p:nvPr>
            <p:ph type="title" idx="4294967295"/>
          </p:nvPr>
        </p:nvSpPr>
        <p:spPr/>
        <p:txBody>
          <a:bodyPr/>
          <a:lstStyle/>
          <a:p>
            <a:pPr algn="ctr"/>
            <a:r>
              <a:rPr lang="en-US" sz="3600" smtClean="0"/>
              <a:t>What are ways people deal with conflict?</a:t>
            </a:r>
          </a:p>
        </p:txBody>
      </p:sp>
      <p:graphicFrame>
        <p:nvGraphicFramePr>
          <p:cNvPr id="110595" name="Object 3"/>
          <p:cNvGraphicFramePr>
            <a:graphicFrameLocks noGrp="1" noChangeAspect="1"/>
          </p:cNvGraphicFramePr>
          <p:nvPr>
            <p:ph idx="4294967295"/>
          </p:nvPr>
        </p:nvGraphicFramePr>
        <p:xfrm>
          <a:off x="1981200" y="1143000"/>
          <a:ext cx="4414838" cy="5715000"/>
        </p:xfrm>
        <a:graphic>
          <a:graphicData uri="http://schemas.openxmlformats.org/presentationml/2006/ole">
            <mc:AlternateContent xmlns:mc="http://schemas.openxmlformats.org/markup-compatibility/2006">
              <mc:Choice xmlns:v="urn:schemas-microsoft-com:vml" Requires="v">
                <p:oleObj spid="_x0000_s110599" name="Acrobat Document" r:id="rId3" imgW="5829300" imgH="7543800" progId="AcroExch.Document.7">
                  <p:embed/>
                </p:oleObj>
              </mc:Choice>
              <mc:Fallback>
                <p:oleObj name="Acrobat Document" r:id="rId3" imgW="5829300" imgH="7543800" progId="AcroExch.Document.7">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143000"/>
                        <a:ext cx="4414838" cy="571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2"/>
          <p:cNvSpPr>
            <a:spLocks noGrp="1"/>
          </p:cNvSpPr>
          <p:nvPr>
            <p:ph type="title" idx="4294967295"/>
          </p:nvPr>
        </p:nvSpPr>
        <p:spPr/>
        <p:txBody>
          <a:bodyPr/>
          <a:lstStyle/>
          <a:p>
            <a:pPr eaLnBrk="1" hangingPunct="1"/>
            <a:r>
              <a:rPr lang="en-US" smtClean="0">
                <a:latin typeface="Tahoma" pitchFamily="34" charset="0"/>
                <a:cs typeface="Tahoma" pitchFamily="34" charset="0"/>
              </a:rPr>
              <a:t>Strategies to Resolve Conflicts</a:t>
            </a:r>
          </a:p>
        </p:txBody>
      </p:sp>
      <p:sp>
        <p:nvSpPr>
          <p:cNvPr id="91139" name="Rectangle 3"/>
          <p:cNvSpPr>
            <a:spLocks noGrp="1"/>
          </p:cNvSpPr>
          <p:nvPr>
            <p:ph type="body" idx="4294967295"/>
          </p:nvPr>
        </p:nvSpPr>
        <p:spPr bwMode="auto"/>
        <p:txBody>
          <a:bodyPr wrap="square" numCol="1" anchor="t" anchorCtr="0" compatLnSpc="1">
            <a:prstTxWarp prst="textNoShape">
              <a:avLst/>
            </a:prstTxWarp>
          </a:bodyPr>
          <a:lstStyle/>
          <a:p>
            <a:pPr marL="0" indent="0" eaLnBrk="1" hangingPunct="1">
              <a:defRPr/>
            </a:pPr>
            <a:r>
              <a:rPr lang="en-US" smtClean="0"/>
              <a:t>Withdrawal (Avoidance)</a:t>
            </a:r>
          </a:p>
          <a:p>
            <a:pPr marL="0" indent="0" eaLnBrk="1" hangingPunct="1">
              <a:defRPr/>
            </a:pPr>
            <a:r>
              <a:rPr lang="en-US" smtClean="0"/>
              <a:t> Smoothing Over (Accommodation)</a:t>
            </a:r>
          </a:p>
          <a:p>
            <a:pPr marL="0" indent="0" eaLnBrk="1" hangingPunct="1">
              <a:defRPr/>
            </a:pPr>
            <a:r>
              <a:rPr lang="en-US" smtClean="0"/>
              <a:t> Forcing (Competition)</a:t>
            </a:r>
          </a:p>
          <a:p>
            <a:pPr marL="0" indent="0" eaLnBrk="1" hangingPunct="1">
              <a:defRPr/>
            </a:pPr>
            <a:r>
              <a:rPr lang="en-US" smtClean="0"/>
              <a:t> Bargaining (Compromise)</a:t>
            </a:r>
          </a:p>
          <a:p>
            <a:pPr marL="0" indent="0" eaLnBrk="1" hangingPunct="1">
              <a:defRPr/>
            </a:pPr>
            <a:r>
              <a:rPr lang="en-US" smtClean="0"/>
              <a:t> Problem Solving (Collaboration)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animEffect transition="in" filter="box(in)">
                                      <p:cBhvr>
                                        <p:cTn id="7" dur="500"/>
                                        <p:tgtEl>
                                          <p:spTgt spid="911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1139">
                                            <p:txEl>
                                              <p:pRg st="1" end="1"/>
                                            </p:txEl>
                                          </p:spTgt>
                                        </p:tgtEl>
                                        <p:attrNameLst>
                                          <p:attrName>style.visibility</p:attrName>
                                        </p:attrNameLst>
                                      </p:cBhvr>
                                      <p:to>
                                        <p:strVal val="visible"/>
                                      </p:to>
                                    </p:set>
                                    <p:animEffect transition="in" filter="box(in)">
                                      <p:cBhvr>
                                        <p:cTn id="12" dur="500"/>
                                        <p:tgtEl>
                                          <p:spTgt spid="911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1139">
                                            <p:txEl>
                                              <p:pRg st="2" end="2"/>
                                            </p:txEl>
                                          </p:spTgt>
                                        </p:tgtEl>
                                        <p:attrNameLst>
                                          <p:attrName>style.visibility</p:attrName>
                                        </p:attrNameLst>
                                      </p:cBhvr>
                                      <p:to>
                                        <p:strVal val="visible"/>
                                      </p:to>
                                    </p:set>
                                    <p:animEffect transition="in" filter="box(in)">
                                      <p:cBhvr>
                                        <p:cTn id="17" dur="500"/>
                                        <p:tgtEl>
                                          <p:spTgt spid="911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91139">
                                            <p:txEl>
                                              <p:pRg st="3" end="3"/>
                                            </p:txEl>
                                          </p:spTgt>
                                        </p:tgtEl>
                                        <p:attrNameLst>
                                          <p:attrName>style.visibility</p:attrName>
                                        </p:attrNameLst>
                                      </p:cBhvr>
                                      <p:to>
                                        <p:strVal val="visible"/>
                                      </p:to>
                                    </p:set>
                                    <p:animEffect transition="in" filter="box(in)">
                                      <p:cBhvr>
                                        <p:cTn id="22" dur="500"/>
                                        <p:tgtEl>
                                          <p:spTgt spid="911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91139">
                                            <p:txEl>
                                              <p:pRg st="4" end="4"/>
                                            </p:txEl>
                                          </p:spTgt>
                                        </p:tgtEl>
                                        <p:attrNameLst>
                                          <p:attrName>style.visibility</p:attrName>
                                        </p:attrNameLst>
                                      </p:cBhvr>
                                      <p:to>
                                        <p:strVal val="visible"/>
                                      </p:to>
                                    </p:set>
                                    <p:animEffect transition="in" filter="box(in)">
                                      <p:cBhvr>
                                        <p:cTn id="27" dur="500"/>
                                        <p:tgtEl>
                                          <p:spTgt spid="911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2"/>
          <p:cNvSpPr>
            <a:spLocks noGrp="1"/>
          </p:cNvSpPr>
          <p:nvPr>
            <p:ph type="title" idx="4294967295"/>
          </p:nvPr>
        </p:nvSpPr>
        <p:spPr/>
        <p:txBody>
          <a:bodyPr/>
          <a:lstStyle/>
          <a:p>
            <a:pPr eaLnBrk="1" hangingPunct="1"/>
            <a:r>
              <a:rPr lang="en-US" smtClean="0"/>
              <a:t>Common Pitfalls</a:t>
            </a:r>
          </a:p>
        </p:txBody>
      </p:sp>
      <p:sp>
        <p:nvSpPr>
          <p:cNvPr id="93187" name="Rectangle 3"/>
          <p:cNvSpPr>
            <a:spLocks noGrp="1"/>
          </p:cNvSpPr>
          <p:nvPr>
            <p:ph type="body" idx="4294967295"/>
          </p:nvPr>
        </p:nvSpPr>
        <p:spPr bwMode="auto"/>
        <p:txBody>
          <a:bodyPr wrap="square" numCol="1" anchor="t" anchorCtr="0" compatLnSpc="1">
            <a:prstTxWarp prst="textNoShape">
              <a:avLst/>
            </a:prstTxWarp>
          </a:bodyPr>
          <a:lstStyle/>
          <a:p>
            <a:pPr marL="0" indent="0" eaLnBrk="1" hangingPunct="1">
              <a:defRPr/>
            </a:pPr>
            <a:r>
              <a:rPr lang="en-US" smtClean="0"/>
              <a:t>Talking more than listening</a:t>
            </a:r>
          </a:p>
          <a:p>
            <a:pPr marL="0" indent="0" eaLnBrk="1" hangingPunct="1">
              <a:defRPr/>
            </a:pPr>
            <a:r>
              <a:rPr lang="en-US" smtClean="0"/>
              <a:t>Using “you” more than “I”</a:t>
            </a:r>
          </a:p>
          <a:p>
            <a:pPr marL="0" indent="0" eaLnBrk="1" hangingPunct="1">
              <a:defRPr/>
            </a:pPr>
            <a:r>
              <a:rPr lang="en-US" smtClean="0"/>
              <a:t>Not being constructive</a:t>
            </a:r>
          </a:p>
          <a:p>
            <a:pPr marL="0" indent="0" eaLnBrk="1" hangingPunct="1">
              <a:defRPr/>
            </a:pPr>
            <a:r>
              <a:rPr lang="en-US" smtClean="0"/>
              <a:t>Choosing the wrong method of resolution</a:t>
            </a:r>
          </a:p>
          <a:p>
            <a:pPr marL="0" indent="0" eaLnBrk="1" hangingPunct="1">
              <a:defRPr/>
            </a:pPr>
            <a:r>
              <a:rPr lang="en-US" smtClean="0"/>
              <a:t>Assuming it will get better with time</a:t>
            </a:r>
          </a:p>
          <a:p>
            <a:pPr marL="0" indent="0" eaLnBrk="1" hangingPunct="1">
              <a:defRPr/>
            </a:pPr>
            <a:r>
              <a:rPr lang="en-US" smtClean="0"/>
              <a:t>Letting feelings get in the way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p:cNvSpPr>
          <p:nvPr>
            <p:ph type="body" idx="4294967295"/>
          </p:nvPr>
        </p:nvSpPr>
        <p:spPr bwMode="auto">
          <a:xfrm>
            <a:off x="228600" y="1143000"/>
            <a:ext cx="8610600" cy="3684588"/>
          </a:xfrm>
        </p:spPr>
        <p:txBody>
          <a:bodyPr wrap="square" numCol="1" anchor="t" anchorCtr="0" compatLnSpc="1">
            <a:prstTxWarp prst="textNoShape">
              <a:avLst/>
            </a:prstTxWarp>
            <a:normAutofit fontScale="92500" lnSpcReduction="10000"/>
          </a:bodyPr>
          <a:lstStyle/>
          <a:p>
            <a:pPr marL="0" indent="0" eaLnBrk="1" hangingPunct="1">
              <a:lnSpc>
                <a:spcPct val="90000"/>
              </a:lnSpc>
              <a:buSzPct val="80000"/>
              <a:defRPr/>
            </a:pPr>
            <a:r>
              <a:rPr lang="en-US" sz="4000" smtClean="0"/>
              <a:t>“</a:t>
            </a:r>
            <a:r>
              <a:rPr lang="en-US" sz="4000" smtClean="0">
                <a:latin typeface="Book Antiqua" pitchFamily="18" charset="0"/>
              </a:rPr>
              <a:t>The goal of organizational leadership is not to eliminate conflict, but to use it.</a:t>
            </a:r>
            <a:r>
              <a:rPr lang="en-US" sz="4000" smtClean="0"/>
              <a:t>”</a:t>
            </a:r>
            <a:endParaRPr lang="en-US" sz="4000" smtClean="0">
              <a:latin typeface="Book Antiqua" pitchFamily="18" charset="0"/>
            </a:endParaRPr>
          </a:p>
          <a:p>
            <a:pPr marL="0" indent="0" eaLnBrk="1" hangingPunct="1">
              <a:lnSpc>
                <a:spcPct val="90000"/>
              </a:lnSpc>
              <a:buSzPct val="80000"/>
              <a:defRPr/>
            </a:pPr>
            <a:endParaRPr lang="en-US" sz="4000" smtClean="0">
              <a:latin typeface="Book Antiqua" pitchFamily="18" charset="0"/>
            </a:endParaRPr>
          </a:p>
          <a:p>
            <a:pPr marL="0" indent="0" eaLnBrk="1" hangingPunct="1">
              <a:lnSpc>
                <a:spcPct val="90000"/>
              </a:lnSpc>
              <a:buSzPct val="80000"/>
              <a:defRPr/>
            </a:pPr>
            <a:r>
              <a:rPr lang="en-US" sz="4000" smtClean="0"/>
              <a:t>“</a:t>
            </a:r>
            <a:r>
              <a:rPr lang="en-US" sz="4000" smtClean="0">
                <a:latin typeface="Book Antiqua" pitchFamily="18" charset="0"/>
              </a:rPr>
              <a:t>Conflict is a predictable social phenomenon and should be channeled to useful purposes.</a:t>
            </a:r>
            <a:r>
              <a:rPr lang="en-US" sz="4000" smtClean="0"/>
              <a:t>”</a:t>
            </a:r>
            <a:endParaRPr lang="en-US" sz="4000" smtClean="0">
              <a:latin typeface="Book Antiqua" pitchFamily="18" charset="0"/>
            </a:endParaRPr>
          </a:p>
        </p:txBody>
      </p:sp>
      <p:sp>
        <p:nvSpPr>
          <p:cNvPr id="22530" name="Text Box 3"/>
          <p:cNvSpPr txBox="1">
            <a:spLocks noChangeArrowheads="1"/>
          </p:cNvSpPr>
          <p:nvPr/>
        </p:nvSpPr>
        <p:spPr bwMode="auto">
          <a:xfrm>
            <a:off x="2209800" y="304800"/>
            <a:ext cx="6248400" cy="641350"/>
          </a:xfrm>
          <a:prstGeom prst="rect">
            <a:avLst/>
          </a:prstGeom>
          <a:noFill/>
          <a:ln w="9525">
            <a:noFill/>
            <a:miter lim="800000"/>
            <a:headEnd/>
            <a:tailEnd/>
          </a:ln>
        </p:spPr>
        <p:txBody>
          <a:bodyPr>
            <a:spAutoFit/>
          </a:bodyPr>
          <a:lstStyle/>
          <a:p>
            <a:pPr algn="ctr" eaLnBrk="0" hangingPunct="0">
              <a:spcBef>
                <a:spcPct val="50000"/>
              </a:spcBef>
            </a:pPr>
            <a:endParaRPr lang="en-US" sz="3600">
              <a:solidFill>
                <a:srgbClr val="FF0000"/>
              </a:solidFill>
              <a:latin typeface="Comic Sans MS" pitchFamily="66" charset="0"/>
            </a:endParaRPr>
          </a:p>
        </p:txBody>
      </p:sp>
      <p:pic>
        <p:nvPicPr>
          <p:cNvPr id="22531" name="Picture 4"/>
          <p:cNvPicPr>
            <a:picLocks noChangeAspect="1" noChangeArrowheads="1"/>
          </p:cNvPicPr>
          <p:nvPr/>
        </p:nvPicPr>
        <p:blipFill>
          <a:blip r:embed="rId3"/>
          <a:srcRect/>
          <a:stretch>
            <a:fillRect/>
          </a:stretch>
        </p:blipFill>
        <p:spPr bwMode="auto">
          <a:xfrm>
            <a:off x="6019800" y="5410200"/>
            <a:ext cx="2100263" cy="949325"/>
          </a:xfrm>
          <a:prstGeom prst="rect">
            <a:avLst/>
          </a:prstGeom>
          <a:noFill/>
          <a:ln w="12699">
            <a:noFill/>
            <a:miter lim="800000"/>
            <a:headEnd/>
            <a:tailEnd/>
          </a:ln>
        </p:spPr>
      </p:pic>
      <p:sp>
        <p:nvSpPr>
          <p:cNvPr id="22532" name="Rectangle 5"/>
          <p:cNvSpPr>
            <a:spLocks noGrp="1" noChangeArrowheads="1"/>
          </p:cNvSpPr>
          <p:nvPr>
            <p:ph type="title" idx="4294967295"/>
          </p:nvPr>
        </p:nvSpPr>
        <p:spPr>
          <a:xfrm>
            <a:off x="2982913" y="398463"/>
            <a:ext cx="2063750" cy="633412"/>
          </a:xfrm>
        </p:spPr>
        <p:txBody>
          <a:bodyPr wrap="none" lIns="47625" tIns="19050" rIns="47625" bIns="19050" anchor="t">
            <a:spAutoFit/>
          </a:bodyPr>
          <a:lstStyle/>
          <a:p>
            <a:pPr eaLnBrk="1" hangingPunct="1"/>
            <a:r>
              <a:rPr lang="en-US" sz="3800" b="1" smtClean="0">
                <a:latin typeface="Book Antiqua" pitchFamily="18" charset="0"/>
              </a:rPr>
              <a:t>Conflict</a:t>
            </a:r>
            <a:r>
              <a:rPr lang="en-US" sz="3700" b="1" smtClean="0">
                <a:latin typeface="Book Antiqua" pitchFamily="18" charset="0"/>
              </a:rPr>
              <a:t> </a:t>
            </a:r>
            <a:endParaRPr lang="en-US" sz="2000" b="1" smtClean="0">
              <a:latin typeface="Book Antiqua" pitchFamily="18"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animEffect transition="in" filter="slide(fromBottom)">
                                      <p:cBhvr>
                                        <p:cTn id="7" dur="500"/>
                                        <p:tgtEl>
                                          <p:spTgt spid="337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3794">
                                            <p:txEl>
                                              <p:pRg st="2" end="2"/>
                                            </p:txEl>
                                          </p:spTgt>
                                        </p:tgtEl>
                                        <p:attrNameLst>
                                          <p:attrName>style.visibility</p:attrName>
                                        </p:attrNameLst>
                                      </p:cBhvr>
                                      <p:to>
                                        <p:strVal val="visible"/>
                                      </p:to>
                                    </p:set>
                                    <p:animEffect transition="in" filter="slide(fromBottom)">
                                      <p:cBhvr>
                                        <p:cTn id="12" dur="500"/>
                                        <p:tgtEl>
                                          <p:spTgt spid="3379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idx="4294967295"/>
          </p:nvPr>
        </p:nvSpPr>
        <p:spPr/>
        <p:txBody>
          <a:bodyPr/>
          <a:lstStyle/>
          <a:p>
            <a:pPr eaLnBrk="1" hangingPunct="1"/>
            <a:r>
              <a:rPr lang="en-US" smtClean="0"/>
              <a:t>Conflicts:</a:t>
            </a:r>
          </a:p>
        </p:txBody>
      </p:sp>
      <p:sp>
        <p:nvSpPr>
          <p:cNvPr id="35843" name="Rectangle 3"/>
          <p:cNvSpPr>
            <a:spLocks noGrp="1"/>
          </p:cNvSpPr>
          <p:nvPr>
            <p:ph type="body" idx="4294967295"/>
          </p:nvPr>
        </p:nvSpPr>
        <p:spPr bwMode="auto">
          <a:xfrm>
            <a:off x="381000" y="1600200"/>
            <a:ext cx="4953000" cy="5029200"/>
          </a:xfrm>
        </p:spPr>
        <p:txBody>
          <a:bodyPr wrap="square" numCol="1" anchor="t" anchorCtr="0" compatLnSpc="1">
            <a:prstTxWarp prst="textNoShape">
              <a:avLst/>
            </a:prstTxWarp>
          </a:bodyPr>
          <a:lstStyle/>
          <a:p>
            <a:pPr marL="0" indent="0" eaLnBrk="1" hangingPunct="1">
              <a:defRPr/>
            </a:pPr>
            <a:r>
              <a:rPr lang="en-US" sz="3600" smtClean="0"/>
              <a:t>Are a part of any relationship</a:t>
            </a:r>
          </a:p>
          <a:p>
            <a:pPr marL="0" indent="0" eaLnBrk="1" hangingPunct="1">
              <a:defRPr/>
            </a:pPr>
            <a:r>
              <a:rPr lang="en-US" sz="3600" smtClean="0"/>
              <a:t>The closer your relationship is, the more heated conflicts can be</a:t>
            </a:r>
          </a:p>
          <a:p>
            <a:pPr marL="0" indent="0" eaLnBrk="1" hangingPunct="1">
              <a:defRPr/>
            </a:pPr>
            <a:r>
              <a:rPr lang="en-US" sz="3600" smtClean="0"/>
              <a:t>Can learn to be handled so that it strengthens a relationship</a:t>
            </a:r>
          </a:p>
        </p:txBody>
      </p:sp>
      <p:pic>
        <p:nvPicPr>
          <p:cNvPr id="24579" name="Picture 4" descr="arguing"/>
          <p:cNvPicPr>
            <a:picLocks noChangeAspect="1" noChangeArrowheads="1"/>
          </p:cNvPicPr>
          <p:nvPr/>
        </p:nvPicPr>
        <p:blipFill>
          <a:blip r:embed="rId2"/>
          <a:srcRect/>
          <a:stretch>
            <a:fillRect/>
          </a:stretch>
        </p:blipFill>
        <p:spPr bwMode="auto">
          <a:xfrm>
            <a:off x="5410200" y="1600200"/>
            <a:ext cx="3435350" cy="4953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box(in)">
                                      <p:cBhvr>
                                        <p:cTn id="7" dur="500"/>
                                        <p:tgtEl>
                                          <p:spTgt spid="358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5843">
                                            <p:txEl>
                                              <p:pRg st="1" end="1"/>
                                            </p:txEl>
                                          </p:spTgt>
                                        </p:tgtEl>
                                        <p:attrNameLst>
                                          <p:attrName>style.visibility</p:attrName>
                                        </p:attrNameLst>
                                      </p:cBhvr>
                                      <p:to>
                                        <p:strVal val="visible"/>
                                      </p:to>
                                    </p:set>
                                    <p:animEffect transition="in" filter="box(in)">
                                      <p:cBhvr>
                                        <p:cTn id="12" dur="500"/>
                                        <p:tgtEl>
                                          <p:spTgt spid="358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5843">
                                            <p:txEl>
                                              <p:pRg st="2" end="2"/>
                                            </p:txEl>
                                          </p:spTgt>
                                        </p:tgtEl>
                                        <p:attrNameLst>
                                          <p:attrName>style.visibility</p:attrName>
                                        </p:attrNameLst>
                                      </p:cBhvr>
                                      <p:to>
                                        <p:strVal val="visible"/>
                                      </p:to>
                                    </p:set>
                                    <p:animEffect transition="in" filter="box(in)">
                                      <p:cBhvr>
                                        <p:cTn id="17" dur="500"/>
                                        <p:tgtEl>
                                          <p:spTgt spid="358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p:cNvSpPr>
          <p:nvPr>
            <p:ph type="title" idx="4294967295"/>
          </p:nvPr>
        </p:nvSpPr>
        <p:spPr/>
        <p:txBody>
          <a:bodyPr/>
          <a:lstStyle/>
          <a:p>
            <a:pPr eaLnBrk="1" hangingPunct="1"/>
            <a:r>
              <a:rPr lang="en-US" smtClean="0"/>
              <a:t>Types of Conflict:</a:t>
            </a:r>
          </a:p>
        </p:txBody>
      </p:sp>
      <p:sp>
        <p:nvSpPr>
          <p:cNvPr id="36867" name="Rectangle 3"/>
          <p:cNvSpPr>
            <a:spLocks noGrp="1"/>
          </p:cNvSpPr>
          <p:nvPr>
            <p:ph type="body" idx="4294967295"/>
          </p:nvPr>
        </p:nvSpPr>
        <p:spPr bwMode="auto">
          <a:xfrm>
            <a:off x="0" y="1371600"/>
            <a:ext cx="4572000" cy="5257800"/>
          </a:xfrm>
        </p:spPr>
        <p:txBody>
          <a:bodyPr wrap="square" numCol="1" anchor="t" anchorCtr="0" compatLnSpc="1">
            <a:prstTxWarp prst="textNoShape">
              <a:avLst/>
            </a:prstTxWarp>
          </a:bodyPr>
          <a:lstStyle/>
          <a:p>
            <a:pPr marL="0" indent="0" eaLnBrk="1" hangingPunct="1">
              <a:lnSpc>
                <a:spcPct val="90000"/>
              </a:lnSpc>
              <a:defRPr/>
            </a:pPr>
            <a:r>
              <a:rPr lang="en-US" sz="3200" b="1" smtClean="0"/>
              <a:t>1.Situational </a:t>
            </a:r>
          </a:p>
          <a:p>
            <a:pPr lvl="1" eaLnBrk="1" hangingPunct="1">
              <a:lnSpc>
                <a:spcPct val="90000"/>
              </a:lnSpc>
              <a:defRPr/>
            </a:pPr>
            <a:r>
              <a:rPr lang="en-US" sz="3200" smtClean="0"/>
              <a:t>Can occur in all relationships</a:t>
            </a:r>
          </a:p>
          <a:p>
            <a:pPr lvl="1" eaLnBrk="1" hangingPunct="1">
              <a:lnSpc>
                <a:spcPct val="90000"/>
              </a:lnSpc>
              <a:defRPr/>
            </a:pPr>
            <a:r>
              <a:rPr lang="en-US" sz="3200" smtClean="0"/>
              <a:t>Involving a situation (ex:Two siblings fighting over the bathroom in the morning)</a:t>
            </a:r>
          </a:p>
          <a:p>
            <a:pPr lvl="1" eaLnBrk="1" hangingPunct="1">
              <a:lnSpc>
                <a:spcPct val="90000"/>
              </a:lnSpc>
              <a:buFont typeface="Arial" charset="0"/>
              <a:buNone/>
              <a:defRPr/>
            </a:pPr>
            <a:endParaRPr lang="en-US" sz="3200" smtClean="0"/>
          </a:p>
          <a:p>
            <a:pPr lvl="1" eaLnBrk="1" hangingPunct="1">
              <a:lnSpc>
                <a:spcPct val="90000"/>
              </a:lnSpc>
              <a:defRPr/>
            </a:pPr>
            <a:r>
              <a:rPr lang="en-US" sz="3200" smtClean="0"/>
              <a:t>May be intense but are short lived</a:t>
            </a:r>
          </a:p>
          <a:p>
            <a:pPr lvl="1" eaLnBrk="1" hangingPunct="1">
              <a:lnSpc>
                <a:spcPct val="90000"/>
              </a:lnSpc>
              <a:defRPr/>
            </a:pPr>
            <a:endParaRPr lang="en-US" sz="3200" smtClean="0"/>
          </a:p>
        </p:txBody>
      </p:sp>
      <p:pic>
        <p:nvPicPr>
          <p:cNvPr id="25603" name="Picture 4" descr="stock-photo-husband-and-wife-arguing-over-telephone-bills-isolated-on-white-10139353"/>
          <p:cNvPicPr>
            <a:picLocks noChangeAspect="1" noChangeArrowheads="1"/>
          </p:cNvPicPr>
          <p:nvPr/>
        </p:nvPicPr>
        <p:blipFill>
          <a:blip r:embed="rId2"/>
          <a:srcRect/>
          <a:stretch>
            <a:fillRect/>
          </a:stretch>
        </p:blipFill>
        <p:spPr bwMode="auto">
          <a:xfrm>
            <a:off x="4324350" y="1905000"/>
            <a:ext cx="4819650" cy="39735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box(in)">
                                      <p:cBhvr>
                                        <p:cTn id="7" dur="500"/>
                                        <p:tgtEl>
                                          <p:spTgt spid="368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box(in)">
                                      <p:cBhvr>
                                        <p:cTn id="12" dur="500"/>
                                        <p:tgtEl>
                                          <p:spTgt spid="368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box(in)">
                                      <p:cBhvr>
                                        <p:cTn id="17" dur="500"/>
                                        <p:tgtEl>
                                          <p:spTgt spid="368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6867">
                                            <p:txEl>
                                              <p:pRg st="4" end="4"/>
                                            </p:txEl>
                                          </p:spTgt>
                                        </p:tgtEl>
                                        <p:attrNameLst>
                                          <p:attrName>style.visibility</p:attrName>
                                        </p:attrNameLst>
                                      </p:cBhvr>
                                      <p:to>
                                        <p:strVal val="visible"/>
                                      </p:to>
                                    </p:set>
                                    <p:animEffect transition="in" filter="box(in)">
                                      <p:cBhvr>
                                        <p:cTn id="22" dur="500"/>
                                        <p:tgtEl>
                                          <p:spTgt spid="368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idx="4294967295"/>
          </p:nvPr>
        </p:nvSpPr>
        <p:spPr/>
        <p:txBody>
          <a:bodyPr/>
          <a:lstStyle/>
          <a:p>
            <a:pPr eaLnBrk="1" hangingPunct="1"/>
            <a:r>
              <a:rPr lang="en-US" smtClean="0"/>
              <a:t>Types of Conflict</a:t>
            </a:r>
          </a:p>
        </p:txBody>
      </p:sp>
      <p:sp>
        <p:nvSpPr>
          <p:cNvPr id="37891" name="Rectangle 3"/>
          <p:cNvSpPr>
            <a:spLocks noGrp="1"/>
          </p:cNvSpPr>
          <p:nvPr>
            <p:ph type="body" idx="4294967295"/>
          </p:nvPr>
        </p:nvSpPr>
        <p:spPr bwMode="auto">
          <a:xfrm>
            <a:off x="457200" y="1752600"/>
            <a:ext cx="4419600" cy="4906963"/>
          </a:xfrm>
        </p:spPr>
        <p:txBody>
          <a:bodyPr wrap="square" numCol="1" anchor="t" anchorCtr="0" compatLnSpc="1">
            <a:prstTxWarp prst="textNoShape">
              <a:avLst/>
            </a:prstTxWarp>
          </a:bodyPr>
          <a:lstStyle/>
          <a:p>
            <a:pPr marL="0" indent="0" eaLnBrk="1" hangingPunct="1">
              <a:defRPr/>
            </a:pPr>
            <a:r>
              <a:rPr lang="en-US" b="1" smtClean="0"/>
              <a:t>2. </a:t>
            </a:r>
            <a:r>
              <a:rPr lang="en-US" sz="3200" b="1" smtClean="0"/>
              <a:t>Personality Differences</a:t>
            </a:r>
          </a:p>
          <a:p>
            <a:pPr lvl="1" eaLnBrk="1" hangingPunct="1">
              <a:defRPr/>
            </a:pPr>
            <a:r>
              <a:rPr lang="en-US" sz="3200" smtClean="0"/>
              <a:t>Having different hobbies/tastes (ex: sisters who share a room)</a:t>
            </a:r>
          </a:p>
          <a:p>
            <a:pPr lvl="1" eaLnBrk="1" hangingPunct="1">
              <a:defRPr/>
            </a:pPr>
            <a:r>
              <a:rPr lang="en-US" sz="3200" smtClean="0"/>
              <a:t>Often over small matters</a:t>
            </a:r>
          </a:p>
          <a:p>
            <a:pPr lvl="2" eaLnBrk="1" hangingPunct="1">
              <a:defRPr/>
            </a:pPr>
            <a:r>
              <a:rPr lang="en-US" sz="3200" smtClean="0"/>
              <a:t>Habits, quirks</a:t>
            </a:r>
          </a:p>
          <a:p>
            <a:pPr lvl="1" eaLnBrk="1" hangingPunct="1">
              <a:defRPr/>
            </a:pPr>
            <a:endParaRPr lang="en-US" sz="3200" smtClean="0"/>
          </a:p>
        </p:txBody>
      </p:sp>
      <p:pic>
        <p:nvPicPr>
          <p:cNvPr id="26627" name="Picture 4" descr="intergroup-disagreement"/>
          <p:cNvPicPr>
            <a:picLocks noChangeAspect="1" noChangeArrowheads="1"/>
          </p:cNvPicPr>
          <p:nvPr/>
        </p:nvPicPr>
        <p:blipFill>
          <a:blip r:embed="rId2"/>
          <a:srcRect/>
          <a:stretch>
            <a:fillRect/>
          </a:stretch>
        </p:blipFill>
        <p:spPr bwMode="auto">
          <a:xfrm>
            <a:off x="4876800" y="1905000"/>
            <a:ext cx="4048125" cy="26860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box(in)">
                                      <p:cBhvr>
                                        <p:cTn id="7" dur="500"/>
                                        <p:tgtEl>
                                          <p:spTgt spid="378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7891">
                                            <p:txEl>
                                              <p:pRg st="1" end="1"/>
                                            </p:txEl>
                                          </p:spTgt>
                                        </p:tgtEl>
                                        <p:attrNameLst>
                                          <p:attrName>style.visibility</p:attrName>
                                        </p:attrNameLst>
                                      </p:cBhvr>
                                      <p:to>
                                        <p:strVal val="visible"/>
                                      </p:to>
                                    </p:set>
                                    <p:animEffect transition="in" filter="box(in)">
                                      <p:cBhvr>
                                        <p:cTn id="12" dur="500"/>
                                        <p:tgtEl>
                                          <p:spTgt spid="378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7891">
                                            <p:txEl>
                                              <p:pRg st="2" end="2"/>
                                            </p:txEl>
                                          </p:spTgt>
                                        </p:tgtEl>
                                        <p:attrNameLst>
                                          <p:attrName>style.visibility</p:attrName>
                                        </p:attrNameLst>
                                      </p:cBhvr>
                                      <p:to>
                                        <p:strVal val="visible"/>
                                      </p:to>
                                    </p:set>
                                    <p:animEffect transition="in" filter="box(in)">
                                      <p:cBhvr>
                                        <p:cTn id="17" dur="500"/>
                                        <p:tgtEl>
                                          <p:spTgt spid="37891">
                                            <p:txEl>
                                              <p:pRg st="2" end="2"/>
                                            </p:txEl>
                                          </p:spTgt>
                                        </p:tgtEl>
                                      </p:cBhvr>
                                    </p:animEffect>
                                  </p:childTnLst>
                                </p:cTn>
                              </p:par>
                              <p:par>
                                <p:cTn id="18" presetID="4" presetClass="entr" presetSubtype="16" fill="hold" nodeType="withEffect">
                                  <p:stCondLst>
                                    <p:cond delay="0"/>
                                  </p:stCondLst>
                                  <p:childTnLst>
                                    <p:set>
                                      <p:cBhvr>
                                        <p:cTn id="19" dur="1" fill="hold">
                                          <p:stCondLst>
                                            <p:cond delay="0"/>
                                          </p:stCondLst>
                                        </p:cTn>
                                        <p:tgtEl>
                                          <p:spTgt spid="37891">
                                            <p:txEl>
                                              <p:pRg st="3" end="3"/>
                                            </p:txEl>
                                          </p:spTgt>
                                        </p:tgtEl>
                                        <p:attrNameLst>
                                          <p:attrName>style.visibility</p:attrName>
                                        </p:attrNameLst>
                                      </p:cBhvr>
                                      <p:to>
                                        <p:strVal val="visible"/>
                                      </p:to>
                                    </p:set>
                                    <p:animEffect transition="in" filter="box(in)">
                                      <p:cBhvr>
                                        <p:cTn id="20" dur="500"/>
                                        <p:tgtEl>
                                          <p:spTgt spid="378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Mylar</Template>
  <TotalTime>185</TotalTime>
  <Words>1868</Words>
  <Application>Microsoft Office PowerPoint</Application>
  <PresentationFormat>On-screen Show (4:3)</PresentationFormat>
  <Paragraphs>269</Paragraphs>
  <Slides>53</Slides>
  <Notes>22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53</vt:i4>
      </vt:variant>
    </vt:vector>
  </HeadingPairs>
  <TitlesOfParts>
    <vt:vector size="57" baseType="lpstr">
      <vt:lpstr>Mylar</vt:lpstr>
      <vt:lpstr>Acrobat Document</vt:lpstr>
      <vt:lpstr>VISIO</vt:lpstr>
      <vt:lpstr>CorelDRAW!</vt:lpstr>
      <vt:lpstr>Bellwork:</vt:lpstr>
      <vt:lpstr>PowerPoint Presentation</vt:lpstr>
      <vt:lpstr>Myths &amp; Truths</vt:lpstr>
      <vt:lpstr>PowerPoint Presentation</vt:lpstr>
      <vt:lpstr>Definition of Conflict </vt:lpstr>
      <vt:lpstr>Conflict </vt:lpstr>
      <vt:lpstr>Conflicts:</vt:lpstr>
      <vt:lpstr>Types of Conflict:</vt:lpstr>
      <vt:lpstr>Types of Conflict</vt:lpstr>
      <vt:lpstr>Types of Conflict</vt:lpstr>
      <vt:lpstr>PowerPoint Presentation</vt:lpstr>
      <vt:lpstr>Causes of Conflict</vt:lpstr>
      <vt:lpstr>PowerPoint Presentation</vt:lpstr>
      <vt:lpstr>PowerPoint Presentation</vt:lpstr>
      <vt:lpstr>PowerPoint Presentation</vt:lpstr>
      <vt:lpstr>Strategies to Get Past Perceptions </vt:lpstr>
      <vt:lpstr>More Causes of Conflict </vt:lpstr>
      <vt:lpstr>Outcomes of Conflict</vt:lpstr>
      <vt:lpstr>Outcomes of Conflict</vt:lpstr>
      <vt:lpstr>Constructive/Destructive Wkst</vt:lpstr>
      <vt:lpstr>Solutions for Conflict</vt:lpstr>
      <vt:lpstr>Angry Brains Aren’t Smart Brains</vt:lpstr>
      <vt:lpstr>Time Out– What to Do</vt:lpstr>
      <vt:lpstr>Do’s and Don’ts for Time-Outs</vt:lpstr>
      <vt:lpstr>Back to Smart Brain Wkst</vt:lpstr>
      <vt:lpstr>Bellwork Feb. 17</vt:lpstr>
      <vt:lpstr>Dealing With Conflict: Remember to….</vt:lpstr>
      <vt:lpstr>Dealing With Conflict: Remember to…</vt:lpstr>
      <vt:lpstr>Tricks to Avoid Conflict!</vt:lpstr>
      <vt:lpstr>Problem Solving Wkst</vt:lpstr>
      <vt:lpstr>Problem Solving Strategy</vt:lpstr>
      <vt:lpstr>For Example: (Solve this problem)</vt:lpstr>
      <vt:lpstr>PowerPoint Presentation</vt:lpstr>
      <vt:lpstr>PowerPoint Presentation</vt:lpstr>
      <vt:lpstr>PowerPoint Presentation</vt:lpstr>
      <vt:lpstr>4 Basic Communication Personality Styles</vt:lpstr>
      <vt:lpstr>Passive Style </vt:lpstr>
      <vt:lpstr>A Passive Person</vt:lpstr>
      <vt:lpstr>Aggressive Style</vt:lpstr>
      <vt:lpstr>Aggressiveness Is</vt:lpstr>
      <vt:lpstr>An Aggressive Person</vt:lpstr>
      <vt:lpstr>Passive-Aggressive Style</vt:lpstr>
      <vt:lpstr>PowerPoint Presentation</vt:lpstr>
      <vt:lpstr>Definition of Assertiveness</vt:lpstr>
      <vt:lpstr>Assertive Style</vt:lpstr>
      <vt:lpstr>Remember</vt:lpstr>
      <vt:lpstr>An Assertive Person</vt:lpstr>
      <vt:lpstr>Behavioral Styles</vt:lpstr>
      <vt:lpstr>Assertive Communication</vt:lpstr>
      <vt:lpstr>PowerPoint Presentation</vt:lpstr>
      <vt:lpstr>What are ways people deal with conflict?</vt:lpstr>
      <vt:lpstr>Strategies to Resolve Conflicts</vt:lpstr>
      <vt:lpstr>Common Pitfalls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ppt3</dc:title>
  <dc:creator>Owner</dc:creator>
  <cp:lastModifiedBy>Andrea Carter</cp:lastModifiedBy>
  <cp:revision>47</cp:revision>
  <dcterms:created xsi:type="dcterms:W3CDTF">2010-10-03T21:07:01Z</dcterms:created>
  <dcterms:modified xsi:type="dcterms:W3CDTF">2013-01-17T19:31:39Z</dcterms:modified>
</cp:coreProperties>
</file>