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61" r:id="rId2"/>
    <p:sldId id="262" r:id="rId3"/>
    <p:sldId id="256" r:id="rId4"/>
    <p:sldId id="257" r:id="rId5"/>
    <p:sldId id="258" r:id="rId6"/>
    <p:sldId id="271" r:id="rId7"/>
    <p:sldId id="264" r:id="rId8"/>
    <p:sldId id="265" r:id="rId9"/>
    <p:sldId id="266" r:id="rId10"/>
    <p:sldId id="267" r:id="rId11"/>
    <p:sldId id="268" r:id="rId12"/>
    <p:sldId id="270" r:id="rId13"/>
    <p:sldId id="263" r:id="rId14"/>
    <p:sldId id="259" r:id="rId15"/>
    <p:sldId id="272" r:id="rId16"/>
    <p:sldId id="273" r:id="rId17"/>
    <p:sldId id="274" r:id="rId18"/>
    <p:sldId id="281" r:id="rId19"/>
    <p:sldId id="275" r:id="rId20"/>
    <p:sldId id="276" r:id="rId21"/>
    <p:sldId id="277"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96" y="-3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553FA2-ECBC-4DDA-88A6-2050B6C0C1A6}" type="datetimeFigureOut">
              <a:rPr lang="en-US" smtClean="0"/>
              <a:t>4/2/2013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9C61D0-C361-4E55-9719-5D3B3761FEF4}" type="slidenum">
              <a:rPr lang="en-US" smtClean="0"/>
              <a:t>‹#›</a:t>
            </a:fld>
            <a:endParaRPr lang="en-US"/>
          </a:p>
        </p:txBody>
      </p:sp>
    </p:spTree>
    <p:extLst>
      <p:ext uri="{BB962C8B-B14F-4D97-AF65-F5344CB8AC3E}">
        <p14:creationId xmlns:p14="http://schemas.microsoft.com/office/powerpoint/2010/main" val="1803302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how.com/list_6503379_list-careers-mental-health-field.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ehow.com/list_6503379_list-careers-mental-health-field.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9C61D0-C361-4E55-9719-5D3B3761FEF4}" type="slidenum">
              <a:rPr lang="en-US" smtClean="0"/>
              <a:t>4</a:t>
            </a:fld>
            <a:endParaRPr lang="en-US"/>
          </a:p>
        </p:txBody>
      </p:sp>
    </p:spTree>
    <p:extLst>
      <p:ext uri="{BB962C8B-B14F-4D97-AF65-F5344CB8AC3E}">
        <p14:creationId xmlns:p14="http://schemas.microsoft.com/office/powerpoint/2010/main" val="1310953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smtClean="0">
                <a:solidFill>
                  <a:srgbClr val="000000"/>
                </a:solidFill>
                <a:effectLst/>
                <a:latin typeface="Arial"/>
              </a:rPr>
              <a:t>There are many ritualistic or repetitive behaviors that can be used as painkillers. Almost any behavior, when used repeatedly, will cut us off from feelings and therefore become addictive. This is why we feel compelled to overwork, shop too much, exercise too hard and spend too much time watching television, playing video games, browsing the internet, reading, gambling, and the list goes on. </a:t>
            </a:r>
            <a:endParaRPr lang="en-US" dirty="0"/>
          </a:p>
        </p:txBody>
      </p:sp>
      <p:sp>
        <p:nvSpPr>
          <p:cNvPr id="4" name="Slide Number Placeholder 3"/>
          <p:cNvSpPr>
            <a:spLocks noGrp="1"/>
          </p:cNvSpPr>
          <p:nvPr>
            <p:ph type="sldNum" sz="quarter" idx="10"/>
          </p:nvPr>
        </p:nvSpPr>
        <p:spPr/>
        <p:txBody>
          <a:bodyPr/>
          <a:lstStyle/>
          <a:p>
            <a:fld id="{9A9C61D0-C361-4E55-9719-5D3B3761FEF4}" type="slidenum">
              <a:rPr lang="en-US" smtClean="0"/>
              <a:t>12</a:t>
            </a:fld>
            <a:endParaRPr lang="en-US"/>
          </a:p>
        </p:txBody>
      </p:sp>
    </p:spTree>
    <p:extLst>
      <p:ext uri="{BB962C8B-B14F-4D97-AF65-F5344CB8AC3E}">
        <p14:creationId xmlns:p14="http://schemas.microsoft.com/office/powerpoint/2010/main" val="634002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000000"/>
                </a:solidFill>
                <a:latin typeface="Arial"/>
              </a:rPr>
              <a:t>Read more: </a:t>
            </a:r>
            <a:r>
              <a:rPr lang="en-US" sz="1200" dirty="0" smtClean="0">
                <a:solidFill>
                  <a:srgbClr val="003399"/>
                </a:solidFill>
                <a:latin typeface="inherit"/>
                <a:hlinkClick r:id="rId3"/>
              </a:rPr>
              <a:t>List of Careers in the Mental Health Field | eHow.com</a:t>
            </a:r>
            <a:r>
              <a:rPr lang="en-US" sz="1200" dirty="0" smtClean="0">
                <a:solidFill>
                  <a:srgbClr val="000000"/>
                </a:solidFill>
                <a:latin typeface="Arial"/>
              </a:rPr>
              <a:t> </a:t>
            </a:r>
            <a:r>
              <a:rPr lang="en-US" sz="1200" dirty="0" smtClean="0">
                <a:solidFill>
                  <a:srgbClr val="003399"/>
                </a:solidFill>
                <a:latin typeface="inherit"/>
                <a:hlinkClick r:id="rId3"/>
              </a:rPr>
              <a:t>http://www.ehow.com/list_6503379_list-careers-mental-health-field.html#ixzz2OZptd9rI</a:t>
            </a:r>
            <a:endParaRPr lang="en-US" dirty="0"/>
          </a:p>
        </p:txBody>
      </p:sp>
      <p:sp>
        <p:nvSpPr>
          <p:cNvPr id="4" name="Slide Number Placeholder 3"/>
          <p:cNvSpPr>
            <a:spLocks noGrp="1"/>
          </p:cNvSpPr>
          <p:nvPr>
            <p:ph type="sldNum" sz="quarter" idx="10"/>
          </p:nvPr>
        </p:nvSpPr>
        <p:spPr/>
        <p:txBody>
          <a:bodyPr/>
          <a:lstStyle/>
          <a:p>
            <a:fld id="{9A9C61D0-C361-4E55-9719-5D3B3761FEF4}" type="slidenum">
              <a:rPr lang="en-US" smtClean="0"/>
              <a:t>15</a:t>
            </a:fld>
            <a:endParaRPr lang="en-US"/>
          </a:p>
        </p:txBody>
      </p:sp>
    </p:spTree>
    <p:extLst>
      <p:ext uri="{BB962C8B-B14F-4D97-AF65-F5344CB8AC3E}">
        <p14:creationId xmlns:p14="http://schemas.microsoft.com/office/powerpoint/2010/main" val="2341801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rgbClr val="000000"/>
                </a:solidFill>
                <a:effectLst/>
                <a:uLnTx/>
                <a:uFillTx/>
                <a:latin typeface="Arial"/>
                <a:ea typeface="+mn-ea"/>
                <a:cs typeface="+mn-cs"/>
              </a:rPr>
              <a:t>Read more: </a:t>
            </a:r>
            <a:r>
              <a:rPr kumimoji="0" lang="en-US" sz="2400" b="0" i="0" u="none" strike="noStrike" kern="1200" cap="none" spc="0" normalizeH="0" baseline="0" noProof="0" dirty="0" smtClean="0">
                <a:ln>
                  <a:noFill/>
                </a:ln>
                <a:solidFill>
                  <a:srgbClr val="003399"/>
                </a:solidFill>
                <a:effectLst/>
                <a:uLnTx/>
                <a:uFillTx/>
                <a:latin typeface="inherit"/>
                <a:ea typeface="+mn-ea"/>
                <a:cs typeface="+mn-cs"/>
                <a:hlinkClick r:id="rId3"/>
              </a:rPr>
              <a:t>List of Careers in the Mental Health Field | eHow.com</a:t>
            </a:r>
            <a:r>
              <a:rPr kumimoji="0" lang="en-US" sz="2400" b="0" i="0" u="none" strike="noStrike" kern="1200" cap="none" spc="0" normalizeH="0" baseline="0" noProof="0" dirty="0" smtClean="0">
                <a:ln>
                  <a:noFill/>
                </a:ln>
                <a:solidFill>
                  <a:srgbClr val="000000"/>
                </a:solidFill>
                <a:effectLst/>
                <a:uLnTx/>
                <a:uFillTx/>
                <a:latin typeface="Arial"/>
                <a:ea typeface="+mn-ea"/>
                <a:cs typeface="+mn-cs"/>
              </a:rPr>
              <a:t> </a:t>
            </a:r>
            <a:r>
              <a:rPr kumimoji="0" lang="en-US" sz="2400" b="0" i="0" u="none" strike="noStrike" kern="1200" cap="none" spc="0" normalizeH="0" baseline="0" noProof="0" dirty="0" smtClean="0">
                <a:ln>
                  <a:noFill/>
                </a:ln>
                <a:solidFill>
                  <a:srgbClr val="003399"/>
                </a:solidFill>
                <a:effectLst/>
                <a:uLnTx/>
                <a:uFillTx/>
                <a:latin typeface="inherit"/>
                <a:ea typeface="+mn-ea"/>
                <a:cs typeface="+mn-cs"/>
                <a:hlinkClick r:id="rId3"/>
              </a:rPr>
              <a:t>http://www.ehow.com/list_6503379_list-careers-mental-health-field.html#ixzz2OZr1amLy</a:t>
            </a:r>
            <a:endParaRPr kumimoji="0" lang="en-US" sz="2400" b="0" i="0" u="none" strike="noStrike" kern="1200" cap="none" spc="0" normalizeH="0" baseline="0" noProof="0" dirty="0" smtClean="0">
              <a:ln>
                <a:noFill/>
              </a:ln>
              <a:solidFill>
                <a:prstClr val="black">
                  <a:lumMod val="50000"/>
                  <a:lumOff val="50000"/>
                </a:prstClr>
              </a:solidFill>
              <a:effectLst/>
              <a:uLnTx/>
              <a:uFillTx/>
              <a:latin typeface="Century Gothic"/>
              <a:ea typeface="+mn-ea"/>
              <a:cs typeface="+mn-cs"/>
            </a:endParaRPr>
          </a:p>
          <a:p>
            <a:endParaRPr lang="en-US" dirty="0"/>
          </a:p>
        </p:txBody>
      </p:sp>
      <p:sp>
        <p:nvSpPr>
          <p:cNvPr id="4" name="Slide Number Placeholder 3"/>
          <p:cNvSpPr>
            <a:spLocks noGrp="1"/>
          </p:cNvSpPr>
          <p:nvPr>
            <p:ph type="sldNum" sz="quarter" idx="10"/>
          </p:nvPr>
        </p:nvSpPr>
        <p:spPr/>
        <p:txBody>
          <a:bodyPr/>
          <a:lstStyle/>
          <a:p>
            <a:fld id="{9A9C61D0-C361-4E55-9719-5D3B3761FEF4}" type="slidenum">
              <a:rPr lang="en-US" smtClean="0"/>
              <a:t>17</a:t>
            </a:fld>
            <a:endParaRPr lang="en-US"/>
          </a:p>
        </p:txBody>
      </p:sp>
    </p:spTree>
    <p:extLst>
      <p:ext uri="{BB962C8B-B14F-4D97-AF65-F5344CB8AC3E}">
        <p14:creationId xmlns:p14="http://schemas.microsoft.com/office/powerpoint/2010/main" val="1256221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http://www.mayoclinic.com/health/mental-illness/DS01104/DSECTION=treatments-and-drugs</a:t>
            </a:r>
            <a:endParaRPr lang="en-US" dirty="0"/>
          </a:p>
        </p:txBody>
      </p:sp>
      <p:sp>
        <p:nvSpPr>
          <p:cNvPr id="4" name="Slide Number Placeholder 3"/>
          <p:cNvSpPr>
            <a:spLocks noGrp="1"/>
          </p:cNvSpPr>
          <p:nvPr>
            <p:ph type="sldNum" sz="quarter" idx="10"/>
          </p:nvPr>
        </p:nvSpPr>
        <p:spPr/>
        <p:txBody>
          <a:bodyPr/>
          <a:lstStyle/>
          <a:p>
            <a:fld id="{9A9C61D0-C361-4E55-9719-5D3B3761FEF4}" type="slidenum">
              <a:rPr lang="en-US" smtClean="0"/>
              <a:t>19</a:t>
            </a:fld>
            <a:endParaRPr lang="en-US"/>
          </a:p>
        </p:txBody>
      </p:sp>
    </p:spTree>
    <p:extLst>
      <p:ext uri="{BB962C8B-B14F-4D97-AF65-F5344CB8AC3E}">
        <p14:creationId xmlns:p14="http://schemas.microsoft.com/office/powerpoint/2010/main" val="172041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http://www.mayoclinic.com/health/cognitive-behavioral-therapy/MY00194</a:t>
            </a:r>
            <a:endParaRPr lang="en-US" dirty="0"/>
          </a:p>
        </p:txBody>
      </p:sp>
      <p:sp>
        <p:nvSpPr>
          <p:cNvPr id="4" name="Slide Number Placeholder 3"/>
          <p:cNvSpPr>
            <a:spLocks noGrp="1"/>
          </p:cNvSpPr>
          <p:nvPr>
            <p:ph type="sldNum" sz="quarter" idx="10"/>
          </p:nvPr>
        </p:nvSpPr>
        <p:spPr/>
        <p:txBody>
          <a:bodyPr/>
          <a:lstStyle/>
          <a:p>
            <a:fld id="{9A9C61D0-C361-4E55-9719-5D3B3761FEF4}" type="slidenum">
              <a:rPr lang="en-US" smtClean="0"/>
              <a:t>21</a:t>
            </a:fld>
            <a:endParaRPr lang="en-US"/>
          </a:p>
        </p:txBody>
      </p:sp>
    </p:spTree>
    <p:extLst>
      <p:ext uri="{BB962C8B-B14F-4D97-AF65-F5344CB8AC3E}">
        <p14:creationId xmlns:p14="http://schemas.microsoft.com/office/powerpoint/2010/main" val="3832520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http://www.webmd.com/balance/family-therapy-6301</a:t>
            </a:r>
            <a:endParaRPr lang="en-US" dirty="0"/>
          </a:p>
        </p:txBody>
      </p:sp>
      <p:sp>
        <p:nvSpPr>
          <p:cNvPr id="4" name="Slide Number Placeholder 3"/>
          <p:cNvSpPr>
            <a:spLocks noGrp="1"/>
          </p:cNvSpPr>
          <p:nvPr>
            <p:ph type="sldNum" sz="quarter" idx="10"/>
          </p:nvPr>
        </p:nvSpPr>
        <p:spPr/>
        <p:txBody>
          <a:bodyPr/>
          <a:lstStyle/>
          <a:p>
            <a:fld id="{9A9C61D0-C361-4E55-9719-5D3B3761FEF4}" type="slidenum">
              <a:rPr lang="en-US" smtClean="0"/>
              <a:t>22</a:t>
            </a:fld>
            <a:endParaRPr lang="en-US"/>
          </a:p>
        </p:txBody>
      </p:sp>
    </p:spTree>
    <p:extLst>
      <p:ext uri="{BB962C8B-B14F-4D97-AF65-F5344CB8AC3E}">
        <p14:creationId xmlns:p14="http://schemas.microsoft.com/office/powerpoint/2010/main" val="3396639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http://psychology.about.com/od/psychotherapy/f/group-therapy.htm</a:t>
            </a:r>
            <a:endParaRPr lang="en-US" dirty="0"/>
          </a:p>
        </p:txBody>
      </p:sp>
      <p:sp>
        <p:nvSpPr>
          <p:cNvPr id="4" name="Slide Number Placeholder 3"/>
          <p:cNvSpPr>
            <a:spLocks noGrp="1"/>
          </p:cNvSpPr>
          <p:nvPr>
            <p:ph type="sldNum" sz="quarter" idx="10"/>
          </p:nvPr>
        </p:nvSpPr>
        <p:spPr/>
        <p:txBody>
          <a:bodyPr/>
          <a:lstStyle/>
          <a:p>
            <a:fld id="{9A9C61D0-C361-4E55-9719-5D3B3761FEF4}" type="slidenum">
              <a:rPr lang="en-US" smtClean="0"/>
              <a:t>23</a:t>
            </a:fld>
            <a:endParaRPr lang="en-US"/>
          </a:p>
        </p:txBody>
      </p:sp>
    </p:spTree>
    <p:extLst>
      <p:ext uri="{BB962C8B-B14F-4D97-AF65-F5344CB8AC3E}">
        <p14:creationId xmlns:p14="http://schemas.microsoft.com/office/powerpoint/2010/main" val="2897243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42830B9E-51EB-4E8C-B609-CD8EC0A0973D}" type="datetimeFigureOut">
              <a:rPr lang="en-US" smtClean="0"/>
              <a:t>4/2/2013</a:t>
            </a:fld>
            <a:endParaRPr lang="en-US"/>
          </a:p>
        </p:txBody>
      </p:sp>
      <p:sp>
        <p:nvSpPr>
          <p:cNvPr id="8" name="Slide Number Placeholder 7"/>
          <p:cNvSpPr>
            <a:spLocks noGrp="1"/>
          </p:cNvSpPr>
          <p:nvPr>
            <p:ph type="sldNum" sz="quarter" idx="11"/>
          </p:nvPr>
        </p:nvSpPr>
        <p:spPr/>
        <p:txBody>
          <a:bodyPr/>
          <a:lstStyle/>
          <a:p>
            <a:fld id="{F2368B0C-6770-4A26-99A4-03A81D2755E2}"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30B9E-51EB-4E8C-B609-CD8EC0A0973D}"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68B0C-6770-4A26-99A4-03A81D2755E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30B9E-51EB-4E8C-B609-CD8EC0A0973D}"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68B0C-6770-4A26-99A4-03A81D2755E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42830B9E-51EB-4E8C-B609-CD8EC0A0973D}"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68B0C-6770-4A26-99A4-03A81D2755E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830B9E-51EB-4E8C-B609-CD8EC0A0973D}" type="datetimeFigureOut">
              <a:rPr lang="en-US" smtClean="0"/>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68B0C-6770-4A26-99A4-03A81D2755E2}"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42830B9E-51EB-4E8C-B609-CD8EC0A0973D}" type="datetimeFigureOut">
              <a:rPr lang="en-US" smtClean="0"/>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68B0C-6770-4A26-99A4-03A81D2755E2}"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2830B9E-51EB-4E8C-B609-CD8EC0A0973D}" type="datetimeFigureOut">
              <a:rPr lang="en-US" smtClean="0"/>
              <a:t>4/2/2013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368B0C-6770-4A26-99A4-03A81D2755E2}"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2830B9E-51EB-4E8C-B609-CD8EC0A0973D}" type="datetimeFigureOut">
              <a:rPr lang="en-US" smtClean="0"/>
              <a:t>4/2/2013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368B0C-6770-4A26-99A4-03A81D2755E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30B9E-51EB-4E8C-B609-CD8EC0A0973D}" type="datetimeFigureOut">
              <a:rPr lang="en-US" smtClean="0"/>
              <a:t>4/2/2013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368B0C-6770-4A26-99A4-03A81D2755E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30B9E-51EB-4E8C-B609-CD8EC0A0973D}" type="datetimeFigureOut">
              <a:rPr lang="en-US" smtClean="0"/>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68B0C-6770-4A26-99A4-03A81D2755E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30B9E-51EB-4E8C-B609-CD8EC0A0973D}" type="datetimeFigureOut">
              <a:rPr lang="en-US" smtClean="0"/>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68B0C-6770-4A26-99A4-03A81D2755E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42830B9E-51EB-4E8C-B609-CD8EC0A0973D}" type="datetimeFigureOut">
              <a:rPr lang="en-US" smtClean="0"/>
              <a:t>4/2/2013</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F2368B0C-6770-4A26-99A4-03A81D2755E2}"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8229600" cy="1600200"/>
          </a:xfrm>
        </p:spPr>
        <p:txBody>
          <a:bodyPr>
            <a:normAutofit fontScale="90000"/>
          </a:bodyPr>
          <a:lstStyle/>
          <a:p>
            <a:r>
              <a:rPr lang="en-US" dirty="0" smtClean="0"/>
              <a:t>When to Seek </a:t>
            </a:r>
            <a:br>
              <a:rPr lang="en-US" dirty="0" smtClean="0"/>
            </a:br>
            <a:r>
              <a:rPr lang="en-US" dirty="0" smtClean="0"/>
              <a:t>Professional Health Services</a:t>
            </a:r>
            <a:endParaRPr lang="en-US" dirty="0"/>
          </a:p>
        </p:txBody>
      </p:sp>
      <p:sp>
        <p:nvSpPr>
          <p:cNvPr id="3" name="Content Placeholder 2"/>
          <p:cNvSpPr>
            <a:spLocks noGrp="1"/>
          </p:cNvSpPr>
          <p:nvPr>
            <p:ph idx="1"/>
          </p:nvPr>
        </p:nvSpPr>
        <p:spPr>
          <a:xfrm>
            <a:off x="457200" y="2743200"/>
            <a:ext cx="8229600" cy="3382963"/>
          </a:xfrm>
        </p:spPr>
        <p:txBody>
          <a:bodyPr/>
          <a:lstStyle/>
          <a:p>
            <a:r>
              <a:rPr lang="en-US" sz="3600" b="1" dirty="0" smtClean="0"/>
              <a:t>Physical</a:t>
            </a:r>
          </a:p>
          <a:p>
            <a:pPr marL="0" indent="0">
              <a:buNone/>
            </a:pPr>
            <a:endParaRPr lang="en-US" sz="3600" b="1" dirty="0" smtClean="0"/>
          </a:p>
          <a:p>
            <a:r>
              <a:rPr lang="en-US" sz="3600" b="1" dirty="0" smtClean="0"/>
              <a:t>Mental and Emotional </a:t>
            </a:r>
          </a:p>
          <a:p>
            <a:endParaRPr lang="en-US" dirty="0"/>
          </a:p>
        </p:txBody>
      </p:sp>
    </p:spTree>
    <p:extLst>
      <p:ext uri="{BB962C8B-B14F-4D97-AF65-F5344CB8AC3E}">
        <p14:creationId xmlns:p14="http://schemas.microsoft.com/office/powerpoint/2010/main" val="1187308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EATING DISORDERS</a:t>
            </a:r>
            <a:endParaRPr lang="en-US" dirty="0"/>
          </a:p>
        </p:txBody>
      </p:sp>
      <p:sp>
        <p:nvSpPr>
          <p:cNvPr id="3" name="Content Placeholder 2"/>
          <p:cNvSpPr>
            <a:spLocks noGrp="1"/>
          </p:cNvSpPr>
          <p:nvPr>
            <p:ph idx="1"/>
          </p:nvPr>
        </p:nvSpPr>
        <p:spPr/>
        <p:txBody>
          <a:bodyPr/>
          <a:lstStyle/>
          <a:p>
            <a:r>
              <a:rPr lang="en-US" dirty="0"/>
              <a:t/>
            </a:r>
            <a:br>
              <a:rPr lang="en-US" dirty="0"/>
            </a:br>
            <a:r>
              <a:rPr lang="en-US" dirty="0">
                <a:solidFill>
                  <a:srgbClr val="000000"/>
                </a:solidFill>
                <a:latin typeface="verdana"/>
              </a:rPr>
              <a:t>If you have an eating disorder, you may believe that being thin is the key to being happy, or that if you can control what you eat, you’ll be able to control your life. But the truth is that happiness, confidence, and self-empowerment come from accepting yourself for who you truly are—and that’s only possible with recovery</a:t>
            </a:r>
            <a:endParaRPr lang="en-US" dirty="0"/>
          </a:p>
        </p:txBody>
      </p:sp>
    </p:spTree>
    <p:extLst>
      <p:ext uri="{BB962C8B-B14F-4D97-AF65-F5344CB8AC3E}">
        <p14:creationId xmlns:p14="http://schemas.microsoft.com/office/powerpoint/2010/main" val="37765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SCHIZOPHRENIA</a:t>
            </a:r>
            <a:endParaRPr lang="en-US" dirty="0"/>
          </a:p>
        </p:txBody>
      </p:sp>
      <p:sp>
        <p:nvSpPr>
          <p:cNvPr id="3" name="Content Placeholder 2"/>
          <p:cNvSpPr>
            <a:spLocks noGrp="1"/>
          </p:cNvSpPr>
          <p:nvPr>
            <p:ph idx="1"/>
          </p:nvPr>
        </p:nvSpPr>
        <p:spPr/>
        <p:txBody>
          <a:bodyPr/>
          <a:lstStyle/>
          <a:p>
            <a:r>
              <a:rPr lang="en-US" dirty="0">
                <a:solidFill>
                  <a:srgbClr val="000000"/>
                </a:solidFill>
                <a:latin typeface="verdana"/>
              </a:rPr>
              <a:t>Schizophrenia is a brain disorder that affects the way a person acts, thinks, and sees the world. People with schizophrenia have an altered perception of reality, often a significant </a:t>
            </a:r>
            <a:r>
              <a:rPr lang="en-US" i="1" dirty="0">
                <a:solidFill>
                  <a:srgbClr val="000000"/>
                </a:solidFill>
                <a:latin typeface="verdana"/>
              </a:rPr>
              <a:t>loss</a:t>
            </a:r>
            <a:r>
              <a:rPr lang="en-US" dirty="0">
                <a:solidFill>
                  <a:srgbClr val="000000"/>
                </a:solidFill>
                <a:latin typeface="verdana"/>
              </a:rPr>
              <a:t> of contact with reality. They may see or hear things that don’t exist, speak in strange or confusing </a:t>
            </a:r>
            <a:r>
              <a:rPr lang="en-US" dirty="0" smtClean="0">
                <a:solidFill>
                  <a:srgbClr val="000000"/>
                </a:solidFill>
                <a:latin typeface="verdana"/>
              </a:rPr>
              <a:t>ways.</a:t>
            </a:r>
            <a:endParaRPr lang="en-US" dirty="0"/>
          </a:p>
        </p:txBody>
      </p:sp>
    </p:spTree>
    <p:extLst>
      <p:ext uri="{BB962C8B-B14F-4D97-AF65-F5344CB8AC3E}">
        <p14:creationId xmlns:p14="http://schemas.microsoft.com/office/powerpoint/2010/main" val="4242419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ADDICTIVE BEHAVIORS</a:t>
            </a:r>
            <a:endParaRPr lang="en-US" dirty="0"/>
          </a:p>
        </p:txBody>
      </p:sp>
      <p:sp>
        <p:nvSpPr>
          <p:cNvPr id="3" name="Content Placeholder 2"/>
          <p:cNvSpPr>
            <a:spLocks noGrp="1"/>
          </p:cNvSpPr>
          <p:nvPr>
            <p:ph idx="1"/>
          </p:nvPr>
        </p:nvSpPr>
        <p:spPr/>
        <p:txBody>
          <a:bodyPr/>
          <a:lstStyle/>
          <a:p>
            <a:r>
              <a:rPr lang="en-US" b="1" dirty="0" smtClean="0">
                <a:solidFill>
                  <a:srgbClr val="000000"/>
                </a:solidFill>
                <a:latin typeface="Arial"/>
              </a:rPr>
              <a:t> </a:t>
            </a:r>
            <a:r>
              <a:rPr lang="en-US" b="1" dirty="0">
                <a:solidFill>
                  <a:srgbClr val="000000"/>
                </a:solidFill>
                <a:latin typeface="Arial"/>
              </a:rPr>
              <a:t>Addictions to </a:t>
            </a:r>
            <a:r>
              <a:rPr lang="en-US" b="1" dirty="0" smtClean="0">
                <a:solidFill>
                  <a:srgbClr val="000000"/>
                </a:solidFill>
                <a:latin typeface="Arial"/>
              </a:rPr>
              <a:t>substances:  </a:t>
            </a:r>
            <a:r>
              <a:rPr lang="en-US" sz="1600" dirty="0" smtClean="0">
                <a:solidFill>
                  <a:srgbClr val="000000"/>
                </a:solidFill>
              </a:rPr>
              <a:t>alcohol, cigarettes  and drugs                                              </a:t>
            </a:r>
          </a:p>
          <a:p>
            <a:r>
              <a:rPr lang="en-US" b="1" dirty="0" smtClean="0">
                <a:solidFill>
                  <a:srgbClr val="000000"/>
                </a:solidFill>
                <a:latin typeface="Arial"/>
              </a:rPr>
              <a:t> </a:t>
            </a:r>
            <a:r>
              <a:rPr lang="en-US" b="1" dirty="0">
                <a:solidFill>
                  <a:srgbClr val="000000"/>
                </a:solidFill>
                <a:latin typeface="Arial"/>
              </a:rPr>
              <a:t>Addictions to </a:t>
            </a:r>
            <a:r>
              <a:rPr lang="en-US" b="1" dirty="0" smtClean="0">
                <a:solidFill>
                  <a:srgbClr val="000000"/>
                </a:solidFill>
                <a:latin typeface="Arial"/>
              </a:rPr>
              <a:t>food</a:t>
            </a:r>
          </a:p>
          <a:p>
            <a:r>
              <a:rPr lang="en-US" b="1" dirty="0" smtClean="0">
                <a:solidFill>
                  <a:srgbClr val="000000"/>
                </a:solidFill>
                <a:latin typeface="Arial"/>
              </a:rPr>
              <a:t> </a:t>
            </a:r>
            <a:r>
              <a:rPr lang="en-US" b="1" dirty="0">
                <a:solidFill>
                  <a:srgbClr val="000000"/>
                </a:solidFill>
                <a:latin typeface="Arial"/>
              </a:rPr>
              <a:t>Addictions to activities or </a:t>
            </a:r>
            <a:r>
              <a:rPr lang="en-US" b="1" dirty="0" smtClean="0">
                <a:solidFill>
                  <a:srgbClr val="000000"/>
                </a:solidFill>
                <a:latin typeface="Arial"/>
              </a:rPr>
              <a:t>routines:  </a:t>
            </a:r>
            <a:r>
              <a:rPr lang="en-US" sz="1600" dirty="0"/>
              <a:t>These types of activities are harder to recognize as being harmful, because they involve behaviors that are socially acceptable. Society applauds the person who works hard, who is organized, who is physically fit</a:t>
            </a:r>
            <a:r>
              <a:rPr lang="en-US" sz="1600" dirty="0" smtClean="0"/>
              <a:t>.</a:t>
            </a:r>
          </a:p>
          <a:p>
            <a:r>
              <a:rPr lang="en-US" b="1" dirty="0">
                <a:solidFill>
                  <a:srgbClr val="000000"/>
                </a:solidFill>
                <a:latin typeface="Arial"/>
              </a:rPr>
              <a:t>Addictions to </a:t>
            </a:r>
            <a:r>
              <a:rPr lang="en-US" b="1" dirty="0" smtClean="0">
                <a:solidFill>
                  <a:srgbClr val="333333"/>
                </a:solidFill>
                <a:latin typeface="Arial"/>
              </a:rPr>
              <a:t>sex:  </a:t>
            </a:r>
            <a:r>
              <a:rPr lang="en-US" sz="1600" dirty="0" smtClean="0"/>
              <a:t>Compulsive </a:t>
            </a:r>
            <a:r>
              <a:rPr lang="en-US" sz="1600" dirty="0"/>
              <a:t>sexual activity and promiscuity </a:t>
            </a:r>
            <a:endParaRPr lang="en-US" sz="1600" dirty="0" smtClean="0"/>
          </a:p>
          <a:p>
            <a:endParaRPr lang="en-US" sz="1600" dirty="0"/>
          </a:p>
          <a:p>
            <a:endParaRPr lang="en-US" sz="1600" dirty="0" smtClean="0"/>
          </a:p>
          <a:p>
            <a:endParaRPr lang="en-US" sz="1600" dirty="0"/>
          </a:p>
          <a:p>
            <a:endParaRPr lang="en-US" sz="1600" dirty="0" smtClean="0"/>
          </a:p>
          <a:p>
            <a:endParaRPr lang="en-US" sz="1600" dirty="0"/>
          </a:p>
          <a:p>
            <a:endParaRPr lang="en-US" sz="1600" dirty="0"/>
          </a:p>
        </p:txBody>
      </p:sp>
      <p:sp>
        <p:nvSpPr>
          <p:cNvPr id="4" name="Rectangle 3"/>
          <p:cNvSpPr/>
          <p:nvPr/>
        </p:nvSpPr>
        <p:spPr>
          <a:xfrm>
            <a:off x="914400" y="6266765"/>
            <a:ext cx="7467600" cy="369332"/>
          </a:xfrm>
          <a:prstGeom prst="rect">
            <a:avLst/>
          </a:prstGeom>
        </p:spPr>
        <p:txBody>
          <a:bodyPr wrap="square">
            <a:spAutoFit/>
          </a:bodyPr>
          <a:lstStyle/>
          <a:p>
            <a:r>
              <a:rPr lang="en-US" dirty="0"/>
              <a:t>http://www.psychologytoday.com/experts/lisa-firestone-phd</a:t>
            </a:r>
          </a:p>
        </p:txBody>
      </p:sp>
    </p:spTree>
    <p:extLst>
      <p:ext uri="{BB962C8B-B14F-4D97-AF65-F5344CB8AC3E}">
        <p14:creationId xmlns:p14="http://schemas.microsoft.com/office/powerpoint/2010/main" val="1728787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ABUSE</a:t>
            </a:r>
            <a:endParaRPr lang="en-US" dirty="0"/>
          </a:p>
        </p:txBody>
      </p:sp>
      <p:sp>
        <p:nvSpPr>
          <p:cNvPr id="3" name="Content Placeholder 2"/>
          <p:cNvSpPr>
            <a:spLocks noGrp="1"/>
          </p:cNvSpPr>
          <p:nvPr>
            <p:ph idx="1"/>
          </p:nvPr>
        </p:nvSpPr>
        <p:spPr/>
        <p:txBody>
          <a:bodyPr/>
          <a:lstStyle/>
          <a:p>
            <a:r>
              <a:rPr lang="en-US" dirty="0">
                <a:solidFill>
                  <a:srgbClr val="000000"/>
                </a:solidFill>
                <a:latin typeface="verdana"/>
              </a:rPr>
              <a:t>Abuse can affect virtually anyone from all walks of life, including men, women, children, and seniors. It can take the form of physical battery, emotional bullying, sexual abuse, neglect, or even self-inflicted </a:t>
            </a:r>
            <a:r>
              <a:rPr lang="en-US" dirty="0" smtClean="0">
                <a:solidFill>
                  <a:srgbClr val="000000"/>
                </a:solidFill>
                <a:latin typeface="verdana"/>
              </a:rPr>
              <a:t>harm (cutting).</a:t>
            </a:r>
            <a:endParaRPr lang="en-US" dirty="0"/>
          </a:p>
        </p:txBody>
      </p:sp>
    </p:spTree>
    <p:extLst>
      <p:ext uri="{BB962C8B-B14F-4D97-AF65-F5344CB8AC3E}">
        <p14:creationId xmlns:p14="http://schemas.microsoft.com/office/powerpoint/2010/main" val="3883247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When to seek professional help for </a:t>
            </a:r>
            <a:br>
              <a:rPr lang="en-US" sz="2800" dirty="0" smtClean="0"/>
            </a:br>
            <a:r>
              <a:rPr lang="en-US" sz="2800" dirty="0" smtClean="0"/>
              <a:t>emotional or behavioral problems</a:t>
            </a:r>
            <a:endParaRPr lang="en-US" sz="2800" dirty="0"/>
          </a:p>
        </p:txBody>
      </p:sp>
      <p:sp>
        <p:nvSpPr>
          <p:cNvPr id="3" name="Content Placeholder 2"/>
          <p:cNvSpPr>
            <a:spLocks noGrp="1"/>
          </p:cNvSpPr>
          <p:nvPr>
            <p:ph idx="1"/>
          </p:nvPr>
        </p:nvSpPr>
        <p:spPr>
          <a:xfrm>
            <a:off x="304800" y="1600200"/>
            <a:ext cx="8686800" cy="4525963"/>
          </a:xfrm>
        </p:spPr>
        <p:txBody>
          <a:bodyPr/>
          <a:lstStyle/>
          <a:p>
            <a:pPr lvl="0"/>
            <a:r>
              <a:rPr lang="en-US" sz="2200" dirty="0">
                <a:solidFill>
                  <a:prstClr val="black"/>
                </a:solidFill>
              </a:rPr>
              <a:t>If </a:t>
            </a:r>
            <a:r>
              <a:rPr lang="en-US" sz="2200" dirty="0" smtClean="0">
                <a:solidFill>
                  <a:prstClr val="black"/>
                </a:solidFill>
              </a:rPr>
              <a:t> problems </a:t>
            </a:r>
            <a:r>
              <a:rPr lang="en-US" sz="2200" dirty="0">
                <a:solidFill>
                  <a:prstClr val="black"/>
                </a:solidFill>
              </a:rPr>
              <a:t>are significantly disrupting your life, it’s important that you seek professional assistance early.</a:t>
            </a:r>
          </a:p>
          <a:p>
            <a:endParaRPr lang="en-US" dirty="0"/>
          </a:p>
        </p:txBody>
      </p:sp>
      <p:sp>
        <p:nvSpPr>
          <p:cNvPr id="4" name="Rectangle 3"/>
          <p:cNvSpPr/>
          <p:nvPr/>
        </p:nvSpPr>
        <p:spPr>
          <a:xfrm>
            <a:off x="-1" y="2895600"/>
            <a:ext cx="9172575" cy="2369880"/>
          </a:xfrm>
          <a:prstGeom prst="rect">
            <a:avLst/>
          </a:prstGeom>
        </p:spPr>
        <p:txBody>
          <a:bodyPr wrap="square">
            <a:spAutoFit/>
          </a:bodyPr>
          <a:lstStyle/>
          <a:p>
            <a:r>
              <a:rPr lang="en-US" sz="2000" b="1" i="0" dirty="0" smtClean="0">
                <a:solidFill>
                  <a:srgbClr val="FF0000"/>
                </a:solidFill>
                <a:effectLst/>
                <a:latin typeface="Arial"/>
              </a:rPr>
              <a:t>Red flag feelings and behaviors that may require immediate attention</a:t>
            </a:r>
          </a:p>
          <a:p>
            <a:endParaRPr lang="en-US" sz="2000" b="1" i="0" dirty="0" smtClean="0">
              <a:solidFill>
                <a:srgbClr val="FF0000"/>
              </a:solidFill>
              <a:effectLst/>
              <a:latin typeface="Arial"/>
            </a:endParaRPr>
          </a:p>
          <a:p>
            <a:pPr>
              <a:buFont typeface="Arial"/>
              <a:buChar char="•"/>
            </a:pPr>
            <a:r>
              <a:rPr lang="en-US" b="0" i="0" dirty="0" smtClean="0">
                <a:solidFill>
                  <a:srgbClr val="6D1212"/>
                </a:solidFill>
                <a:effectLst/>
                <a:latin typeface="verdana"/>
              </a:rPr>
              <a:t>Inability to sleep.</a:t>
            </a:r>
          </a:p>
          <a:p>
            <a:pPr>
              <a:buFont typeface="Arial"/>
              <a:buChar char="•"/>
            </a:pPr>
            <a:r>
              <a:rPr lang="en-US" b="0" i="0" dirty="0" smtClean="0">
                <a:solidFill>
                  <a:srgbClr val="6D1212"/>
                </a:solidFill>
                <a:effectLst/>
                <a:latin typeface="verdana"/>
              </a:rPr>
              <a:t>Feeling down, hopeless, or helpless most of the time.</a:t>
            </a:r>
          </a:p>
          <a:p>
            <a:pPr>
              <a:buFont typeface="Arial"/>
              <a:buChar char="•"/>
            </a:pPr>
            <a:r>
              <a:rPr lang="en-US" b="0" i="0" dirty="0" smtClean="0">
                <a:solidFill>
                  <a:srgbClr val="6D1212"/>
                </a:solidFill>
                <a:effectLst/>
                <a:latin typeface="verdana"/>
              </a:rPr>
              <a:t>Concentration problems that are interfering with your work or home life.</a:t>
            </a:r>
          </a:p>
          <a:p>
            <a:pPr>
              <a:buFont typeface="Arial"/>
              <a:buChar char="•"/>
            </a:pPr>
            <a:r>
              <a:rPr lang="en-US" b="0" i="0" dirty="0" smtClean="0">
                <a:solidFill>
                  <a:srgbClr val="6D1212"/>
                </a:solidFill>
                <a:effectLst/>
                <a:latin typeface="verdana"/>
              </a:rPr>
              <a:t>Using nicotine, food, drugs, or alcohol to cope with difficult emotions.</a:t>
            </a:r>
          </a:p>
          <a:p>
            <a:pPr>
              <a:buFont typeface="Arial"/>
              <a:buChar char="•"/>
            </a:pPr>
            <a:r>
              <a:rPr lang="en-US" b="0" i="0" dirty="0" smtClean="0">
                <a:solidFill>
                  <a:srgbClr val="6D1212"/>
                </a:solidFill>
                <a:effectLst/>
                <a:latin typeface="verdana"/>
              </a:rPr>
              <a:t>Negative or self-destructive thoughts or fears that you can’t control.</a:t>
            </a:r>
          </a:p>
          <a:p>
            <a:pPr>
              <a:buFont typeface="Arial"/>
              <a:buChar char="•"/>
            </a:pPr>
            <a:r>
              <a:rPr lang="en-US" b="0" i="0" dirty="0" smtClean="0">
                <a:solidFill>
                  <a:srgbClr val="6D1212"/>
                </a:solidFill>
                <a:effectLst/>
                <a:latin typeface="verdana"/>
              </a:rPr>
              <a:t>Thoughts of death or suicide</a:t>
            </a:r>
            <a:endParaRPr lang="en-US" b="0" i="0" dirty="0">
              <a:solidFill>
                <a:srgbClr val="6D1212"/>
              </a:solidFill>
              <a:effectLst/>
              <a:latin typeface="verdana"/>
            </a:endParaRPr>
          </a:p>
        </p:txBody>
      </p:sp>
      <p:pic>
        <p:nvPicPr>
          <p:cNvPr id="1026" name="Picture 2" descr="Helpgui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6230072"/>
            <a:ext cx="6915150" cy="627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4615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Psychiatrists</a:t>
            </a:r>
            <a:endParaRPr lang="en-US" dirty="0"/>
          </a:p>
        </p:txBody>
      </p:sp>
      <p:sp>
        <p:nvSpPr>
          <p:cNvPr id="3" name="Content Placeholder 2"/>
          <p:cNvSpPr>
            <a:spLocks noGrp="1"/>
          </p:cNvSpPr>
          <p:nvPr>
            <p:ph idx="1"/>
          </p:nvPr>
        </p:nvSpPr>
        <p:spPr/>
        <p:txBody>
          <a:bodyPr>
            <a:normAutofit/>
          </a:bodyPr>
          <a:lstStyle/>
          <a:p>
            <a:pPr marL="0" indent="0" fontAlgn="base">
              <a:buNone/>
            </a:pPr>
            <a:endParaRPr lang="en-US" dirty="0">
              <a:solidFill>
                <a:srgbClr val="000000"/>
              </a:solidFill>
              <a:latin typeface="Museo Slab 500"/>
            </a:endParaRPr>
          </a:p>
          <a:p>
            <a:pPr fontAlgn="base">
              <a:buFont typeface="Arial"/>
              <a:buChar char="•"/>
            </a:pPr>
            <a:r>
              <a:rPr lang="en-US" dirty="0">
                <a:solidFill>
                  <a:srgbClr val="000000"/>
                </a:solidFill>
                <a:latin typeface="Georgia"/>
              </a:rPr>
              <a:t>Psychiatrists specialize in the medical aspects of mental health and mental disorders, which requires that they undergo extensive education</a:t>
            </a:r>
            <a:r>
              <a:rPr lang="en-US" dirty="0" smtClean="0">
                <a:solidFill>
                  <a:srgbClr val="000000"/>
                </a:solidFill>
                <a:latin typeface="Georgia"/>
              </a:rPr>
              <a:t>. </a:t>
            </a:r>
            <a:r>
              <a:rPr lang="en-US" dirty="0" smtClean="0">
                <a:solidFill>
                  <a:srgbClr val="000000"/>
                </a:solidFill>
                <a:latin typeface="Georgia"/>
              </a:rPr>
              <a:t>MD</a:t>
            </a:r>
            <a:endParaRPr lang="en-US" dirty="0">
              <a:solidFill>
                <a:srgbClr val="000000"/>
              </a:solidFill>
              <a:latin typeface="Georgia"/>
            </a:endParaRPr>
          </a:p>
          <a:p>
            <a:endParaRPr lang="en-US" dirty="0" smtClean="0">
              <a:solidFill>
                <a:srgbClr val="000000"/>
              </a:solidFill>
              <a:latin typeface="Arial"/>
            </a:endParaRPr>
          </a:p>
          <a:p>
            <a:endParaRPr lang="en-US" dirty="0">
              <a:solidFill>
                <a:srgbClr val="000000"/>
              </a:solidFill>
              <a:latin typeface="Arial"/>
            </a:endParaRPr>
          </a:p>
          <a:p>
            <a:endParaRPr lang="en-US" dirty="0" smtClean="0">
              <a:solidFill>
                <a:srgbClr val="000000"/>
              </a:solidFill>
              <a:latin typeface="Arial"/>
            </a:endParaRPr>
          </a:p>
          <a:p>
            <a:endParaRPr lang="en-US" dirty="0">
              <a:solidFill>
                <a:srgbClr val="000000"/>
              </a:solidFill>
              <a:latin typeface="Arial"/>
            </a:endParaRPr>
          </a:p>
          <a:p>
            <a:pPr algn="r"/>
            <a:r>
              <a:rPr lang="en-US" dirty="0">
                <a:solidFill>
                  <a:srgbClr val="000000"/>
                </a:solidFill>
                <a:latin typeface="Arial"/>
              </a:rPr>
              <a:t/>
            </a:r>
            <a:br>
              <a:rPr lang="en-US" dirty="0">
                <a:solidFill>
                  <a:srgbClr val="000000"/>
                </a:solidFill>
                <a:latin typeface="Arial"/>
              </a:rPr>
            </a:br>
            <a:endParaRPr lang="en-US" sz="1200" dirty="0"/>
          </a:p>
        </p:txBody>
      </p:sp>
    </p:spTree>
    <p:extLst>
      <p:ext uri="{BB962C8B-B14F-4D97-AF65-F5344CB8AC3E}">
        <p14:creationId xmlns:p14="http://schemas.microsoft.com/office/powerpoint/2010/main" val="3655805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Psychologists</a:t>
            </a:r>
            <a:endParaRPr lang="en-US" dirty="0"/>
          </a:p>
        </p:txBody>
      </p:sp>
      <p:sp>
        <p:nvSpPr>
          <p:cNvPr id="3" name="Content Placeholder 2"/>
          <p:cNvSpPr>
            <a:spLocks noGrp="1"/>
          </p:cNvSpPr>
          <p:nvPr>
            <p:ph idx="1"/>
          </p:nvPr>
        </p:nvSpPr>
        <p:spPr/>
        <p:txBody>
          <a:bodyPr/>
          <a:lstStyle/>
          <a:p>
            <a:r>
              <a:rPr lang="en-US" dirty="0">
                <a:solidFill>
                  <a:srgbClr val="000000"/>
                </a:solidFill>
                <a:latin typeface="Arial"/>
              </a:rPr>
              <a:t>Psychologists must also be familiar with the science of mental health and mental disorders; however, they tend to focus on "individual behavior and, specifically, in the beliefs and feelings that influence a person's actions."</a:t>
            </a:r>
            <a:br>
              <a:rPr lang="en-US" dirty="0">
                <a:solidFill>
                  <a:srgbClr val="000000"/>
                </a:solidFill>
                <a:latin typeface="Arial"/>
              </a:rPr>
            </a:br>
            <a:r>
              <a:rPr lang="en-US" dirty="0">
                <a:solidFill>
                  <a:srgbClr val="000000"/>
                </a:solidFill>
                <a:latin typeface="Arial"/>
              </a:rPr>
              <a:t/>
            </a:r>
            <a:br>
              <a:rPr lang="en-US" dirty="0">
                <a:solidFill>
                  <a:srgbClr val="000000"/>
                </a:solidFill>
                <a:latin typeface="Arial"/>
              </a:rPr>
            </a:br>
            <a:endParaRPr lang="en-US" dirty="0"/>
          </a:p>
        </p:txBody>
      </p:sp>
    </p:spTree>
    <p:extLst>
      <p:ext uri="{BB962C8B-B14F-4D97-AF65-F5344CB8AC3E}">
        <p14:creationId xmlns:p14="http://schemas.microsoft.com/office/powerpoint/2010/main" val="4166598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Workers</a:t>
            </a:r>
            <a:endParaRPr lang="en-US" dirty="0"/>
          </a:p>
        </p:txBody>
      </p:sp>
      <p:sp>
        <p:nvSpPr>
          <p:cNvPr id="3" name="Content Placeholder 2"/>
          <p:cNvSpPr>
            <a:spLocks noGrp="1"/>
          </p:cNvSpPr>
          <p:nvPr>
            <p:ph idx="1"/>
          </p:nvPr>
        </p:nvSpPr>
        <p:spPr/>
        <p:txBody>
          <a:bodyPr/>
          <a:lstStyle/>
          <a:p>
            <a:r>
              <a:rPr lang="en-US" dirty="0">
                <a:solidFill>
                  <a:srgbClr val="000000"/>
                </a:solidFill>
                <a:latin typeface="Arial"/>
              </a:rPr>
              <a:t>Social workers usually work in health care organizations or social assistance businesses, as well as government organizations. There are a variety of specialized areas available to social workers, such as family and child social worker careers, substance abuse social work careers and medical social work. </a:t>
            </a:r>
            <a:br>
              <a:rPr lang="en-US" dirty="0">
                <a:solidFill>
                  <a:srgbClr val="000000"/>
                </a:solidFill>
                <a:latin typeface="Arial"/>
              </a:rPr>
            </a:br>
            <a:r>
              <a:rPr lang="en-US" dirty="0">
                <a:solidFill>
                  <a:srgbClr val="000000"/>
                </a:solidFill>
                <a:latin typeface="Arial"/>
              </a:rPr>
              <a:t/>
            </a:r>
            <a:br>
              <a:rPr lang="en-US" dirty="0">
                <a:solidFill>
                  <a:srgbClr val="000000"/>
                </a:solidFill>
                <a:latin typeface="Arial"/>
              </a:rPr>
            </a:br>
            <a:endParaRPr lang="en-US" dirty="0"/>
          </a:p>
        </p:txBody>
      </p:sp>
    </p:spTree>
    <p:extLst>
      <p:ext uri="{BB962C8B-B14F-4D97-AF65-F5344CB8AC3E}">
        <p14:creationId xmlns:p14="http://schemas.microsoft.com/office/powerpoint/2010/main" val="2311764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229600" cy="1600200"/>
          </a:xfrm>
        </p:spPr>
        <p:txBody>
          <a:bodyPr/>
          <a:lstStyle/>
          <a:p>
            <a:r>
              <a:rPr lang="en-US" dirty="0" smtClean="0"/>
              <a:t>Available</a:t>
            </a:r>
            <a:br>
              <a:rPr lang="en-US" dirty="0" smtClean="0"/>
            </a:br>
            <a:r>
              <a:rPr lang="en-US" dirty="0" smtClean="0"/>
              <a:t>Treatments</a:t>
            </a:r>
            <a:endParaRPr lang="en-US" dirty="0"/>
          </a:p>
        </p:txBody>
      </p:sp>
    </p:spTree>
    <p:extLst>
      <p:ext uri="{BB962C8B-B14F-4D97-AF65-F5344CB8AC3E}">
        <p14:creationId xmlns:p14="http://schemas.microsoft.com/office/powerpoint/2010/main" val="37426611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Psychotherapy</a:t>
            </a:r>
            <a:endParaRPr lang="en-US" dirty="0"/>
          </a:p>
        </p:txBody>
      </p:sp>
      <p:sp>
        <p:nvSpPr>
          <p:cNvPr id="3" name="Content Placeholder 2"/>
          <p:cNvSpPr>
            <a:spLocks noGrp="1"/>
          </p:cNvSpPr>
          <p:nvPr>
            <p:ph idx="1"/>
          </p:nvPr>
        </p:nvSpPr>
        <p:spPr/>
        <p:txBody>
          <a:bodyPr/>
          <a:lstStyle/>
          <a:p>
            <a:r>
              <a:rPr lang="en-US" dirty="0">
                <a:solidFill>
                  <a:srgbClr val="54585A"/>
                </a:solidFill>
                <a:latin typeface="helvetica"/>
              </a:rPr>
              <a:t>Psychotherapy, also called talk therapy or psychological counseling, is a process of treating mental illness by talking about your condition and related issues with a mental health provider. During psychotherapy, you learn about your condition and your moods, feelings, thoughts and behavior. Using the insights and knowledge you gain, you can learn coping and stress management skills.</a:t>
            </a:r>
            <a:endParaRPr lang="en-US" dirty="0"/>
          </a:p>
        </p:txBody>
      </p:sp>
    </p:spTree>
    <p:extLst>
      <p:ext uri="{BB962C8B-B14F-4D97-AF65-F5344CB8AC3E}">
        <p14:creationId xmlns:p14="http://schemas.microsoft.com/office/powerpoint/2010/main" val="80493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Needs</a:t>
            </a:r>
            <a:endParaRPr lang="en-US" dirty="0"/>
          </a:p>
        </p:txBody>
      </p:sp>
      <p:sp>
        <p:nvSpPr>
          <p:cNvPr id="3" name="Content Placeholder 2"/>
          <p:cNvSpPr>
            <a:spLocks noGrp="1"/>
          </p:cNvSpPr>
          <p:nvPr>
            <p:ph idx="1"/>
          </p:nvPr>
        </p:nvSpPr>
        <p:spPr/>
        <p:txBody>
          <a:bodyPr/>
          <a:lstStyle/>
          <a:p>
            <a:r>
              <a:rPr lang="en-US" dirty="0" smtClean="0"/>
              <a:t>Read the article “When to See a Doctor”.</a:t>
            </a:r>
          </a:p>
          <a:p>
            <a:endParaRPr lang="en-US" dirty="0"/>
          </a:p>
          <a:p>
            <a:r>
              <a:rPr lang="en-US" dirty="0" smtClean="0"/>
              <a:t>Write a paragraph summarizing the article. </a:t>
            </a:r>
          </a:p>
          <a:p>
            <a:endParaRPr lang="en-US" dirty="0"/>
          </a:p>
          <a:p>
            <a:r>
              <a:rPr lang="en-US" dirty="0" smtClean="0"/>
              <a:t>Share what you wrote with another student in class.</a:t>
            </a:r>
          </a:p>
          <a:p>
            <a:endParaRPr lang="en-US" dirty="0"/>
          </a:p>
          <a:p>
            <a:r>
              <a:rPr lang="en-US" dirty="0" smtClean="0"/>
              <a:t>Are there specific instances you can think of when you might need to call your doctor, go to a health clinic, or the emergency room at a hospital?</a:t>
            </a:r>
            <a:endParaRPr lang="en-US" dirty="0"/>
          </a:p>
        </p:txBody>
      </p:sp>
    </p:spTree>
    <p:extLst>
      <p:ext uri="{BB962C8B-B14F-4D97-AF65-F5344CB8AC3E}">
        <p14:creationId xmlns:p14="http://schemas.microsoft.com/office/powerpoint/2010/main" val="6536912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 Therapy</a:t>
            </a:r>
            <a:endParaRPr lang="en-US" dirty="0"/>
          </a:p>
        </p:txBody>
      </p:sp>
      <p:sp>
        <p:nvSpPr>
          <p:cNvPr id="3" name="Content Placeholder 2"/>
          <p:cNvSpPr>
            <a:spLocks noGrp="1"/>
          </p:cNvSpPr>
          <p:nvPr>
            <p:ph idx="1"/>
          </p:nvPr>
        </p:nvSpPr>
        <p:spPr/>
        <p:txBody>
          <a:bodyPr/>
          <a:lstStyle/>
          <a:p>
            <a:r>
              <a:rPr lang="en-US" dirty="0">
                <a:solidFill>
                  <a:srgbClr val="222222"/>
                </a:solidFill>
                <a:latin typeface="verdana"/>
              </a:rPr>
              <a:t>Behavior </a:t>
            </a:r>
            <a:r>
              <a:rPr lang="en-US" dirty="0" smtClean="0">
                <a:solidFill>
                  <a:schemeClr val="tx1"/>
                </a:solidFill>
                <a:latin typeface="verdana"/>
              </a:rPr>
              <a:t>therapy</a:t>
            </a:r>
            <a:r>
              <a:rPr lang="en-US" dirty="0">
                <a:solidFill>
                  <a:srgbClr val="222222"/>
                </a:solidFill>
                <a:latin typeface="verdana"/>
              </a:rPr>
              <a:t> is focused on helping an individual understand how changing their behavior can lead to changes in how they are feeling. The goal of behavior therapy is usually focused on increasing the person’s engagement in positive or socially reinforcing activities. </a:t>
            </a:r>
            <a:endParaRPr lang="en-US" dirty="0"/>
          </a:p>
        </p:txBody>
      </p:sp>
    </p:spTree>
    <p:extLst>
      <p:ext uri="{BB962C8B-B14F-4D97-AF65-F5344CB8AC3E}">
        <p14:creationId xmlns:p14="http://schemas.microsoft.com/office/powerpoint/2010/main" val="30443657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Cognitive/behavioral therapy</a:t>
            </a:r>
            <a:endParaRPr lang="en-US" dirty="0"/>
          </a:p>
        </p:txBody>
      </p:sp>
      <p:sp>
        <p:nvSpPr>
          <p:cNvPr id="3" name="Content Placeholder 2"/>
          <p:cNvSpPr>
            <a:spLocks noGrp="1"/>
          </p:cNvSpPr>
          <p:nvPr>
            <p:ph idx="1"/>
          </p:nvPr>
        </p:nvSpPr>
        <p:spPr/>
        <p:txBody>
          <a:bodyPr/>
          <a:lstStyle/>
          <a:p>
            <a:r>
              <a:rPr lang="en-US" dirty="0">
                <a:solidFill>
                  <a:srgbClr val="54585A"/>
                </a:solidFill>
                <a:latin typeface="helvetica"/>
              </a:rPr>
              <a:t>Cognitive behavioral therapy helps you become aware of inaccurate or negative thinking, so you can view challenging situations more clearly and respond to them in a more effective way</a:t>
            </a:r>
            <a:r>
              <a:rPr lang="en-US" dirty="0" smtClean="0">
                <a:solidFill>
                  <a:srgbClr val="54585A"/>
                </a:solidFill>
                <a:latin typeface="helvetica"/>
              </a:rPr>
              <a:t>.</a:t>
            </a:r>
          </a:p>
          <a:p>
            <a:endParaRPr lang="en-US" dirty="0">
              <a:solidFill>
                <a:srgbClr val="54585A"/>
              </a:solidFill>
              <a:latin typeface="helvetica"/>
            </a:endParaRPr>
          </a:p>
          <a:p>
            <a:r>
              <a:rPr lang="en-US" dirty="0">
                <a:solidFill>
                  <a:srgbClr val="54585A"/>
                </a:solidFill>
                <a:latin typeface="helvetica"/>
              </a:rPr>
              <a:t>Cognitive behavioral therapy can be a very helpful tool in treating mental disorders or illnesses, such as anxiety or depression. But not everyone who benefits from cognitive behavioral therapy has a mental health condition. It can be an effective tool to help anyone learn how to better manage stressful life situations</a:t>
            </a:r>
            <a:endParaRPr lang="en-US" dirty="0"/>
          </a:p>
        </p:txBody>
      </p:sp>
    </p:spTree>
    <p:extLst>
      <p:ext uri="{BB962C8B-B14F-4D97-AF65-F5344CB8AC3E}">
        <p14:creationId xmlns:p14="http://schemas.microsoft.com/office/powerpoint/2010/main" val="2793532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Therapy</a:t>
            </a:r>
            <a:endParaRPr lang="en-US" dirty="0"/>
          </a:p>
        </p:txBody>
      </p:sp>
      <p:sp>
        <p:nvSpPr>
          <p:cNvPr id="3" name="Content Placeholder 2"/>
          <p:cNvSpPr>
            <a:spLocks noGrp="1"/>
          </p:cNvSpPr>
          <p:nvPr>
            <p:ph idx="1"/>
          </p:nvPr>
        </p:nvSpPr>
        <p:spPr/>
        <p:txBody>
          <a:bodyPr/>
          <a:lstStyle/>
          <a:p>
            <a:r>
              <a:rPr lang="en-US" dirty="0">
                <a:solidFill>
                  <a:srgbClr val="000000"/>
                </a:solidFill>
                <a:latin typeface="Arial"/>
              </a:rPr>
              <a:t>Family therapy is based on the belief that the family is a unique social system with its own structure and patterns of communication. These patterns are determined by many factors, including the parents' beliefs and values, the personalities of all family members, and the influence of the extended family (grandparents, aunts, and uncles). As a result of these variables, each family develops its own unique personality, which is powerful and affects all of its members</a:t>
            </a:r>
            <a:endParaRPr lang="en-US" dirty="0"/>
          </a:p>
        </p:txBody>
      </p:sp>
    </p:spTree>
    <p:extLst>
      <p:ext uri="{BB962C8B-B14F-4D97-AF65-F5344CB8AC3E}">
        <p14:creationId xmlns:p14="http://schemas.microsoft.com/office/powerpoint/2010/main" val="2713320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Therapy</a:t>
            </a:r>
            <a:endParaRPr lang="en-US" dirty="0"/>
          </a:p>
        </p:txBody>
      </p:sp>
      <p:sp>
        <p:nvSpPr>
          <p:cNvPr id="3" name="Content Placeholder 2"/>
          <p:cNvSpPr>
            <a:spLocks noGrp="1"/>
          </p:cNvSpPr>
          <p:nvPr>
            <p:ph idx="1"/>
          </p:nvPr>
        </p:nvSpPr>
        <p:spPr/>
        <p:txBody>
          <a:bodyPr/>
          <a:lstStyle/>
          <a:p>
            <a:r>
              <a:rPr lang="en-US" dirty="0">
                <a:solidFill>
                  <a:srgbClr val="333333"/>
                </a:solidFill>
                <a:latin typeface="Verdana"/>
              </a:rPr>
              <a:t>Group therapy is a type of psychotherapy that involves one or more therapists working with several people at the same time. This type of therapy is widely available at a variety of locations, including private therapeutic practices, hospitals, mental health clinics and community centers.</a:t>
            </a:r>
            <a:endParaRPr lang="en-US" dirty="0"/>
          </a:p>
        </p:txBody>
      </p:sp>
    </p:spTree>
    <p:extLst>
      <p:ext uri="{BB962C8B-B14F-4D97-AF65-F5344CB8AC3E}">
        <p14:creationId xmlns:p14="http://schemas.microsoft.com/office/powerpoint/2010/main" val="2479551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MENTAL AND EMOTIONAL PROBLEMS</a:t>
            </a:r>
            <a:endParaRPr lang="en-US" sz="6000" dirty="0"/>
          </a:p>
        </p:txBody>
      </p:sp>
    </p:spTree>
    <p:extLst>
      <p:ext uri="{BB962C8B-B14F-4D97-AF65-F5344CB8AC3E}">
        <p14:creationId xmlns:p14="http://schemas.microsoft.com/office/powerpoint/2010/main" val="1566242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 Health Problem</a:t>
            </a:r>
            <a:endParaRPr lang="en-US" dirty="0"/>
          </a:p>
        </p:txBody>
      </p:sp>
      <p:sp>
        <p:nvSpPr>
          <p:cNvPr id="3" name="Content Placeholder 2"/>
          <p:cNvSpPr>
            <a:spLocks noGrp="1"/>
          </p:cNvSpPr>
          <p:nvPr>
            <p:ph idx="1"/>
          </p:nvPr>
        </p:nvSpPr>
        <p:spPr/>
        <p:txBody>
          <a:bodyPr>
            <a:normAutofit fontScale="92500" lnSpcReduction="20000"/>
          </a:bodyPr>
          <a:lstStyle/>
          <a:p>
            <a:endParaRPr lang="en-US" dirty="0" smtClean="0"/>
          </a:p>
          <a:p>
            <a:r>
              <a:rPr lang="en-US" dirty="0" smtClean="0"/>
              <a:t>The term ‘mental health problem’ describes a broad range of emotional and behavioral difficulties, which will affect most people at some stage in their lives, including:</a:t>
            </a:r>
          </a:p>
          <a:p>
            <a:r>
              <a:rPr lang="en-US" dirty="0" smtClean="0"/>
              <a:t>Anxiety</a:t>
            </a:r>
          </a:p>
          <a:p>
            <a:r>
              <a:rPr lang="en-US" dirty="0" smtClean="0"/>
              <a:t>Irritability</a:t>
            </a:r>
          </a:p>
          <a:p>
            <a:r>
              <a:rPr lang="en-US" dirty="0" smtClean="0"/>
              <a:t>Sadness</a:t>
            </a:r>
          </a:p>
          <a:p>
            <a:r>
              <a:rPr lang="en-US" dirty="0" smtClean="0"/>
              <a:t>Loss of energy or motivation</a:t>
            </a:r>
          </a:p>
          <a:p>
            <a:endParaRPr lang="en-US" dirty="0"/>
          </a:p>
          <a:p>
            <a:pPr algn="r"/>
            <a:endParaRPr lang="en-US" sz="2000" dirty="0" smtClean="0"/>
          </a:p>
          <a:p>
            <a:pPr algn="r"/>
            <a:endParaRPr lang="en-US" sz="2000" dirty="0"/>
          </a:p>
          <a:p>
            <a:pPr algn="r"/>
            <a:endParaRPr lang="en-US" sz="2000" dirty="0" smtClean="0"/>
          </a:p>
          <a:p>
            <a:pPr marL="0" indent="0" algn="r">
              <a:buNone/>
            </a:pPr>
            <a:r>
              <a:rPr lang="en-US" sz="2000" dirty="0" smtClean="0"/>
              <a:t>http://www.betterhealth.vic.gov.au/bhcv2/bhcarticles.nsf/pages/Mental_health_problems_early_care_helps</a:t>
            </a:r>
            <a:endParaRPr lang="en-US" sz="2000" dirty="0"/>
          </a:p>
        </p:txBody>
      </p:sp>
    </p:spTree>
    <p:extLst>
      <p:ext uri="{BB962C8B-B14F-4D97-AF65-F5344CB8AC3E}">
        <p14:creationId xmlns:p14="http://schemas.microsoft.com/office/powerpoint/2010/main" val="3551256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People experiencing these feelings may get through the crisis without needing professional help. However, it is sometimes difficult for people to overcome emotional or </a:t>
            </a:r>
            <a:r>
              <a:rPr lang="en-US" dirty="0" smtClean="0"/>
              <a:t>behavioral </a:t>
            </a:r>
            <a:r>
              <a:rPr lang="en-US" dirty="0"/>
              <a:t>difficulties, and this may affect their ability to care for themselves or their dependents, to </a:t>
            </a:r>
            <a:r>
              <a:rPr lang="en-US" dirty="0" smtClean="0"/>
              <a:t>socialize, </a:t>
            </a:r>
            <a:r>
              <a:rPr lang="en-US" dirty="0"/>
              <a:t>to work or to study. In these instances, it may be important to seek advice from a professional.</a:t>
            </a:r>
            <a:r>
              <a:rPr lang="en-US" dirty="0" smtClean="0"/>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val="560381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9800"/>
            <a:ext cx="8229600" cy="1600200"/>
          </a:xfrm>
        </p:spPr>
        <p:txBody>
          <a:bodyPr/>
          <a:lstStyle/>
          <a:p>
            <a:r>
              <a:rPr lang="en-US" dirty="0" smtClean="0"/>
              <a:t>Mental and Emotional</a:t>
            </a:r>
            <a:br>
              <a:rPr lang="en-US" dirty="0" smtClean="0"/>
            </a:br>
            <a:r>
              <a:rPr lang="en-US" dirty="0" smtClean="0"/>
              <a:t>Problems </a:t>
            </a:r>
            <a:r>
              <a:rPr lang="en-US" dirty="0" smtClean="0"/>
              <a:t/>
            </a:r>
            <a:br>
              <a:rPr lang="en-US" dirty="0" smtClean="0"/>
            </a:br>
            <a:r>
              <a:rPr lang="en-US" dirty="0" smtClean="0"/>
              <a:t>E</a:t>
            </a:r>
            <a:r>
              <a:rPr lang="en-US" dirty="0" smtClean="0"/>
              <a:t>xplained</a:t>
            </a:r>
            <a:endParaRPr lang="en-US" dirty="0"/>
          </a:p>
        </p:txBody>
      </p:sp>
    </p:spTree>
    <p:extLst>
      <p:ext uri="{BB962C8B-B14F-4D97-AF65-F5344CB8AC3E}">
        <p14:creationId xmlns:p14="http://schemas.microsoft.com/office/powerpoint/2010/main" val="3587725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ANXIETY</a:t>
            </a:r>
            <a:endParaRPr lang="en-US" dirty="0"/>
          </a:p>
        </p:txBody>
      </p:sp>
      <p:sp>
        <p:nvSpPr>
          <p:cNvPr id="3" name="Content Placeholder 2"/>
          <p:cNvSpPr>
            <a:spLocks noGrp="1"/>
          </p:cNvSpPr>
          <p:nvPr>
            <p:ph idx="1"/>
          </p:nvPr>
        </p:nvSpPr>
        <p:spPr/>
        <p:txBody>
          <a:bodyPr/>
          <a:lstStyle/>
          <a:p>
            <a:r>
              <a:rPr lang="en-US" dirty="0">
                <a:solidFill>
                  <a:srgbClr val="000000"/>
                </a:solidFill>
                <a:latin typeface="verdana"/>
              </a:rPr>
              <a:t> if worries, fears, or anxiety attacks seem overwhelming and are preventing you from living your life the way you'd like to, you may be suffering from an anxiety disorder. </a:t>
            </a:r>
            <a:endParaRPr lang="en-US" dirty="0"/>
          </a:p>
        </p:txBody>
      </p:sp>
    </p:spTree>
    <p:extLst>
      <p:ext uri="{BB962C8B-B14F-4D97-AF65-F5344CB8AC3E}">
        <p14:creationId xmlns:p14="http://schemas.microsoft.com/office/powerpoint/2010/main" val="4064554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BIPOLAR</a:t>
            </a:r>
            <a:endParaRPr lang="en-US" dirty="0"/>
          </a:p>
        </p:txBody>
      </p:sp>
      <p:sp>
        <p:nvSpPr>
          <p:cNvPr id="3" name="Content Placeholder 2"/>
          <p:cNvSpPr>
            <a:spLocks noGrp="1"/>
          </p:cNvSpPr>
          <p:nvPr>
            <p:ph idx="1"/>
          </p:nvPr>
        </p:nvSpPr>
        <p:spPr/>
        <p:txBody>
          <a:bodyPr/>
          <a:lstStyle/>
          <a:p>
            <a:r>
              <a:rPr lang="en-US" dirty="0">
                <a:solidFill>
                  <a:srgbClr val="000000"/>
                </a:solidFill>
                <a:latin typeface="verdana"/>
              </a:rPr>
              <a:t>The extreme highs and lows of mania and depression can hurt your job and school performance, damage your relationships, and disrupt your daily life. But you're not powerless when it comes to bipolar disorder</a:t>
            </a:r>
            <a:endParaRPr lang="en-US" dirty="0"/>
          </a:p>
        </p:txBody>
      </p:sp>
    </p:spTree>
    <p:extLst>
      <p:ext uri="{BB962C8B-B14F-4D97-AF65-F5344CB8AC3E}">
        <p14:creationId xmlns:p14="http://schemas.microsoft.com/office/powerpoint/2010/main" val="779856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DEPRESSION</a:t>
            </a:r>
            <a:endParaRPr lang="en-US" dirty="0"/>
          </a:p>
        </p:txBody>
      </p:sp>
      <p:sp>
        <p:nvSpPr>
          <p:cNvPr id="3" name="Content Placeholder 2"/>
          <p:cNvSpPr>
            <a:spLocks noGrp="1"/>
          </p:cNvSpPr>
          <p:nvPr>
            <p:ph idx="1"/>
          </p:nvPr>
        </p:nvSpPr>
        <p:spPr/>
        <p:txBody>
          <a:bodyPr/>
          <a:lstStyle/>
          <a:p>
            <a:r>
              <a:rPr lang="en-US" dirty="0">
                <a:solidFill>
                  <a:srgbClr val="000000"/>
                </a:solidFill>
                <a:latin typeface="verdana"/>
              </a:rPr>
              <a:t>Feeling down from time to time is a normal part of life. But when emptiness and despair take hold and won't go away, it may be depression. More than just the temporary "blues," the lows of depression make it tough to function and enjoy life</a:t>
            </a:r>
            <a:endParaRPr lang="en-US" dirty="0"/>
          </a:p>
        </p:txBody>
      </p:sp>
    </p:spTree>
    <p:extLst>
      <p:ext uri="{BB962C8B-B14F-4D97-AF65-F5344CB8AC3E}">
        <p14:creationId xmlns:p14="http://schemas.microsoft.com/office/powerpoint/2010/main" val="29442502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201</TotalTime>
  <Words>1030</Words>
  <Application>Microsoft Office PowerPoint</Application>
  <PresentationFormat>On-screen Show (4:3)</PresentationFormat>
  <Paragraphs>99</Paragraphs>
  <Slides>23</Slides>
  <Notes>8</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Executive</vt:lpstr>
      <vt:lpstr>When to Seek  Professional Health Services</vt:lpstr>
      <vt:lpstr>Physical Needs</vt:lpstr>
      <vt:lpstr>MENTAL AND EMOTIONAL PROBLEMS</vt:lpstr>
      <vt:lpstr>Mental Health Problem</vt:lpstr>
      <vt:lpstr>PowerPoint Presentation</vt:lpstr>
      <vt:lpstr>Mental and Emotional Problems  Explained</vt:lpstr>
      <vt:lpstr>ANXIETY</vt:lpstr>
      <vt:lpstr>BIPOLAR</vt:lpstr>
      <vt:lpstr>DEPRESSION</vt:lpstr>
      <vt:lpstr>EATING DISORDERS</vt:lpstr>
      <vt:lpstr>SCHIZOPHRENIA</vt:lpstr>
      <vt:lpstr>ADDICTIVE BEHAVIORS</vt:lpstr>
      <vt:lpstr>ABUSE</vt:lpstr>
      <vt:lpstr>When to seek professional help for  emotional or behavioral problems</vt:lpstr>
      <vt:lpstr>Psychiatrists</vt:lpstr>
      <vt:lpstr>Psychologists</vt:lpstr>
      <vt:lpstr>Social Workers</vt:lpstr>
      <vt:lpstr>Available Treatments</vt:lpstr>
      <vt:lpstr>Psychotherapy</vt:lpstr>
      <vt:lpstr>Behavior Therapy</vt:lpstr>
      <vt:lpstr>Cognitive/behavioral therapy</vt:lpstr>
      <vt:lpstr>Family Therapy</vt:lpstr>
      <vt:lpstr>Group Therapy</vt:lpstr>
    </vt:vector>
  </TitlesOfParts>
  <Company>Republic R-III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H Holland</dc:creator>
  <cp:lastModifiedBy>Susan H Holland</cp:lastModifiedBy>
  <cp:revision>28</cp:revision>
  <dcterms:created xsi:type="dcterms:W3CDTF">2013-03-24T19:54:48Z</dcterms:created>
  <dcterms:modified xsi:type="dcterms:W3CDTF">2013-04-02T23:03:14Z</dcterms:modified>
</cp:coreProperties>
</file>