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2" r:id="rId7"/>
    <p:sldId id="286" r:id="rId8"/>
    <p:sldId id="263" r:id="rId9"/>
    <p:sldId id="264" r:id="rId10"/>
    <p:sldId id="265" r:id="rId11"/>
    <p:sldId id="288" r:id="rId12"/>
    <p:sldId id="266" r:id="rId13"/>
    <p:sldId id="267" r:id="rId14"/>
    <p:sldId id="268" r:id="rId15"/>
    <p:sldId id="269" r:id="rId16"/>
    <p:sldId id="287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9" d="100"/>
          <a:sy n="119" d="100"/>
        </p:scale>
        <p:origin x="-39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CC375E-2137-1B4D-AF01-3C4CCCF47474}" type="datetimeFigureOut">
              <a:rPr lang="en-US" smtClean="0"/>
              <a:t>3/29/13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A99AE-433C-A147-99E3-28A646F19A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153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FA99AE-433C-A147-99E3-28A646F19A0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028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March 29,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hyperlink" Target="http://www.bhphotovideo.com/indepth/photography/buying-guides/tripods-and-tripod-heads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hphotovideo.com/indepth/photography/buying-guides/tripods-and-tripod-heads" TargetMode="External"/><Relationship Id="rId3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hyperlink" Target="http://www.phototechnique.com/kit/camera-memory-cards-explained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jp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Variety of Camera equipment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Cases</a:t>
            </a:r>
            <a:endParaRPr lang="en-US" dirty="0"/>
          </a:p>
          <a:p>
            <a:r>
              <a:rPr lang="en-US" dirty="0" smtClean="0"/>
              <a:t>Lens </a:t>
            </a:r>
            <a:r>
              <a:rPr lang="en-US" dirty="0"/>
              <a:t>Caps</a:t>
            </a:r>
          </a:p>
          <a:p>
            <a:r>
              <a:rPr lang="en-US" dirty="0" smtClean="0"/>
              <a:t>UV </a:t>
            </a:r>
            <a:r>
              <a:rPr lang="en-US" dirty="0"/>
              <a:t>filters</a:t>
            </a:r>
          </a:p>
          <a:p>
            <a:r>
              <a:rPr lang="en-US" dirty="0" smtClean="0"/>
              <a:t>Tripods</a:t>
            </a:r>
            <a:endParaRPr lang="en-US" dirty="0"/>
          </a:p>
          <a:p>
            <a:r>
              <a:rPr lang="en-US" dirty="0" smtClean="0"/>
              <a:t>Straps</a:t>
            </a:r>
            <a:endParaRPr lang="en-US" dirty="0"/>
          </a:p>
          <a:p>
            <a:r>
              <a:rPr lang="en-US" dirty="0" smtClean="0"/>
              <a:t>Memory </a:t>
            </a:r>
            <a:r>
              <a:rPr lang="en-US" dirty="0"/>
              <a:t>Cards</a:t>
            </a:r>
          </a:p>
          <a:p>
            <a:endParaRPr lang="en-US" dirty="0"/>
          </a:p>
        </p:txBody>
      </p:sp>
      <p:pic>
        <p:nvPicPr>
          <p:cNvPr id="4" name="Picture 3" descr="Accessories-for-your-Camer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31" y="276575"/>
            <a:ext cx="4271613" cy="5040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84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70495"/>
            <a:ext cx="7024744" cy="704596"/>
          </a:xfrm>
        </p:spPr>
        <p:txBody>
          <a:bodyPr/>
          <a:lstStyle/>
          <a:p>
            <a:pPr algn="ctr"/>
            <a:r>
              <a:rPr lang="en-US" b="1" dirty="0" smtClean="0"/>
              <a:t>TRIPODS (3 legs)</a:t>
            </a:r>
            <a:endParaRPr lang="en-US" b="1" dirty="0"/>
          </a:p>
        </p:txBody>
      </p:sp>
      <p:pic>
        <p:nvPicPr>
          <p:cNvPr id="4" name="Picture 3" descr="TRIPO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92" y="2647370"/>
            <a:ext cx="2690120" cy="3477596"/>
          </a:xfrm>
          <a:prstGeom prst="rect">
            <a:avLst/>
          </a:prstGeom>
        </p:spPr>
      </p:pic>
      <p:pic>
        <p:nvPicPr>
          <p:cNvPr id="6" name="Picture 5" descr="TRIPOD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659" y="3768415"/>
            <a:ext cx="2467539" cy="2467539"/>
          </a:xfrm>
          <a:prstGeom prst="rect">
            <a:avLst/>
          </a:prstGeom>
        </p:spPr>
      </p:pic>
      <p:pic>
        <p:nvPicPr>
          <p:cNvPr id="7" name="Picture 6" descr="TRIPOD2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817" y="1761462"/>
            <a:ext cx="2331160" cy="2348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73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696836"/>
            <a:ext cx="7024744" cy="1143000"/>
          </a:xfrm>
        </p:spPr>
        <p:txBody>
          <a:bodyPr/>
          <a:lstStyle/>
          <a:p>
            <a:r>
              <a:rPr lang="en-US" dirty="0" smtClean="0"/>
              <a:t>Tripod Heads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Pan &amp; Tilt heads                         Ball Heads</a:t>
            </a:r>
            <a:endParaRPr lang="en-US" dirty="0"/>
          </a:p>
          <a:p>
            <a:r>
              <a:rPr lang="en-US" dirty="0" smtClean="0"/>
              <a:t>Ball Heads</a:t>
            </a:r>
            <a:endParaRPr lang="en-US" dirty="0"/>
          </a:p>
        </p:txBody>
      </p:sp>
      <p:pic>
        <p:nvPicPr>
          <p:cNvPr id="4" name="Picture 3" descr="tripod ball he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239" y="3052150"/>
            <a:ext cx="3073196" cy="3073196"/>
          </a:xfrm>
          <a:prstGeom prst="rect">
            <a:avLst/>
          </a:prstGeom>
        </p:spPr>
      </p:pic>
      <p:pic>
        <p:nvPicPr>
          <p:cNvPr id="5" name="Picture 4" descr="tripod pn til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78" y="2701090"/>
            <a:ext cx="3663255" cy="36632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32592" y="5549066"/>
            <a:ext cx="29339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hlinkClick r:id="rId4"/>
              </a:rPr>
              <a:t>More info</a:t>
            </a:r>
          </a:p>
          <a:p>
            <a:pPr algn="ctr"/>
            <a:r>
              <a:rPr lang="en-US" dirty="0" smtClean="0">
                <a:hlinkClick r:id="rId4"/>
              </a:rPr>
              <a:t>B</a:t>
            </a:r>
            <a:r>
              <a:rPr lang="en-US" dirty="0">
                <a:hlinkClick r:id="rId4"/>
              </a:rPr>
              <a:t>&amp;H photo buying guide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280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569" y="908548"/>
            <a:ext cx="7024744" cy="37645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Tripod or not to tripod?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569" y="1344563"/>
            <a:ext cx="8050682" cy="87757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Tripods are great for shooting still life in low light situations.</a:t>
            </a:r>
            <a:endParaRPr lang="en-US" sz="2000" dirty="0"/>
          </a:p>
        </p:txBody>
      </p:sp>
      <p:pic>
        <p:nvPicPr>
          <p:cNvPr id="4" name="Picture 3" descr="City_Lights_3_by_davidluz2000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95"/>
          <a:stretch/>
        </p:blipFill>
        <p:spPr>
          <a:xfrm>
            <a:off x="568545" y="2014386"/>
            <a:ext cx="8050682" cy="442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463240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29200"/>
            <a:ext cx="7484885" cy="35309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Tripods help ensure that your camera stays absolutely still while taking long exposures. </a:t>
            </a:r>
          </a:p>
          <a:p>
            <a:endParaRPr lang="en-US" dirty="0" smtClean="0"/>
          </a:p>
          <a:p>
            <a:r>
              <a:rPr lang="en-US" dirty="0" smtClean="0"/>
              <a:t>Tripods are recommended for using shutter speeds below 1/60 </a:t>
            </a:r>
          </a:p>
          <a:p>
            <a:endParaRPr lang="en-US" dirty="0" smtClean="0"/>
          </a:p>
          <a:p>
            <a:r>
              <a:rPr lang="en-US" dirty="0" smtClean="0"/>
              <a:t>Its still recommended to use a timer or anti-shock settings when using a tripod. </a:t>
            </a:r>
            <a:r>
              <a:rPr lang="en-US" dirty="0"/>
              <a:t>P</a:t>
            </a:r>
            <a:r>
              <a:rPr lang="en-US" dirty="0" smtClean="0"/>
              <a:t>ushing the shutter button will still move the camera on the less expensive tripods.</a:t>
            </a:r>
            <a:endParaRPr lang="en-US" dirty="0"/>
          </a:p>
        </p:txBody>
      </p:sp>
      <p:pic>
        <p:nvPicPr>
          <p:cNvPr id="4" name="Picture 3" descr="Shutter-Release-Button-300x24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336" y="4140095"/>
            <a:ext cx="2964870" cy="237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758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445" y="934744"/>
            <a:ext cx="7991481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Monopods (1 leg)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More portable alternative to tripods</a:t>
            </a:r>
            <a:endParaRPr lang="en-US" sz="3600" dirty="0"/>
          </a:p>
        </p:txBody>
      </p:sp>
      <p:pic>
        <p:nvPicPr>
          <p:cNvPr id="4" name="Content Placeholder 3" descr="monopo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73" b="176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752353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7716" y="857584"/>
            <a:ext cx="6777317" cy="3508977"/>
          </a:xfrm>
        </p:spPr>
        <p:txBody>
          <a:bodyPr/>
          <a:lstStyle/>
          <a:p>
            <a:r>
              <a:rPr lang="en-US" dirty="0" smtClean="0"/>
              <a:t>Monopods offer less stabilization then tripods but are easer and faster to maneuver. </a:t>
            </a:r>
          </a:p>
          <a:p>
            <a:r>
              <a:rPr lang="en-US" dirty="0" smtClean="0"/>
              <a:t>They also take up less room.</a:t>
            </a:r>
            <a:endParaRPr lang="en-US" dirty="0"/>
          </a:p>
        </p:txBody>
      </p:sp>
      <p:pic>
        <p:nvPicPr>
          <p:cNvPr id="5" name="Picture 4" descr="monopod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20"/>
          <a:stretch/>
        </p:blipFill>
        <p:spPr>
          <a:xfrm>
            <a:off x="1495105" y="2725648"/>
            <a:ext cx="6589301" cy="351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560723"/>
      </p:ext>
    </p:extLst>
  </p:cSld>
  <p:clrMapOvr>
    <a:masterClrMapping/>
  </p:clrMapOvr>
  <p:transition xmlns:p14="http://schemas.microsoft.com/office/powerpoint/2010/main" spd="slow">
    <p:pull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451708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More information on Tripods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B&amp;H photo buying guide</a:t>
            </a:r>
            <a:endParaRPr lang="en-US" dirty="0"/>
          </a:p>
        </p:txBody>
      </p:sp>
      <p:pic>
        <p:nvPicPr>
          <p:cNvPr id="4" name="Picture 3" descr="b&amp;H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0371" y="765804"/>
            <a:ext cx="2588187" cy="609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99069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37813"/>
          </a:xfrm>
        </p:spPr>
        <p:txBody>
          <a:bodyPr/>
          <a:lstStyle/>
          <a:p>
            <a:pPr algn="ctr"/>
            <a:r>
              <a:rPr lang="en-US" dirty="0" smtClean="0"/>
              <a:t>CAMERA STRAPS</a:t>
            </a:r>
            <a:endParaRPr lang="en-US" dirty="0"/>
          </a:p>
        </p:txBody>
      </p:sp>
      <p:pic>
        <p:nvPicPr>
          <p:cNvPr id="4" name="Picture 3" descr="STR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82" y="1743506"/>
            <a:ext cx="2977661" cy="4689816"/>
          </a:xfrm>
          <a:prstGeom prst="rect">
            <a:avLst/>
          </a:prstGeom>
        </p:spPr>
      </p:pic>
      <p:pic>
        <p:nvPicPr>
          <p:cNvPr id="5" name="Picture 4" descr="STRAP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657" y="4026718"/>
            <a:ext cx="3810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92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950505"/>
            <a:ext cx="6777317" cy="1031786"/>
          </a:xfrm>
        </p:spPr>
        <p:txBody>
          <a:bodyPr/>
          <a:lstStyle/>
          <a:p>
            <a:r>
              <a:rPr lang="en-US" dirty="0" smtClean="0"/>
              <a:t>Always use a strap to prevent damage from dropping.</a:t>
            </a:r>
            <a:endParaRPr lang="en-US" dirty="0"/>
          </a:p>
        </p:txBody>
      </p:sp>
      <p:pic>
        <p:nvPicPr>
          <p:cNvPr id="5" name="Picture 4" descr="BROK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634" y="1734504"/>
            <a:ext cx="6411414" cy="4222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4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6417" y="888557"/>
            <a:ext cx="6777317" cy="907893"/>
          </a:xfrm>
        </p:spPr>
        <p:txBody>
          <a:bodyPr/>
          <a:lstStyle/>
          <a:p>
            <a:r>
              <a:rPr lang="en-US" dirty="0" smtClean="0"/>
              <a:t>Straps are also useful when shooting with more than one camera.</a:t>
            </a:r>
            <a:endParaRPr lang="en-US" dirty="0"/>
          </a:p>
        </p:txBody>
      </p:sp>
      <p:pic>
        <p:nvPicPr>
          <p:cNvPr id="4" name="Picture 3" descr="STRA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6497" y="2178454"/>
            <a:ext cx="2701503" cy="425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8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CASES</a:t>
            </a:r>
            <a:endParaRPr lang="en-US" dirty="0"/>
          </a:p>
        </p:txBody>
      </p:sp>
      <p:pic>
        <p:nvPicPr>
          <p:cNvPr id="6" name="Content Placeholder 5" descr="digital-camera-bag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21" b="50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788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63065"/>
            <a:ext cx="7024744" cy="799759"/>
          </a:xfrm>
        </p:spPr>
        <p:txBody>
          <a:bodyPr/>
          <a:lstStyle/>
          <a:p>
            <a:pPr algn="ctr"/>
            <a:r>
              <a:rPr lang="en-US" dirty="0" smtClean="0"/>
              <a:t>MEMORY CARDS</a:t>
            </a:r>
            <a:endParaRPr lang="en-US" dirty="0"/>
          </a:p>
        </p:txBody>
      </p:sp>
      <p:pic>
        <p:nvPicPr>
          <p:cNvPr id="4" name="Content Placeholder 3" descr="memory-card-128m-8g-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7253" r="-27253"/>
          <a:stretch>
            <a:fillRect/>
          </a:stretch>
        </p:blipFill>
        <p:spPr>
          <a:xfrm>
            <a:off x="1042988" y="1446213"/>
            <a:ext cx="6777037" cy="4386262"/>
          </a:xfrm>
        </p:spPr>
      </p:pic>
    </p:spTree>
    <p:extLst>
      <p:ext uri="{BB962C8B-B14F-4D97-AF65-F5344CB8AC3E}">
        <p14:creationId xmlns:p14="http://schemas.microsoft.com/office/powerpoint/2010/main" val="137772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265" y="3139282"/>
            <a:ext cx="6777317" cy="3251538"/>
          </a:xfrm>
        </p:spPr>
        <p:txBody>
          <a:bodyPr/>
          <a:lstStyle/>
          <a:p>
            <a:r>
              <a:rPr lang="en-US" dirty="0" smtClean="0"/>
              <a:t>Memory cards purpose are to store images.</a:t>
            </a:r>
          </a:p>
          <a:p>
            <a:r>
              <a:rPr lang="en-US" dirty="0" smtClean="0"/>
              <a:t>memory </a:t>
            </a:r>
            <a:r>
              <a:rPr lang="en-US" dirty="0"/>
              <a:t>cards come in all shapes and </a:t>
            </a:r>
            <a:r>
              <a:rPr lang="en-US" dirty="0" smtClean="0"/>
              <a:t>sizes.</a:t>
            </a:r>
          </a:p>
          <a:p>
            <a:r>
              <a:rPr lang="en-US" dirty="0" smtClean="0"/>
              <a:t>It’s </a:t>
            </a:r>
            <a:r>
              <a:rPr lang="en-US" dirty="0"/>
              <a:t>common to see a particular camera support a number of different </a:t>
            </a:r>
            <a:r>
              <a:rPr lang="en-US" dirty="0" smtClean="0"/>
              <a:t>cards but you must know what type of card your camera does support</a:t>
            </a:r>
          </a:p>
          <a:p>
            <a:endParaRPr lang="en-US" dirty="0"/>
          </a:p>
        </p:txBody>
      </p:sp>
      <p:pic>
        <p:nvPicPr>
          <p:cNvPr id="4" name="Picture 3" descr="Memory-Card-DSL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68" y="374603"/>
            <a:ext cx="3691708" cy="2764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33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8041" y="950505"/>
            <a:ext cx="6777317" cy="1258924"/>
          </a:xfrm>
        </p:spPr>
        <p:txBody>
          <a:bodyPr/>
          <a:lstStyle/>
          <a:p>
            <a:r>
              <a:rPr lang="en-US" dirty="0" smtClean="0"/>
              <a:t>Memory cards are rated by how much they will hold and how fast they record images.</a:t>
            </a:r>
          </a:p>
          <a:p>
            <a:endParaRPr lang="en-US" dirty="0"/>
          </a:p>
        </p:txBody>
      </p:sp>
      <p:pic>
        <p:nvPicPr>
          <p:cNvPr id="4" name="Picture 3" descr="memory car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402" y="2009451"/>
            <a:ext cx="3159844" cy="4407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250691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6741" y="919530"/>
            <a:ext cx="6777317" cy="1289897"/>
          </a:xfrm>
        </p:spPr>
        <p:txBody>
          <a:bodyPr/>
          <a:lstStyle/>
          <a:p>
            <a:r>
              <a:rPr lang="en-US" dirty="0" smtClean="0"/>
              <a:t>Some computers have card readers</a:t>
            </a:r>
          </a:p>
          <a:p>
            <a:r>
              <a:rPr lang="en-US" dirty="0" smtClean="0"/>
              <a:t>Some computers may need an external card reader.</a:t>
            </a:r>
            <a:endParaRPr lang="en-US" dirty="0"/>
          </a:p>
        </p:txBody>
      </p:sp>
      <p:pic>
        <p:nvPicPr>
          <p:cNvPr id="4" name="Picture 3" descr="memero card read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596" y="2698750"/>
            <a:ext cx="3542366" cy="3542366"/>
          </a:xfrm>
          <a:prstGeom prst="rect">
            <a:avLst/>
          </a:prstGeom>
        </p:spPr>
      </p:pic>
      <p:pic>
        <p:nvPicPr>
          <p:cNvPr id="5" name="Picture 4" descr="imac_sd_slo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91" y="2142988"/>
            <a:ext cx="4239344" cy="4380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67165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914" y="800527"/>
            <a:ext cx="2632181" cy="67586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 smtClean="0"/>
              <a:t>MEMORY CARD TYPES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168" y="1816511"/>
            <a:ext cx="3912468" cy="4603521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Secure Digital (SD</a:t>
            </a:r>
            <a:r>
              <a:rPr lang="en-US" b="1" dirty="0" smtClean="0"/>
              <a:t>)</a:t>
            </a:r>
          </a:p>
          <a:p>
            <a:r>
              <a:rPr lang="en-US" b="1" dirty="0"/>
              <a:t>SDXC </a:t>
            </a:r>
            <a:r>
              <a:rPr lang="en-US" b="1" dirty="0" smtClean="0"/>
              <a:t>cards</a:t>
            </a:r>
          </a:p>
          <a:p>
            <a:r>
              <a:rPr lang="en-US" b="1" dirty="0"/>
              <a:t>Micro and Mini SD cards, Micro SDHC and Mini </a:t>
            </a:r>
            <a:r>
              <a:rPr lang="en-US" b="1" dirty="0" smtClean="0"/>
              <a:t>SDHC</a:t>
            </a:r>
          </a:p>
          <a:p>
            <a:r>
              <a:rPr lang="en-US" b="1" dirty="0"/>
              <a:t>CompactFlash (CF</a:t>
            </a:r>
            <a:r>
              <a:rPr lang="en-US" b="1" dirty="0" smtClean="0"/>
              <a:t>)</a:t>
            </a:r>
          </a:p>
          <a:p>
            <a:r>
              <a:rPr lang="en-US" b="1" dirty="0"/>
              <a:t>Ultra Direct Memory Access (UDMA) </a:t>
            </a:r>
            <a:r>
              <a:rPr lang="en-US" b="1" dirty="0" smtClean="0"/>
              <a:t>cards</a:t>
            </a:r>
          </a:p>
          <a:p>
            <a:r>
              <a:rPr lang="en-US" b="1" dirty="0" err="1" smtClean="0"/>
              <a:t>Cfast</a:t>
            </a:r>
            <a:endParaRPr lang="en-US" b="1" dirty="0" smtClean="0"/>
          </a:p>
          <a:p>
            <a:r>
              <a:rPr lang="en-US" b="1" dirty="0"/>
              <a:t>XD memory </a:t>
            </a:r>
            <a:r>
              <a:rPr lang="en-US" b="1" dirty="0" smtClean="0"/>
              <a:t>card</a:t>
            </a:r>
          </a:p>
          <a:p>
            <a:r>
              <a:rPr lang="en-US" b="1" dirty="0"/>
              <a:t>Memory stick</a:t>
            </a:r>
            <a:endParaRPr lang="en-US" dirty="0"/>
          </a:p>
        </p:txBody>
      </p:sp>
      <p:pic>
        <p:nvPicPr>
          <p:cNvPr id="4" name="Picture 3" descr="memory-card-128m-8g-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2636" y="794981"/>
            <a:ext cx="3778784" cy="37787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16391" y="6112060"/>
            <a:ext cx="4594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rgbClr val="0000FF"/>
                </a:solidFill>
                <a:hlinkClick r:id="rId4"/>
              </a:rPr>
              <a:t>phototechnique.com/camera-memory-cards-explained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57474" y="5793177"/>
            <a:ext cx="1240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info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14820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SD 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571" y="4460153"/>
            <a:ext cx="8125705" cy="160028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The majority of cameras record images and movies to one or more varieties of SD memory card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B</a:t>
            </a:r>
            <a:r>
              <a:rPr lang="en-US" dirty="0" smtClean="0"/>
              <a:t>y </a:t>
            </a:r>
            <a:r>
              <a:rPr lang="en-US" dirty="0"/>
              <a:t>today’s standards they are fairly slow in terms of transfer </a:t>
            </a:r>
            <a:r>
              <a:rPr lang="en-US" dirty="0" smtClean="0"/>
              <a:t>rates.</a:t>
            </a:r>
            <a:endParaRPr lang="en-US" dirty="0"/>
          </a:p>
        </p:txBody>
      </p:sp>
      <p:pic>
        <p:nvPicPr>
          <p:cNvPr id="5" name="Picture 4" descr="mem sd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398" y="1187309"/>
            <a:ext cx="4334134" cy="260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394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SDXC </a:t>
            </a:r>
            <a:r>
              <a:rPr lang="en-US" b="1" dirty="0" smtClean="0"/>
              <a:t>cards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220" y="4532423"/>
            <a:ext cx="8094731" cy="1300206"/>
          </a:xfrm>
        </p:spPr>
        <p:txBody>
          <a:bodyPr/>
          <a:lstStyle/>
          <a:p>
            <a:r>
              <a:rPr lang="en-US" dirty="0" smtClean="0"/>
              <a:t>SDXC are SD cards with </a:t>
            </a:r>
            <a:r>
              <a:rPr lang="en-US" dirty="0"/>
              <a:t>32GB and 64GB capacities, which is set to rise to a staggering </a:t>
            </a:r>
            <a:r>
              <a:rPr lang="en-US" dirty="0" smtClean="0"/>
              <a:t>2TB.</a:t>
            </a:r>
            <a:endParaRPr lang="en-US" dirty="0"/>
          </a:p>
        </p:txBody>
      </p:sp>
      <p:pic>
        <p:nvPicPr>
          <p:cNvPr id="4" name="Picture 3" descr="mem sdx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94" y="837014"/>
            <a:ext cx="2764140" cy="3592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46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xmlns:p14="http://schemas.microsoft.com/office/powerpoint/2010/main" spd="slow">
        <p:checker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Micro and Mini SD cards, Micro SDHC and Mini </a:t>
            </a:r>
            <a:r>
              <a:rPr lang="en-US" b="1" dirty="0" smtClean="0"/>
              <a:t>SDHC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7870" y="4615674"/>
            <a:ext cx="8032782" cy="163060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Micros and minis are </a:t>
            </a:r>
            <a:r>
              <a:rPr lang="en-US" dirty="0"/>
              <a:t>designed for smaller devices such as mobile phones, portable media </a:t>
            </a:r>
            <a:r>
              <a:rPr lang="en-US" dirty="0" smtClean="0"/>
              <a:t>players.</a:t>
            </a:r>
          </a:p>
          <a:p>
            <a:endParaRPr lang="en-US" dirty="0" smtClean="0"/>
          </a:p>
          <a:p>
            <a:r>
              <a:rPr lang="en-US" dirty="0" smtClean="0"/>
              <a:t>Adaptors are available to use in SD card readers</a:t>
            </a:r>
            <a:endParaRPr lang="en-US" dirty="0"/>
          </a:p>
        </p:txBody>
      </p:sp>
      <p:pic>
        <p:nvPicPr>
          <p:cNvPr id="4" name="Picture 3" descr="mem mini s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139" y="2235200"/>
            <a:ext cx="3429000" cy="237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30549"/>
      </p:ext>
    </p:extLst>
  </p:cSld>
  <p:clrMapOvr>
    <a:masterClrMapping/>
  </p:clrMapOvr>
  <p:transition xmlns:p14="http://schemas.microsoft.com/office/powerpoint/2010/main" spd="slow">
    <p:wheel spokes="1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020" y="1043534"/>
            <a:ext cx="3458169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CompactFlash (CF</a:t>
            </a:r>
            <a:r>
              <a:rPr lang="en-US" b="1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020" y="3759407"/>
            <a:ext cx="7495209" cy="257012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CF cards are larger and stronger than SD cards, and more suitable for use in adverse </a:t>
            </a:r>
            <a:r>
              <a:rPr lang="en-US" dirty="0" smtClean="0"/>
              <a:t>conditions.</a:t>
            </a:r>
          </a:p>
          <a:p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any </a:t>
            </a:r>
            <a:r>
              <a:rPr lang="en-US" dirty="0"/>
              <a:t>DSLRs have adopted the SD formats, professional DSLRs maintain support for CompactFlash media.</a:t>
            </a:r>
          </a:p>
        </p:txBody>
      </p:sp>
      <p:pic>
        <p:nvPicPr>
          <p:cNvPr id="4" name="Picture 3" descr="mem cf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406" y="867252"/>
            <a:ext cx="4193468" cy="2796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23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898" y="779876"/>
            <a:ext cx="4940479" cy="270977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Ultra Direct Memory Access (UDMA)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(Updated compact Flash card)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898" y="3593558"/>
            <a:ext cx="7624956" cy="2776614"/>
          </a:xfrm>
        </p:spPr>
        <p:txBody>
          <a:bodyPr>
            <a:normAutofit fontScale="92500"/>
          </a:bodyPr>
          <a:lstStyle/>
          <a:p>
            <a:r>
              <a:rPr lang="en-US" dirty="0"/>
              <a:t>Many high-performance CompactFlash cards are also based on Ultra Direct Memory Access (UDMA) technology, whose main benefit is higher transfer rates to and from the card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/>
              <a:t>Virtually all recent cameras supporting </a:t>
            </a:r>
            <a:r>
              <a:rPr lang="en-US" dirty="0" err="1"/>
              <a:t>ComapctFlash</a:t>
            </a:r>
            <a:r>
              <a:rPr lang="en-US" dirty="0"/>
              <a:t> storage also support UDMA </a:t>
            </a:r>
            <a:r>
              <a:rPr lang="en-US" dirty="0" smtClean="0"/>
              <a:t>cards.</a:t>
            </a:r>
            <a:endParaRPr lang="en-US" dirty="0"/>
          </a:p>
        </p:txBody>
      </p:sp>
      <p:pic>
        <p:nvPicPr>
          <p:cNvPr id="4" name="Picture 3" descr="mem cf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806" y="774938"/>
            <a:ext cx="2610836" cy="261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23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 to ask yourself when buying a case.</a:t>
            </a:r>
            <a:endParaRPr lang="en-US" dirty="0"/>
          </a:p>
        </p:txBody>
      </p:sp>
      <p:pic>
        <p:nvPicPr>
          <p:cNvPr id="4" name="Content Placeholder 3" descr="Question-Mark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589" r="-70589"/>
          <a:stretch>
            <a:fillRect/>
          </a:stretch>
        </p:blipFill>
        <p:spPr>
          <a:xfrm>
            <a:off x="1042988" y="2324100"/>
            <a:ext cx="6777037" cy="3508375"/>
          </a:xfrm>
        </p:spPr>
      </p:pic>
      <p:sp>
        <p:nvSpPr>
          <p:cNvPr id="5" name="TextBox 4"/>
          <p:cNvSpPr txBox="1"/>
          <p:nvPr/>
        </p:nvSpPr>
        <p:spPr>
          <a:xfrm>
            <a:off x="1177040" y="5502919"/>
            <a:ext cx="6642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What questions would you ask?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8897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CFast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6246" y="4349471"/>
            <a:ext cx="8182179" cy="2002283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hese CF cards </a:t>
            </a:r>
            <a:r>
              <a:rPr lang="en-US" dirty="0"/>
              <a:t>are capable of both increasing storage capacity and offering far faster transfer speeds (almost three times faster than current CompactFlash cards can manage).</a:t>
            </a:r>
          </a:p>
        </p:txBody>
      </p:sp>
      <p:pic>
        <p:nvPicPr>
          <p:cNvPr id="4" name="Picture 3" descr="mem cfas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925" y="1027664"/>
            <a:ext cx="4045882" cy="312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1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270" y="377225"/>
            <a:ext cx="7024744" cy="1143000"/>
          </a:xfrm>
        </p:spPr>
        <p:txBody>
          <a:bodyPr>
            <a:normAutofit/>
          </a:bodyPr>
          <a:lstStyle/>
          <a:p>
            <a:r>
              <a:rPr lang="en-US" b="1" dirty="0"/>
              <a:t>XD memory </a:t>
            </a:r>
            <a:r>
              <a:rPr lang="en-US" b="1" dirty="0" smtClean="0"/>
              <a:t>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4584701"/>
            <a:ext cx="6777317" cy="163060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Olympus and Fujifilm cameras have long used the X</a:t>
            </a:r>
            <a:r>
              <a:rPr lang="en-US" dirty="0" smtClean="0"/>
              <a:t>D </a:t>
            </a:r>
            <a:r>
              <a:rPr lang="en-US" dirty="0"/>
              <a:t>format for image </a:t>
            </a:r>
            <a:r>
              <a:rPr lang="en-US" dirty="0" smtClean="0"/>
              <a:t>storage.</a:t>
            </a:r>
          </a:p>
          <a:p>
            <a:endParaRPr lang="en-US" dirty="0" smtClean="0"/>
          </a:p>
          <a:p>
            <a:r>
              <a:rPr lang="en-US" dirty="0" smtClean="0"/>
              <a:t>Up to 2GB available.(2013)</a:t>
            </a:r>
            <a:endParaRPr lang="en-US" dirty="0"/>
          </a:p>
        </p:txBody>
      </p:sp>
      <p:pic>
        <p:nvPicPr>
          <p:cNvPr id="4" name="Picture 3" descr="med x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712" y="1100972"/>
            <a:ext cx="3235287" cy="323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70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m mem 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2015" y="1115038"/>
            <a:ext cx="4635308" cy="28805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Memory stick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8520" y="3727119"/>
            <a:ext cx="8187655" cy="274629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Memory Stick is Sony’s own proprietary media format, used across its range of electronic devices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/>
              <a:t>As with the SD format is has seen a number of revisions throughout its lifetime to enable faster transfer rates and higher </a:t>
            </a:r>
            <a:r>
              <a:rPr lang="en-US" dirty="0" smtClean="0"/>
              <a:t>capacities.</a:t>
            </a:r>
          </a:p>
          <a:p>
            <a:endParaRPr lang="en-US" dirty="0" smtClean="0"/>
          </a:p>
          <a:p>
            <a:r>
              <a:rPr lang="en-US" dirty="0"/>
              <a:t>Although the range continues to evolve, Sony has also begun to adopt SD cards across a range of its products, strengthening the dominant position of SD media for electronic devices.</a:t>
            </a:r>
          </a:p>
        </p:txBody>
      </p:sp>
    </p:spTree>
    <p:extLst>
      <p:ext uri="{BB962C8B-B14F-4D97-AF65-F5344CB8AC3E}">
        <p14:creationId xmlns:p14="http://schemas.microsoft.com/office/powerpoint/2010/main" val="1315571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022118"/>
            <a:ext cx="6777317" cy="4810511"/>
          </a:xfrm>
        </p:spPr>
        <p:txBody>
          <a:bodyPr>
            <a:normAutofit/>
          </a:bodyPr>
          <a:lstStyle/>
          <a:p>
            <a:r>
              <a:rPr lang="en-US" dirty="0" smtClean="0"/>
              <a:t>What accessories do I have and how much room do I need?</a:t>
            </a:r>
          </a:p>
          <a:p>
            <a:endParaRPr lang="en-US" dirty="0" smtClean="0"/>
          </a:p>
          <a:p>
            <a:r>
              <a:rPr lang="en-US" dirty="0" smtClean="0"/>
              <a:t>Weather proof?</a:t>
            </a:r>
          </a:p>
          <a:p>
            <a:endParaRPr lang="en-US" dirty="0" smtClean="0"/>
          </a:p>
          <a:p>
            <a:r>
              <a:rPr lang="en-US" dirty="0" smtClean="0"/>
              <a:t>How much protection from physical abuse do I need?</a:t>
            </a:r>
          </a:p>
          <a:p>
            <a:endParaRPr lang="en-US" dirty="0" smtClean="0"/>
          </a:p>
          <a:p>
            <a:r>
              <a:rPr lang="en-US" dirty="0" smtClean="0"/>
              <a:t>Budget?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07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LENS CAPS</a:t>
            </a:r>
            <a:endParaRPr lang="en-US" dirty="0"/>
          </a:p>
        </p:txBody>
      </p:sp>
      <p:pic>
        <p:nvPicPr>
          <p:cNvPr id="4" name="Content Placeholder 3" descr="cap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36" r="-34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5712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Les caps are inexpensive and could save thousands of dollars.</a:t>
            </a:r>
            <a:endParaRPr lang="en-US" sz="3200" dirty="0"/>
          </a:p>
        </p:txBody>
      </p:sp>
      <p:pic>
        <p:nvPicPr>
          <p:cNvPr id="4" name="Content Placeholder 3" descr="lens crack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8" b="2099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7234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xmlns:p14="http://schemas.microsoft.com/office/powerpoint/2010/main" spd="slow">
        <p:dissolv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75" y="961535"/>
            <a:ext cx="4364591" cy="483813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Lens caps come in different sizes to fit its designated lens.</a:t>
            </a:r>
          </a:p>
          <a:p>
            <a:endParaRPr lang="en-US" dirty="0" smtClean="0"/>
          </a:p>
          <a:p>
            <a:r>
              <a:rPr lang="en-US" dirty="0"/>
              <a:t>L</a:t>
            </a:r>
            <a:r>
              <a:rPr lang="en-US" dirty="0" smtClean="0"/>
              <a:t>ens caps will match the lens filter size.</a:t>
            </a:r>
          </a:p>
          <a:p>
            <a:endParaRPr lang="en-US" dirty="0"/>
          </a:p>
          <a:p>
            <a:r>
              <a:rPr lang="en-US" dirty="0" smtClean="0"/>
              <a:t>Lens caps are the most commonly misplaced item by photographers.</a:t>
            </a:r>
          </a:p>
          <a:p>
            <a:endParaRPr lang="en-US" dirty="0"/>
          </a:p>
          <a:p>
            <a:r>
              <a:rPr lang="en-US" dirty="0" smtClean="0"/>
              <a:t>Lens cap straps and keepers are available.</a:t>
            </a:r>
            <a:endParaRPr lang="en-US" dirty="0"/>
          </a:p>
        </p:txBody>
      </p:sp>
      <p:pic>
        <p:nvPicPr>
          <p:cNvPr id="4" name="Picture 3" descr="LensCapMeasure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332" y="961535"/>
            <a:ext cx="2667001" cy="2667001"/>
          </a:xfrm>
          <a:prstGeom prst="rect">
            <a:avLst/>
          </a:prstGeom>
        </p:spPr>
      </p:pic>
      <p:pic>
        <p:nvPicPr>
          <p:cNvPr id="5" name="Picture 4" descr="lens cap stra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201" y="3628536"/>
            <a:ext cx="2679131" cy="2679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147247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UV FILTERS</a:t>
            </a:r>
            <a:endParaRPr lang="en-US" dirty="0"/>
          </a:p>
        </p:txBody>
      </p:sp>
      <p:pic>
        <p:nvPicPr>
          <p:cNvPr id="4" name="Content Placeholder 3" descr="uv-filter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7" r="8487"/>
          <a:stretch/>
        </p:blipFill>
        <p:spPr>
          <a:xfrm>
            <a:off x="1776413" y="2170113"/>
            <a:ext cx="5316537" cy="3735387"/>
          </a:xfrm>
        </p:spPr>
      </p:pic>
    </p:spTree>
    <p:extLst>
      <p:ext uri="{BB962C8B-B14F-4D97-AF65-F5344CB8AC3E}">
        <p14:creationId xmlns:p14="http://schemas.microsoft.com/office/powerpoint/2010/main" val="409248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867252"/>
            <a:ext cx="3489143" cy="496537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Ultra Violet filters are transparent filters that block ultra-violet light, in order to reduce the haziness that is noticeably apparent in some daylight photography.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UV filters don’t affect the majority of visible light, so they are a perfect form of lens protection and they will not alter your exposure. </a:t>
            </a:r>
          </a:p>
          <a:p>
            <a:endParaRPr lang="en-US" dirty="0"/>
          </a:p>
        </p:txBody>
      </p:sp>
      <p:pic>
        <p:nvPicPr>
          <p:cNvPr id="4" name="Picture 3" descr="uv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398" y="1333500"/>
            <a:ext cx="3311102" cy="1980641"/>
          </a:xfrm>
          <a:prstGeom prst="rect">
            <a:avLst/>
          </a:prstGeom>
        </p:spPr>
      </p:pic>
      <p:pic>
        <p:nvPicPr>
          <p:cNvPr id="6" name="Picture 5" descr="uvfilter_A02775_5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398" y="3417384"/>
            <a:ext cx="3356739" cy="2121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8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xmlns:p14="http://schemas.microsoft.com/office/powerpoint/2010/main" spd="slow">
        <p:circl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1405</TotalTime>
  <Words>765</Words>
  <Application>Microsoft Macintosh PowerPoint</Application>
  <PresentationFormat>On-screen Show (4:3)</PresentationFormat>
  <Paragraphs>100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Austin</vt:lpstr>
      <vt:lpstr>Variety of Camera equipment </vt:lpstr>
      <vt:lpstr>CASES</vt:lpstr>
      <vt:lpstr>Questions to ask yourself when buying a case.</vt:lpstr>
      <vt:lpstr>PowerPoint Presentation</vt:lpstr>
      <vt:lpstr>LENS CAPS</vt:lpstr>
      <vt:lpstr>Les caps are inexpensive and could save thousands of dollars.</vt:lpstr>
      <vt:lpstr>PowerPoint Presentation</vt:lpstr>
      <vt:lpstr>UV FILTERS</vt:lpstr>
      <vt:lpstr>PowerPoint Presentation</vt:lpstr>
      <vt:lpstr>TRIPODS (3 legs)</vt:lpstr>
      <vt:lpstr>Tripod Heads </vt:lpstr>
      <vt:lpstr>Tripod or not to tripod?</vt:lpstr>
      <vt:lpstr>PowerPoint Presentation</vt:lpstr>
      <vt:lpstr>Monopods (1 leg)  More portable alternative to tripods</vt:lpstr>
      <vt:lpstr>PowerPoint Presentation</vt:lpstr>
      <vt:lpstr>More information on Tripods</vt:lpstr>
      <vt:lpstr>CAMERA STRAPS</vt:lpstr>
      <vt:lpstr>PowerPoint Presentation</vt:lpstr>
      <vt:lpstr>PowerPoint Presentation</vt:lpstr>
      <vt:lpstr>MEMORY CARDS</vt:lpstr>
      <vt:lpstr>PowerPoint Presentation</vt:lpstr>
      <vt:lpstr>PowerPoint Presentation</vt:lpstr>
      <vt:lpstr>PowerPoint Presentation</vt:lpstr>
      <vt:lpstr>MEMORY CARD TYPES</vt:lpstr>
      <vt:lpstr>SD CARD</vt:lpstr>
      <vt:lpstr>SDXC cards</vt:lpstr>
      <vt:lpstr>Micro and Mini SD cards, Micro SDHC and Mini SDHC</vt:lpstr>
      <vt:lpstr>CompactFlash (CF)</vt:lpstr>
      <vt:lpstr>Ultra Direct Memory Access (UDMA)   (Updated compact Flash card)</vt:lpstr>
      <vt:lpstr>CFast</vt:lpstr>
      <vt:lpstr>XD memory card</vt:lpstr>
      <vt:lpstr>Memory stick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Variety of Camera equipment </dc:title>
  <dc:creator>Chuck Poe</dc:creator>
  <cp:lastModifiedBy>Chuck Poe</cp:lastModifiedBy>
  <cp:revision>30</cp:revision>
  <dcterms:created xsi:type="dcterms:W3CDTF">2013-03-28T20:14:30Z</dcterms:created>
  <dcterms:modified xsi:type="dcterms:W3CDTF">2013-03-30T00:43:15Z</dcterms:modified>
</cp:coreProperties>
</file>