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70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9FC3132-59BA-41BE-82F4-1BF6703F99A9}" type="datetimeFigureOut">
              <a:rPr lang="en-US" smtClean="0"/>
              <a:t>9/15/2011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E29B822-E8A6-41A2-9CE6-546BAA4BCB9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9FC3132-59BA-41BE-82F4-1BF6703F99A9}" type="datetimeFigureOut">
              <a:rPr lang="en-US" smtClean="0"/>
              <a:t>9/15/2011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9FC3132-59BA-41BE-82F4-1BF6703F99A9}" type="datetimeFigureOut">
              <a:rPr lang="en-US" smtClean="0"/>
              <a:t>9/15/2011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9FC3132-59BA-41BE-82F4-1BF6703F99A9}" type="datetimeFigureOut">
              <a:rPr lang="en-US" smtClean="0"/>
              <a:t>9/15/2011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9FC3132-59BA-41BE-82F4-1BF6703F99A9}" type="datetimeFigureOut">
              <a:rPr lang="en-US" smtClean="0"/>
              <a:t>9/15/2011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9FC3132-59BA-41BE-82F4-1BF6703F99A9}" type="datetimeFigureOut">
              <a:rPr lang="en-US" smtClean="0"/>
              <a:t>9/15/2011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9FC3132-59BA-41BE-82F4-1BF6703F99A9}" type="datetimeFigureOut">
              <a:rPr lang="en-US" smtClean="0"/>
              <a:t>9/15/2011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E29B822-E8A6-41A2-9CE6-546BAA4BCB97}"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9FC3132-59BA-41BE-82F4-1BF6703F99A9}" type="datetimeFigureOut">
              <a:rPr lang="en-US" smtClean="0"/>
              <a:t>9/15/2011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E29B822-E8A6-41A2-9CE6-546BAA4BCB9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9 Lighting Types to Harness &amp; Improve Your Photography</a:t>
            </a:r>
            <a:br>
              <a:rPr lang="en-US" dirty="0"/>
            </a:br>
            <a:endParaRPr lang="en-US" dirty="0"/>
          </a:p>
        </p:txBody>
      </p:sp>
    </p:spTree>
    <p:extLst>
      <p:ext uri="{BB962C8B-B14F-4D97-AF65-F5344CB8AC3E}">
        <p14:creationId xmlns:p14="http://schemas.microsoft.com/office/powerpoint/2010/main" val="238245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733800" cy="6540691"/>
          </a:xfrm>
        </p:spPr>
        <p:txBody>
          <a:bodyPr>
            <a:normAutofit fontScale="92500" lnSpcReduction="20000"/>
          </a:bodyPr>
          <a:lstStyle/>
          <a:p>
            <a:r>
              <a:rPr lang="en-US" b="1" dirty="0"/>
              <a:t>Artificial Lighting</a:t>
            </a:r>
          </a:p>
          <a:p>
            <a:pPr marL="109728" indent="0">
              <a:buNone/>
            </a:pPr>
            <a:r>
              <a:rPr lang="en-US" dirty="0" smtClean="0"/>
              <a:t>The </a:t>
            </a:r>
            <a:r>
              <a:rPr lang="en-US" dirty="0"/>
              <a:t>most obvious type of lighting is Artificial lighting. This can be generated from a variety studio lights, and built in or external flash units. There are few genres of photography that Artificial lighting cannot be used successfully. Artificial lighting provides a lot of </a:t>
            </a:r>
            <a:r>
              <a:rPr lang="en-US" dirty="0" smtClean="0"/>
              <a:t>flexibility </a:t>
            </a:r>
            <a:r>
              <a:rPr lang="en-US" dirty="0"/>
              <a:t>and creative opportunities</a:t>
            </a:r>
            <a:br>
              <a:rPr lang="en-US" dirty="0"/>
            </a:br>
            <a:r>
              <a:rPr lang="en-US" dirty="0"/>
              <a:t/>
            </a:r>
            <a:br>
              <a:rPr lang="en-US" dirty="0"/>
            </a:br>
            <a:r>
              <a:rPr lang="en-US" dirty="0"/>
              <a:t/>
            </a:r>
            <a:br>
              <a:rPr lang="en-US" dirty="0"/>
            </a:br>
            <a:endParaRPr lang="en-US" dirty="0"/>
          </a:p>
        </p:txBody>
      </p:sp>
      <p:pic>
        <p:nvPicPr>
          <p:cNvPr id="10242" name="Picture 2" descr="Icer Ai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1000"/>
            <a:ext cx="3886200" cy="5939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15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17309"/>
            <a:ext cx="3962400" cy="6540691"/>
          </a:xfrm>
        </p:spPr>
        <p:txBody>
          <a:bodyPr>
            <a:normAutofit lnSpcReduction="10000"/>
          </a:bodyPr>
          <a:lstStyle/>
          <a:p>
            <a:r>
              <a:rPr lang="en-US" b="1" dirty="0"/>
              <a:t>Various Combinations of Lighting</a:t>
            </a:r>
          </a:p>
          <a:p>
            <a:pPr marL="109728" indent="0">
              <a:buNone/>
            </a:pPr>
            <a:r>
              <a:rPr lang="en-US" dirty="0"/>
              <a:t>Lastly there is the combination of any or all of these types of lighting. There is no rule that states you have to live with just one form of lighting. Creatively lighting your subject is an integral part of the photographic process.</a:t>
            </a:r>
          </a:p>
          <a:p>
            <a:pPr marL="109728" indent="0">
              <a:buNone/>
            </a:pPr>
            <a:r>
              <a:rPr lang="en-US" dirty="0"/>
              <a:t/>
            </a:r>
            <a:br>
              <a:rPr lang="en-US" dirty="0"/>
            </a:br>
            <a:endParaRPr lang="en-US" dirty="0"/>
          </a:p>
        </p:txBody>
      </p:sp>
      <p:pic>
        <p:nvPicPr>
          <p:cNvPr id="11267" name="Picture 3" descr="Out of the Gloom 2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28600"/>
            <a:ext cx="4114800" cy="6288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854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fontScale="92500"/>
          </a:bodyPr>
          <a:lstStyle/>
          <a:p>
            <a:r>
              <a:rPr lang="en-US" b="1" dirty="0"/>
              <a:t>Side Lighting</a:t>
            </a:r>
          </a:p>
          <a:p>
            <a:pPr marL="109728" indent="0">
              <a:buNone/>
            </a:pPr>
            <a:r>
              <a:rPr lang="en-US" dirty="0"/>
              <a:t>As you might expect Side Lighting is when the lighting is coming from the side. This usually provides a great deal of contrast, can create long shadows and adds depth to the image. This type of lighting can add a dramatic flare to architectural and portraiture photography.</a:t>
            </a:r>
          </a:p>
          <a:p>
            <a:pPr marL="109728" indent="0">
              <a:buNone/>
            </a:pPr>
            <a:endParaRPr lang="en-US" dirty="0"/>
          </a:p>
        </p:txBody>
      </p:sp>
      <p:pic>
        <p:nvPicPr>
          <p:cNvPr id="1026" name="Picture 2" descr="Icer Ai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74595"/>
            <a:ext cx="3581400" cy="5473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798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276600" cy="5473891"/>
          </a:xfrm>
        </p:spPr>
        <p:txBody>
          <a:bodyPr>
            <a:normAutofit fontScale="85000" lnSpcReduction="20000"/>
          </a:bodyPr>
          <a:lstStyle/>
          <a:p>
            <a:r>
              <a:rPr lang="en-US" b="1" dirty="0"/>
              <a:t>Back </a:t>
            </a:r>
            <a:r>
              <a:rPr lang="en-US" b="1" dirty="0" smtClean="0"/>
              <a:t>Lighting</a:t>
            </a:r>
          </a:p>
          <a:p>
            <a:endParaRPr lang="en-US" b="1" dirty="0"/>
          </a:p>
          <a:p>
            <a:pPr marL="109728" indent="0">
              <a:buNone/>
            </a:pPr>
            <a:r>
              <a:rPr lang="en-US" dirty="0"/>
              <a:t>Back lighting is when light is behind your subject and is directed at you and your camera. This type of lighting creates silhouettes quiet easily. Combined with certain atmospheric conditions such as fog or airborne dust you can get dramatic lighting effects.</a:t>
            </a:r>
            <a:br>
              <a:rPr lang="en-US" dirty="0"/>
            </a:br>
            <a:r>
              <a:rPr lang="en-US" dirty="0"/>
              <a:t/>
            </a:r>
            <a:br>
              <a:rPr lang="en-US" dirty="0"/>
            </a:br>
            <a:endParaRPr lang="en-US" dirty="0"/>
          </a:p>
          <a:p>
            <a:endParaRPr lang="en-US" dirty="0"/>
          </a:p>
        </p:txBody>
      </p:sp>
      <p:pic>
        <p:nvPicPr>
          <p:cNvPr id="2050" name="Picture 2" descr="Between You Me and the Trees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219200"/>
            <a:ext cx="49530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8844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276600" cy="5473891"/>
          </a:xfrm>
        </p:spPr>
        <p:txBody>
          <a:bodyPr>
            <a:normAutofit/>
          </a:bodyPr>
          <a:lstStyle/>
          <a:p>
            <a:pPr marL="109728" indent="0">
              <a:buNone/>
            </a:pPr>
            <a:r>
              <a:rPr lang="en-US" dirty="0"/>
              <a:t/>
            </a:r>
            <a:br>
              <a:rPr lang="en-US" dirty="0"/>
            </a:br>
            <a:r>
              <a:rPr lang="en-US" dirty="0"/>
              <a:t/>
            </a:r>
            <a:br>
              <a:rPr lang="en-US" dirty="0"/>
            </a:br>
            <a:endParaRPr lang="en-US" dirty="0"/>
          </a:p>
          <a:p>
            <a:endParaRPr lang="en-US" dirty="0"/>
          </a:p>
        </p:txBody>
      </p:sp>
      <p:sp>
        <p:nvSpPr>
          <p:cNvPr id="2" name="TextBox 1"/>
          <p:cNvSpPr txBox="1"/>
          <p:nvPr/>
        </p:nvSpPr>
        <p:spPr>
          <a:xfrm>
            <a:off x="457200" y="4419600"/>
            <a:ext cx="8077200" cy="2308324"/>
          </a:xfrm>
          <a:prstGeom prst="rect">
            <a:avLst/>
          </a:prstGeom>
          <a:noFill/>
        </p:spPr>
        <p:txBody>
          <a:bodyPr wrap="square" rtlCol="0">
            <a:spAutoFit/>
          </a:bodyPr>
          <a:lstStyle/>
          <a:p>
            <a:r>
              <a:rPr lang="en-US" b="1" dirty="0"/>
              <a:t>Rim Lighting</a:t>
            </a:r>
          </a:p>
          <a:p>
            <a:r>
              <a:rPr lang="en-US" dirty="0"/>
              <a:t>When light comes in at an acute </a:t>
            </a:r>
            <a:r>
              <a:rPr lang="en-US" dirty="0" smtClean="0"/>
              <a:t>angle (</a:t>
            </a:r>
            <a:r>
              <a:rPr lang="en-US" i="1" dirty="0"/>
              <a:t>Angles</a:t>
            </a:r>
            <a:r>
              <a:rPr lang="en-US" dirty="0"/>
              <a:t> smaller than a right </a:t>
            </a:r>
            <a:r>
              <a:rPr lang="en-US" i="1" dirty="0"/>
              <a:t>angle</a:t>
            </a:r>
            <a:r>
              <a:rPr lang="en-US" dirty="0"/>
              <a:t> </a:t>
            </a:r>
            <a:r>
              <a:rPr lang="en-US" dirty="0" smtClean="0"/>
              <a:t>) </a:t>
            </a:r>
            <a:r>
              <a:rPr lang="en-US" dirty="0"/>
              <a:t>it can create highlights along the edges of your subject. The stark contrast that it provides highlights shape and form. This type of lighting adds impact to macro, wildlife, nature and fine art nude photography.</a:t>
            </a:r>
          </a:p>
          <a:p>
            <a:r>
              <a:rPr lang="en-US" dirty="0"/>
              <a:t/>
            </a:r>
            <a:br>
              <a:rPr lang="en-US" dirty="0"/>
            </a:br>
            <a:endParaRPr lang="en-US" dirty="0"/>
          </a:p>
        </p:txBody>
      </p:sp>
      <p:pic>
        <p:nvPicPr>
          <p:cNvPr id="4098" name="Picture 2" descr="Out of the Gloom 2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457200"/>
            <a:ext cx="5867400" cy="3858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8385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fontScale="92500"/>
          </a:bodyPr>
          <a:lstStyle/>
          <a:p>
            <a:r>
              <a:rPr lang="en-US" b="1" dirty="0"/>
              <a:t>Side Lighting</a:t>
            </a:r>
          </a:p>
          <a:p>
            <a:pPr marL="109728" indent="0">
              <a:buNone/>
            </a:pPr>
            <a:r>
              <a:rPr lang="en-US" dirty="0"/>
              <a:t>As you might expect Side Lighting is when the lighting is coming from the side. This usually provides a great deal of contrast, can create long shadows and adds depth to the image. This type of lighting can add a dramatic flare to architectural and portraiture photography.</a:t>
            </a:r>
          </a:p>
          <a:p>
            <a:pPr marL="109728" indent="0">
              <a:buNone/>
            </a:pPr>
            <a:endParaRPr lang="en-US" dirty="0"/>
          </a:p>
        </p:txBody>
      </p:sp>
      <p:pic>
        <p:nvPicPr>
          <p:cNvPr id="1026" name="Picture 2" descr="Icer Ai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74595"/>
            <a:ext cx="3581400" cy="5473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728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fontScale="77500" lnSpcReduction="20000"/>
          </a:bodyPr>
          <a:lstStyle/>
          <a:p>
            <a:r>
              <a:rPr lang="en-US" b="1" dirty="0"/>
              <a:t>Ambient Light</a:t>
            </a:r>
          </a:p>
          <a:p>
            <a:pPr marL="109728" indent="0">
              <a:buNone/>
            </a:pPr>
            <a:r>
              <a:rPr lang="en-US" dirty="0"/>
              <a:t>Ambient light is non-direct soft lighting that often is bounced from one surface to another. As a result of the non-direct lighting, brightness of your subject is lower than with other types of lighting. In fact this type of lighting often tricks people the most as we seldom think about it consciously. Most photographers might just ignore it looking for other types of lighting. Ambient light works well for a variety of photographic genres particularly landscape photography.</a:t>
            </a:r>
          </a:p>
          <a:p>
            <a:pPr marL="109728" indent="0">
              <a:buNone/>
            </a:pPr>
            <a:endParaRPr lang="en-US" dirty="0"/>
          </a:p>
        </p:txBody>
      </p:sp>
      <p:pic>
        <p:nvPicPr>
          <p:cNvPr id="5122" name="Picture 2" descr="In Line, The Wave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609600"/>
            <a:ext cx="3733800" cy="5706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7288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a:bodyPr>
          <a:lstStyle/>
          <a:p>
            <a:r>
              <a:rPr lang="en-US" b="1" dirty="0"/>
              <a:t>Soft or Diffuse Light</a:t>
            </a:r>
          </a:p>
          <a:p>
            <a:pPr marL="109728" indent="0">
              <a:buNone/>
            </a:pPr>
            <a:r>
              <a:rPr lang="en-US" dirty="0"/>
              <a:t>Soft light is diffuse providing lighting that is even. This type of lighting reduces contrast and minimizes shadows. Soft light is excellent for portraiture, macro, and nature photography.</a:t>
            </a:r>
            <a:br>
              <a:rPr lang="en-US" dirty="0"/>
            </a:br>
            <a:endParaRPr lang="en-US" dirty="0"/>
          </a:p>
        </p:txBody>
      </p:sp>
      <p:pic>
        <p:nvPicPr>
          <p:cNvPr id="8194" name="Picture 2" descr="Endless Colo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609309"/>
            <a:ext cx="3810000" cy="5823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14917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343400"/>
            <a:ext cx="8305800" cy="2121091"/>
          </a:xfrm>
        </p:spPr>
        <p:txBody>
          <a:bodyPr>
            <a:normAutofit fontScale="70000" lnSpcReduction="20000"/>
          </a:bodyPr>
          <a:lstStyle/>
          <a:p>
            <a:r>
              <a:rPr lang="en-US" b="1" dirty="0"/>
              <a:t>Hard Light</a:t>
            </a:r>
          </a:p>
          <a:p>
            <a:pPr marL="109728" indent="0">
              <a:buNone/>
            </a:pPr>
            <a:r>
              <a:rPr lang="en-US" dirty="0"/>
              <a:t>Hard light is quite direct and can often be intense in brightness. This type of lighting creates strong shadows and high contrast. Highlights can be quiet intense under Hard lighting conditions so special care should be made with ones exposure. Hard light can be stylistically applied to most any photographic genre, but for many eyes it can be less appealing than other types of lighting.</a:t>
            </a:r>
            <a:br>
              <a:rPr lang="en-US" dirty="0"/>
            </a:br>
            <a:endParaRPr lang="en-US" dirty="0"/>
          </a:p>
          <a:p>
            <a:endParaRPr lang="en-US" b="1" dirty="0"/>
          </a:p>
        </p:txBody>
      </p:sp>
      <p:pic>
        <p:nvPicPr>
          <p:cNvPr id="7170" name="Picture 2" descr="Mavericks Big Wave Surf Competition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28600"/>
            <a:ext cx="5486400" cy="3967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168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0"/>
            <a:ext cx="8305800" cy="2502091"/>
          </a:xfrm>
        </p:spPr>
        <p:txBody>
          <a:bodyPr>
            <a:normAutofit fontScale="77500" lnSpcReduction="20000"/>
          </a:bodyPr>
          <a:lstStyle/>
          <a:p>
            <a:r>
              <a:rPr lang="en-US" b="1" dirty="0"/>
              <a:t>Spotlight</a:t>
            </a:r>
          </a:p>
          <a:p>
            <a:pPr marL="109728" indent="0">
              <a:buNone/>
            </a:pPr>
            <a:r>
              <a:rPr lang="en-US" dirty="0" smtClean="0"/>
              <a:t>Very </a:t>
            </a:r>
            <a:r>
              <a:rPr lang="en-US" dirty="0"/>
              <a:t>simply Spot Light is when a focused amount of light highlights a particular section of your subject or scene. This type of lighting can create strong shadows and contrast. Spot light can add dramatic impact to all genres of photography.</a:t>
            </a:r>
            <a:br>
              <a:rPr lang="en-US" dirty="0"/>
            </a:br>
            <a:endParaRPr lang="en-US" dirty="0"/>
          </a:p>
          <a:p>
            <a:pPr marL="109728" indent="0">
              <a:buNone/>
            </a:pPr>
            <a:r>
              <a:rPr lang="en-US" dirty="0"/>
              <a:t/>
            </a:r>
            <a:br>
              <a:rPr lang="en-US" dirty="0"/>
            </a:br>
            <a:endParaRPr lang="en-US" dirty="0"/>
          </a:p>
        </p:txBody>
      </p:sp>
      <p:pic>
        <p:nvPicPr>
          <p:cNvPr id="9218" name="Picture 2" descr="White Sands Monsoon Reflections II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562600" cy="4022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1043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190</TotalTime>
  <Words>562</Words>
  <Application>Microsoft Office PowerPoint</Application>
  <PresentationFormat>On-screen Show (4:3)</PresentationFormat>
  <Paragraphs>26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9 Lighting Types to Harness &amp; Improve Your Photography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Camdenton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 Lighting Types to Harness &amp; Improve Your Photography </dc:title>
  <dc:creator>CPoe</dc:creator>
  <cp:lastModifiedBy>CPoe</cp:lastModifiedBy>
  <cp:revision>10</cp:revision>
  <dcterms:created xsi:type="dcterms:W3CDTF">2011-09-15T13:31:41Z</dcterms:created>
  <dcterms:modified xsi:type="dcterms:W3CDTF">2011-09-15T16:41:49Z</dcterms:modified>
</cp:coreProperties>
</file>