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September 11, 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kkZ2YrgGCo&amp;list=UU2gAx7ka2rtqlTZiWsErF0g&amp;index=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855256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SECURITY</a:t>
            </a:r>
            <a:br>
              <a:rPr lang="en-US" sz="4000" b="1" dirty="0" smtClean="0"/>
            </a:br>
            <a:r>
              <a:rPr lang="en-US" sz="4000" b="1" dirty="0" smtClean="0"/>
              <a:t>CONCERNS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4572000" y="579268"/>
            <a:ext cx="3669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MS Mincho" pitchFamily="49" charset="-128"/>
                <a:cs typeface="Times New Roman" pitchFamily="18" charset="0"/>
              </a:rPr>
              <a:t>Introduction to Careers in Hospitality and Tourism</a:t>
            </a:r>
            <a:endParaRPr lang="en-US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MS Mincho" pitchFamily="49" charset="-128"/>
                <a:cs typeface="Times New Roman" pitchFamily="18" charset="0"/>
              </a:rPr>
              <a:t>Unit 11 – Loss Prevention – Security and Legal Issues</a:t>
            </a:r>
            <a:endParaRPr lang="en-US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MS Mincho" pitchFamily="49" charset="-128"/>
                <a:cs typeface="Times New Roman" pitchFamily="18" charset="0"/>
              </a:rPr>
              <a:t>Instructional Strategy 5</a:t>
            </a:r>
            <a:endParaRPr lang="en-US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9059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Keep security records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2170663"/>
            <a:ext cx="7867514" cy="511066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3200" dirty="0" smtClean="0"/>
              <a:t>Daily logs/Routine activity reports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Incident reports</a:t>
            </a:r>
          </a:p>
          <a:p>
            <a:pPr marL="525780" indent="-457200">
              <a:buAutoNum type="arabicPeriod"/>
            </a:pPr>
            <a:endParaRPr lang="en-US" sz="3200" dirty="0" smtClean="0"/>
          </a:p>
          <a:p>
            <a:pPr marL="68580" indent="0">
              <a:buNone/>
            </a:pPr>
            <a:r>
              <a:rPr lang="en-US" sz="3200" dirty="0" smtClean="0"/>
              <a:t>-Detailed record keeping is vital to provide information to local, state and federal law enforcement.</a:t>
            </a:r>
          </a:p>
          <a:p>
            <a:pPr marL="68580" indent="0">
              <a:buNone/>
            </a:pPr>
            <a:r>
              <a:rPr lang="en-US" sz="3200" dirty="0" smtClean="0"/>
              <a:t>- Detailed record keeping is important in case of lawsuits</a:t>
            </a:r>
          </a:p>
        </p:txBody>
      </p:sp>
    </p:spTree>
    <p:extLst>
      <p:ext uri="{BB962C8B-B14F-4D97-AF65-F5344CB8AC3E}">
        <p14:creationId xmlns="" xmlns:p14="http://schemas.microsoft.com/office/powerpoint/2010/main" val="204047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THE ROLE OF SECURITY IN HOSPITLALITY AND TOURISM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144" y="2170664"/>
            <a:ext cx="7739903" cy="4119350"/>
          </a:xfrm>
        </p:spPr>
        <p:txBody>
          <a:bodyPr>
            <a:normAutofit/>
          </a:bodyPr>
          <a:lstStyle/>
          <a:p>
            <a:r>
              <a:rPr lang="en-US" dirty="0" smtClean="0"/>
              <a:t>Intro to Security: Play the </a:t>
            </a:r>
            <a:r>
              <a:rPr lang="en-US" dirty="0" err="1" smtClean="0"/>
              <a:t>Youtube</a:t>
            </a:r>
            <a:r>
              <a:rPr lang="en-US" dirty="0" smtClean="0"/>
              <a:t> clip “Eye on Awareness” from American Hotel and Lodging Education Institute. </a:t>
            </a:r>
            <a:r>
              <a:rPr lang="en-US" u="sng" dirty="0">
                <a:hlinkClick r:id="rId2"/>
              </a:rPr>
              <a:t>http://www.youtube.com/watch?v=zkkZ2YrgGCo&amp;list=UU2gAx7ka2rtqlTZiWsErF0g&amp;index=3</a:t>
            </a:r>
            <a:r>
              <a:rPr lang="en-US" u="sng" dirty="0"/>
              <a:t> </a:t>
            </a:r>
            <a:endParaRPr lang="en-US" dirty="0" smtClean="0"/>
          </a:p>
          <a:p>
            <a:r>
              <a:rPr lang="en-US" dirty="0" smtClean="0"/>
              <a:t>Brainstorm:  What types of issues do you think a Hospitality and Tourism property deals with on a daily basis?  What non-daily concerns must they also prepare for?</a:t>
            </a:r>
          </a:p>
        </p:txBody>
      </p:sp>
    </p:spTree>
    <p:extLst>
      <p:ext uri="{BB962C8B-B14F-4D97-AF65-F5344CB8AC3E}">
        <p14:creationId xmlns="" xmlns:p14="http://schemas.microsoft.com/office/powerpoint/2010/main" val="284376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674639"/>
            <a:ext cx="7212404" cy="7738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Who is security?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144" y="1448490"/>
            <a:ext cx="7501752" cy="5119316"/>
          </a:xfrm>
        </p:spPr>
        <p:txBody>
          <a:bodyPr>
            <a:normAutofit fontScale="47500" lnSpcReduction="20000"/>
          </a:bodyPr>
          <a:lstStyle/>
          <a:p>
            <a:pPr marL="68580" indent="0">
              <a:buNone/>
            </a:pPr>
            <a:r>
              <a:rPr lang="en-US" sz="5800" b="1" u="sng" dirty="0" smtClean="0"/>
              <a:t>Internal Security includes:</a:t>
            </a:r>
          </a:p>
          <a:p>
            <a:pPr marL="525780" indent="-457200">
              <a:buAutoNum type="arabicPeriod"/>
            </a:pPr>
            <a:r>
              <a:rPr lang="en-US" sz="5800" dirty="0" smtClean="0"/>
              <a:t>Property security officers who report to:</a:t>
            </a:r>
          </a:p>
          <a:p>
            <a:pPr marL="68580" indent="0">
              <a:buNone/>
            </a:pPr>
            <a:r>
              <a:rPr lang="en-US" sz="5800" dirty="0" smtClean="0"/>
              <a:t> - General manager</a:t>
            </a:r>
          </a:p>
          <a:p>
            <a:pPr marL="68580" indent="0">
              <a:buNone/>
            </a:pPr>
            <a:r>
              <a:rPr lang="en-US" sz="5800" dirty="0" smtClean="0"/>
              <a:t> - Front office manager</a:t>
            </a:r>
          </a:p>
          <a:p>
            <a:pPr marL="68580" indent="0">
              <a:buNone/>
            </a:pPr>
            <a:r>
              <a:rPr lang="en-US" sz="5800" dirty="0" smtClean="0"/>
              <a:t> - Director of Security</a:t>
            </a:r>
            <a:endParaRPr lang="en-US" sz="5800" dirty="0"/>
          </a:p>
          <a:p>
            <a:pPr marL="68580" indent="0">
              <a:buNone/>
            </a:pPr>
            <a:endParaRPr lang="en-US" sz="5800" b="1" u="sng" dirty="0" smtClean="0"/>
          </a:p>
          <a:p>
            <a:pPr marL="68580" indent="0">
              <a:buNone/>
            </a:pPr>
            <a:r>
              <a:rPr lang="en-US" sz="5800" b="1" u="sng" dirty="0" smtClean="0"/>
              <a:t>External Security includes:</a:t>
            </a:r>
          </a:p>
          <a:p>
            <a:pPr marL="525780" indent="-457200">
              <a:buAutoNum type="arabicPeriod"/>
            </a:pPr>
            <a:r>
              <a:rPr lang="en-US" sz="5800" dirty="0" smtClean="0"/>
              <a:t>Local police</a:t>
            </a:r>
          </a:p>
          <a:p>
            <a:pPr marL="525780" indent="-457200">
              <a:buFont typeface="Wingdings 2" pitchFamily="18" charset="2"/>
              <a:buAutoNum type="arabicPeriod"/>
            </a:pPr>
            <a:r>
              <a:rPr lang="en-US" sz="5800" dirty="0" smtClean="0"/>
              <a:t>Secret Service</a:t>
            </a:r>
          </a:p>
          <a:p>
            <a:pPr marL="525780" indent="-457200">
              <a:buFont typeface="Wingdings 2" pitchFamily="18" charset="2"/>
              <a:buAutoNum type="arabicPeriod"/>
            </a:pPr>
            <a:r>
              <a:rPr lang="en-US" sz="5800" dirty="0" smtClean="0"/>
              <a:t>Homeland Security</a:t>
            </a:r>
          </a:p>
          <a:p>
            <a:pPr marL="68580" indent="0">
              <a:buNone/>
            </a:pPr>
            <a:endParaRPr lang="en-US" dirty="0" smtClean="0"/>
          </a:p>
          <a:p>
            <a:pPr marL="525780" indent="-457200">
              <a:buAutoNum type="arabicPeriod"/>
            </a:pPr>
            <a:endParaRPr lang="en-US" dirty="0" smtClean="0"/>
          </a:p>
          <a:p>
            <a:pPr marL="68580" indent="0">
              <a:buNone/>
            </a:pPr>
            <a:r>
              <a:rPr lang="en-US" b="1" u="sng" dirty="0" smtClean="0"/>
              <a:t> </a:t>
            </a:r>
            <a:endParaRPr lang="en-US" b="1" u="sng" dirty="0"/>
          </a:p>
        </p:txBody>
      </p:sp>
    </p:spTree>
    <p:extLst>
      <p:ext uri="{BB962C8B-B14F-4D97-AF65-F5344CB8AC3E}">
        <p14:creationId xmlns="" xmlns:p14="http://schemas.microsoft.com/office/powerpoint/2010/main" val="34190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functions do they perform?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2170663"/>
            <a:ext cx="7867514" cy="511066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3200" dirty="0" smtClean="0"/>
              <a:t>Maintain guestroom security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Control access to the property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Protect assets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Handle emergencies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Investigate incidents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Keep security records</a:t>
            </a:r>
          </a:p>
        </p:txBody>
      </p:sp>
    </p:spTree>
    <p:extLst>
      <p:ext uri="{BB962C8B-B14F-4D97-AF65-F5344CB8AC3E}">
        <p14:creationId xmlns="" xmlns:p14="http://schemas.microsoft.com/office/powerpoint/2010/main" val="530378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Maintain Guestroom Security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2170663"/>
            <a:ext cx="7867514" cy="511066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3200" dirty="0" smtClean="0"/>
              <a:t>Patrolling all areas to seek out suspicious activity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Discouraging criminal activity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Educating guests of security features of rooms</a:t>
            </a:r>
          </a:p>
          <a:p>
            <a:pPr marL="525780" indent="-457200">
              <a:buAutoNum type="arabicPeriod"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118405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Control Access to Property 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2170663"/>
            <a:ext cx="7867514" cy="511066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3200" dirty="0" smtClean="0"/>
              <a:t>Foot and vehicle patrols all the entire property 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Monitoring high-tech surveillance devices such as closed-circuit TVS, parking lot gates, alarms, etc.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Establishing/ensuring key control procedures</a:t>
            </a:r>
          </a:p>
          <a:p>
            <a:pPr marL="525780" indent="-457200">
              <a:buAutoNum type="arabicPeriod"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1601703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Investigate incidences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2170663"/>
            <a:ext cx="7867514" cy="511066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3200" dirty="0" smtClean="0"/>
              <a:t>Check on suspicious person reports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Theft – Employee or Guest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Handling disturbances on the property</a:t>
            </a:r>
          </a:p>
          <a:p>
            <a:pPr marL="525780" indent="-457200">
              <a:buAutoNum type="arabicPeriod"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975525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Handling Emergencies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2170663"/>
            <a:ext cx="7867514" cy="511066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3200" dirty="0" smtClean="0"/>
              <a:t>Guest personal injuries/illness/death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Natural disasters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Power failures</a:t>
            </a:r>
          </a:p>
          <a:p>
            <a:pPr marL="525780" indent="-457200">
              <a:buAutoNum type="arabicPeriod"/>
            </a:pPr>
            <a:r>
              <a:rPr lang="en-US" sz="3200" dirty="0" smtClean="0"/>
              <a:t>Creation of emergency plans, evacuation routes</a:t>
            </a:r>
          </a:p>
          <a:p>
            <a:pPr marL="525780" indent="-457200">
              <a:buAutoNum type="arabicPeriod"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861351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95868"/>
            <a:ext cx="7024744" cy="115146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Handling Emergencies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4" y="1947333"/>
            <a:ext cx="7867514" cy="533399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sz="2800" dirty="0" smtClean="0"/>
              <a:t>Guest personal injuries/illness/death – including CPR, First Aid</a:t>
            </a:r>
          </a:p>
          <a:p>
            <a:pPr marL="525780" indent="-457200">
              <a:buAutoNum type="arabicPeriod"/>
            </a:pPr>
            <a:r>
              <a:rPr lang="en-US" sz="2800" dirty="0" smtClean="0"/>
              <a:t>Natural disasters</a:t>
            </a:r>
          </a:p>
          <a:p>
            <a:pPr marL="525780" indent="-457200">
              <a:buAutoNum type="arabicPeriod"/>
            </a:pPr>
            <a:r>
              <a:rPr lang="en-US" sz="2800" dirty="0" smtClean="0"/>
              <a:t>Terrorism/Bomb Threats</a:t>
            </a:r>
          </a:p>
          <a:p>
            <a:pPr marL="525780" indent="-457200">
              <a:buAutoNum type="arabicPeriod"/>
            </a:pPr>
            <a:r>
              <a:rPr lang="en-US" sz="2800" dirty="0" smtClean="0"/>
              <a:t>Power failures</a:t>
            </a:r>
          </a:p>
          <a:p>
            <a:pPr marL="525780" indent="-457200">
              <a:buAutoNum type="arabicPeriod"/>
            </a:pPr>
            <a:r>
              <a:rPr lang="en-US" sz="2800" dirty="0" smtClean="0"/>
              <a:t>Riots or Civil Unrest</a:t>
            </a:r>
          </a:p>
          <a:p>
            <a:pPr marL="525780" indent="-457200">
              <a:buAutoNum type="arabicPeriod"/>
            </a:pPr>
            <a:r>
              <a:rPr lang="en-US" sz="2800" dirty="0" smtClean="0"/>
              <a:t>Weapons on Property</a:t>
            </a:r>
          </a:p>
          <a:p>
            <a:pPr marL="525780" indent="-457200">
              <a:buAutoNum type="arabicPeriod"/>
            </a:pPr>
            <a:r>
              <a:rPr lang="en-US" sz="2800" dirty="0" smtClean="0"/>
              <a:t>Creation of emergency plans, evacuation routes</a:t>
            </a:r>
          </a:p>
          <a:p>
            <a:pPr marL="525780" indent="-457200">
              <a:buAutoNum type="arabicPeriod"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1644463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138</TotalTime>
  <Words>314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SECURITY CONCERNS</vt:lpstr>
      <vt:lpstr> THE ROLE OF SECURITY IN HOSPITLALITY AND TOURISM</vt:lpstr>
      <vt:lpstr>Who is security?</vt:lpstr>
      <vt:lpstr>What functions do they perform?</vt:lpstr>
      <vt:lpstr>Maintain Guestroom Security includes:</vt:lpstr>
      <vt:lpstr>Control Access to Property  includes:</vt:lpstr>
      <vt:lpstr>Investigate incidences includes:</vt:lpstr>
      <vt:lpstr>Handling Emergencies includes:</vt:lpstr>
      <vt:lpstr>Handling Emergencies includes:</vt:lpstr>
      <vt:lpstr>Keep security records includes: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LOSS PREVENTION</dc:title>
  <dc:creator>Lori Hunt-Krug</dc:creator>
  <cp:lastModifiedBy>lherring</cp:lastModifiedBy>
  <cp:revision>19</cp:revision>
  <dcterms:created xsi:type="dcterms:W3CDTF">2013-02-05T21:05:13Z</dcterms:created>
  <dcterms:modified xsi:type="dcterms:W3CDTF">2013-09-11T22:18:49Z</dcterms:modified>
</cp:coreProperties>
</file>