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61" r:id="rId4"/>
    <p:sldId id="260" r:id="rId5"/>
    <p:sldId id="258" r:id="rId6"/>
    <p:sldId id="262" r:id="rId7"/>
    <p:sldId id="266" r:id="rId8"/>
    <p:sldId id="267" r:id="rId9"/>
    <p:sldId id="268" r:id="rId10"/>
    <p:sldId id="263"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September 11, 2013</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September 11,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September 11,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September 11,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September 11,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September 11,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September 11,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September 11, 2013</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September 11,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September 11, 2013</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September 11, 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September 11, 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708476"/>
            <a:ext cx="3313355" cy="1855256"/>
          </a:xfrm>
        </p:spPr>
        <p:txBody>
          <a:bodyPr>
            <a:noAutofit/>
          </a:bodyPr>
          <a:lstStyle/>
          <a:p>
            <a:r>
              <a:rPr lang="en-US" sz="3200" b="1" dirty="0" smtClean="0"/>
              <a:t>TRAINING &amp; CERTIFICATIONS</a:t>
            </a:r>
            <a:endParaRPr lang="en-US" sz="3200" b="1" dirty="0"/>
          </a:p>
        </p:txBody>
      </p:sp>
      <p:sp>
        <p:nvSpPr>
          <p:cNvPr id="3" name="Rectangle 2"/>
          <p:cNvSpPr/>
          <p:nvPr/>
        </p:nvSpPr>
        <p:spPr>
          <a:xfrm>
            <a:off x="4498848" y="646176"/>
            <a:ext cx="3828288" cy="646331"/>
          </a:xfrm>
          <a:prstGeom prst="rect">
            <a:avLst/>
          </a:prstGeom>
        </p:spPr>
        <p:txBody>
          <a:bodyPr wrap="square">
            <a:spAutoFit/>
          </a:bodyPr>
          <a:lstStyle/>
          <a:p>
            <a:pPr lvl="0" algn="ctr" fontAlgn="base">
              <a:spcBef>
                <a:spcPct val="0"/>
              </a:spcBef>
              <a:spcAft>
                <a:spcPct val="0"/>
              </a:spcAft>
            </a:pPr>
            <a:r>
              <a:rPr lang="en-US" sz="1200" dirty="0" smtClean="0">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Introduction to Careers in Hospitality and Tourism</a:t>
            </a:r>
            <a:endParaRPr lang="en-US" sz="1200" dirty="0" smtClean="0">
              <a:effectLst>
                <a:outerShdw blurRad="38100" dist="38100" dir="2700000" algn="tl">
                  <a:srgbClr val="000000">
                    <a:alpha val="43137"/>
                  </a:srgbClr>
                </a:outerShdw>
              </a:effectLst>
              <a:latin typeface="Arial" pitchFamily="34" charset="0"/>
              <a:cs typeface="Arial" pitchFamily="34" charset="0"/>
            </a:endParaRPr>
          </a:p>
          <a:p>
            <a:pPr lvl="0" algn="ctr" eaLnBrk="0" fontAlgn="base" hangingPunct="0">
              <a:spcBef>
                <a:spcPct val="0"/>
              </a:spcBef>
              <a:spcAft>
                <a:spcPct val="0"/>
              </a:spcAft>
            </a:pPr>
            <a:r>
              <a:rPr lang="en-US" sz="1200" dirty="0" smtClean="0">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Unit 11 – Loss Prevention – Security and Legal Issues</a:t>
            </a:r>
            <a:endParaRPr lang="en-US" sz="1200" dirty="0" smtClean="0">
              <a:effectLst>
                <a:outerShdw blurRad="38100" dist="38100" dir="2700000" algn="tl">
                  <a:srgbClr val="000000">
                    <a:alpha val="43137"/>
                  </a:srgbClr>
                </a:outerShdw>
              </a:effectLst>
              <a:latin typeface="Arial" pitchFamily="34" charset="0"/>
              <a:cs typeface="Arial" pitchFamily="34" charset="0"/>
            </a:endParaRPr>
          </a:p>
          <a:p>
            <a:pPr lvl="0" algn="ctr" eaLnBrk="0" fontAlgn="base" hangingPunct="0">
              <a:spcBef>
                <a:spcPct val="0"/>
              </a:spcBef>
              <a:spcAft>
                <a:spcPct val="0"/>
              </a:spcAft>
            </a:pPr>
            <a:r>
              <a:rPr lang="en-US" sz="1200" b="1" dirty="0" smtClean="0">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Instructional Strategy </a:t>
            </a:r>
            <a:r>
              <a:rPr lang="en-US" sz="1200" b="1" dirty="0" smtClean="0">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11</a:t>
            </a:r>
            <a:endParaRPr lang="en-US" sz="1200" dirty="0" smtClean="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xmlns="" val="3659059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74639"/>
            <a:ext cx="7024742" cy="773850"/>
          </a:xfrm>
        </p:spPr>
        <p:txBody>
          <a:bodyPr>
            <a:normAutofit/>
          </a:bodyPr>
          <a:lstStyle/>
          <a:p>
            <a:pPr algn="ctr"/>
            <a:r>
              <a:rPr lang="en-US" dirty="0" smtClean="0"/>
              <a:t>First Aid and CPR</a:t>
            </a:r>
            <a:endParaRPr lang="en-US" dirty="0"/>
          </a:p>
        </p:txBody>
      </p:sp>
      <p:sp>
        <p:nvSpPr>
          <p:cNvPr id="3" name="Content Placeholder 2"/>
          <p:cNvSpPr>
            <a:spLocks noGrp="1"/>
          </p:cNvSpPr>
          <p:nvPr>
            <p:ph idx="1"/>
          </p:nvPr>
        </p:nvSpPr>
        <p:spPr>
          <a:xfrm>
            <a:off x="754143" y="1879600"/>
            <a:ext cx="7661723" cy="4978400"/>
          </a:xfrm>
        </p:spPr>
        <p:txBody>
          <a:bodyPr>
            <a:normAutofit fontScale="55000" lnSpcReduction="20000"/>
          </a:bodyPr>
          <a:lstStyle/>
          <a:p>
            <a:pPr marL="68580" indent="0">
              <a:buNone/>
            </a:pPr>
            <a:r>
              <a:rPr lang="en-US" sz="5100" dirty="0" smtClean="0"/>
              <a:t>OSHA requires that at least one person certified in first aid be on property at all times unless a medical facility is on premise or very near the property. </a:t>
            </a:r>
          </a:p>
          <a:p>
            <a:pPr marL="68580" indent="0">
              <a:buNone/>
            </a:pPr>
            <a:endParaRPr lang="en-US" sz="5100" dirty="0"/>
          </a:p>
          <a:p>
            <a:pPr marL="68580" indent="0">
              <a:buNone/>
            </a:pPr>
            <a:r>
              <a:rPr lang="en-US" sz="5100" dirty="0" smtClean="0"/>
              <a:t>CPR is used to restore breathing and heartbeat. </a:t>
            </a:r>
          </a:p>
          <a:p>
            <a:pPr marL="68580" indent="0">
              <a:buNone/>
            </a:pPr>
            <a:endParaRPr lang="en-US" sz="5100" dirty="0"/>
          </a:p>
          <a:p>
            <a:pPr marL="68580" indent="0">
              <a:buNone/>
            </a:pPr>
            <a:r>
              <a:rPr lang="en-US" sz="5100" dirty="0" smtClean="0"/>
              <a:t>Heimlich Maneuver is used to assist someone who is choking. </a:t>
            </a:r>
          </a:p>
          <a:p>
            <a:pPr marL="68580" indent="0">
              <a:buNone/>
            </a:pPr>
            <a:endParaRPr lang="en-US" sz="3100" dirty="0"/>
          </a:p>
          <a:p>
            <a:pPr marL="68580" indent="0">
              <a:buNone/>
            </a:pPr>
            <a:endParaRPr lang="en-US" sz="3100" dirty="0" smtClean="0"/>
          </a:p>
          <a:p>
            <a:pPr marL="68580" indent="0">
              <a:buNone/>
            </a:pPr>
            <a:endParaRPr lang="en-US" sz="3100" dirty="0" smtClean="0"/>
          </a:p>
          <a:p>
            <a:pPr marL="68580" indent="0">
              <a:buNone/>
            </a:pPr>
            <a:r>
              <a:rPr lang="en-US" b="1" u="sng" dirty="0" smtClean="0"/>
              <a:t> </a:t>
            </a:r>
            <a:endParaRPr lang="en-US" b="1" u="sng" dirty="0"/>
          </a:p>
        </p:txBody>
      </p:sp>
    </p:spTree>
    <p:extLst>
      <p:ext uri="{BB962C8B-B14F-4D97-AF65-F5344CB8AC3E}">
        <p14:creationId xmlns:p14="http://schemas.microsoft.com/office/powerpoint/2010/main" xmlns="" val="3707876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74639"/>
            <a:ext cx="7024742" cy="773850"/>
          </a:xfrm>
        </p:spPr>
        <p:txBody>
          <a:bodyPr>
            <a:normAutofit/>
          </a:bodyPr>
          <a:lstStyle/>
          <a:p>
            <a:pPr algn="ctr"/>
            <a:r>
              <a:rPr lang="en-US" dirty="0" err="1" smtClean="0"/>
              <a:t>ServSafe</a:t>
            </a:r>
            <a:endParaRPr lang="en-US" dirty="0"/>
          </a:p>
        </p:txBody>
      </p:sp>
      <p:sp>
        <p:nvSpPr>
          <p:cNvPr id="3" name="Content Placeholder 2"/>
          <p:cNvSpPr>
            <a:spLocks noGrp="1"/>
          </p:cNvSpPr>
          <p:nvPr>
            <p:ph idx="1"/>
          </p:nvPr>
        </p:nvSpPr>
        <p:spPr>
          <a:xfrm>
            <a:off x="754143" y="1811866"/>
            <a:ext cx="7661723" cy="5046133"/>
          </a:xfrm>
        </p:spPr>
        <p:txBody>
          <a:bodyPr>
            <a:normAutofit/>
          </a:bodyPr>
          <a:lstStyle/>
          <a:p>
            <a:pPr marL="68580" indent="0">
              <a:buNone/>
            </a:pPr>
            <a:r>
              <a:rPr lang="en-US" sz="3200" dirty="0" smtClean="0"/>
              <a:t>A comprehensive training program used by food service managers and food handlers to educate them of sanitation and proper food handling reduce to risk of food borne illness.</a:t>
            </a:r>
            <a:endParaRPr lang="en-US" sz="3200" dirty="0"/>
          </a:p>
        </p:txBody>
      </p:sp>
    </p:spTree>
    <p:extLst>
      <p:ext uri="{BB962C8B-B14F-4D97-AF65-F5344CB8AC3E}">
        <p14:creationId xmlns:p14="http://schemas.microsoft.com/office/powerpoint/2010/main" xmlns="" val="4251241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74639"/>
            <a:ext cx="7024742" cy="773850"/>
          </a:xfrm>
        </p:spPr>
        <p:txBody>
          <a:bodyPr>
            <a:normAutofit/>
          </a:bodyPr>
          <a:lstStyle/>
          <a:p>
            <a:pPr algn="ctr"/>
            <a:r>
              <a:rPr lang="en-US" dirty="0" err="1" smtClean="0"/>
              <a:t>Bloodborne</a:t>
            </a:r>
            <a:r>
              <a:rPr lang="en-US" dirty="0" smtClean="0"/>
              <a:t> Pathogens</a:t>
            </a:r>
            <a:endParaRPr lang="en-US" dirty="0"/>
          </a:p>
        </p:txBody>
      </p:sp>
      <p:sp>
        <p:nvSpPr>
          <p:cNvPr id="3" name="Content Placeholder 2"/>
          <p:cNvSpPr>
            <a:spLocks noGrp="1"/>
          </p:cNvSpPr>
          <p:nvPr>
            <p:ph idx="1"/>
          </p:nvPr>
        </p:nvSpPr>
        <p:spPr>
          <a:xfrm>
            <a:off x="754143" y="1448490"/>
            <a:ext cx="7661723" cy="5409510"/>
          </a:xfrm>
        </p:spPr>
        <p:txBody>
          <a:bodyPr>
            <a:normAutofit/>
          </a:bodyPr>
          <a:lstStyle/>
          <a:p>
            <a:pPr marL="68580" indent="0">
              <a:buNone/>
            </a:pPr>
            <a:r>
              <a:rPr lang="en-US" sz="3200" dirty="0" smtClean="0"/>
              <a:t>This training is used employees </a:t>
            </a:r>
            <a:r>
              <a:rPr lang="en-US" sz="3200" dirty="0"/>
              <a:t>who have the potential to be exposed to blood or other potentially infectious material. It is designed to provide a basic understanding of </a:t>
            </a:r>
            <a:r>
              <a:rPr lang="en-US" sz="3200" dirty="0" err="1"/>
              <a:t>bloodborne</a:t>
            </a:r>
            <a:r>
              <a:rPr lang="en-US" sz="3200" dirty="0"/>
              <a:t> pathogens, common modes of transmission, and methods of preventing exposure.</a:t>
            </a:r>
            <a:endParaRPr lang="en-US" sz="3200" b="1" u="sng" dirty="0"/>
          </a:p>
        </p:txBody>
      </p:sp>
    </p:spTree>
    <p:extLst>
      <p:ext uri="{BB962C8B-B14F-4D97-AF65-F5344CB8AC3E}">
        <p14:creationId xmlns:p14="http://schemas.microsoft.com/office/powerpoint/2010/main" xmlns="" val="2753917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16469"/>
          </a:xfrm>
        </p:spPr>
        <p:txBody>
          <a:bodyPr>
            <a:normAutofit/>
          </a:bodyPr>
          <a:lstStyle/>
          <a:p>
            <a:pPr algn="ctr"/>
            <a:r>
              <a:rPr lang="en-US" dirty="0" smtClean="0"/>
              <a:t>Why are they needed?</a:t>
            </a:r>
            <a:endParaRPr lang="en-US" dirty="0"/>
          </a:p>
        </p:txBody>
      </p:sp>
      <p:sp>
        <p:nvSpPr>
          <p:cNvPr id="3" name="Content Placeholder 2"/>
          <p:cNvSpPr>
            <a:spLocks noGrp="1"/>
          </p:cNvSpPr>
          <p:nvPr>
            <p:ph idx="1"/>
          </p:nvPr>
        </p:nvSpPr>
        <p:spPr>
          <a:xfrm>
            <a:off x="754144" y="1879600"/>
            <a:ext cx="7739903" cy="4410414"/>
          </a:xfrm>
        </p:spPr>
        <p:txBody>
          <a:bodyPr>
            <a:normAutofit lnSpcReduction="10000"/>
          </a:bodyPr>
          <a:lstStyle/>
          <a:p>
            <a:r>
              <a:rPr lang="en-US" dirty="0" smtClean="0"/>
              <a:t>Employees in the hospitality and tourism industry will often find that, prior to getting a job, while performing the job or in order to get promoted to a new job, additional training and certification is necessary. </a:t>
            </a:r>
          </a:p>
          <a:p>
            <a:r>
              <a:rPr lang="en-US" dirty="0" smtClean="0"/>
              <a:t>The hospitality and tourism industry is wide-ranging, dealing with a very diverse population.</a:t>
            </a:r>
          </a:p>
          <a:p>
            <a:r>
              <a:rPr lang="en-US" dirty="0" smtClean="0"/>
              <a:t>Due to this fact, specific training and certifications are needed to be prepared to handle the vast types of incidences that occur daily.</a:t>
            </a:r>
          </a:p>
          <a:p>
            <a:pPr marL="68580" indent="0">
              <a:buNone/>
            </a:pPr>
            <a:r>
              <a:rPr lang="en-US" i="1" dirty="0" smtClean="0"/>
              <a:t>			</a:t>
            </a:r>
            <a:endParaRPr lang="en-US" sz="1800" i="1" dirty="0"/>
          </a:p>
        </p:txBody>
      </p:sp>
    </p:spTree>
    <p:extLst>
      <p:ext uri="{BB962C8B-B14F-4D97-AF65-F5344CB8AC3E}">
        <p14:creationId xmlns:p14="http://schemas.microsoft.com/office/powerpoint/2010/main" xmlns="" val="2843765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16469"/>
          </a:xfrm>
        </p:spPr>
        <p:txBody>
          <a:bodyPr>
            <a:normAutofit/>
          </a:bodyPr>
          <a:lstStyle/>
          <a:p>
            <a:pPr algn="ctr"/>
            <a:r>
              <a:rPr lang="en-US" dirty="0" smtClean="0"/>
              <a:t>Why are they needed?</a:t>
            </a:r>
            <a:endParaRPr lang="en-US" dirty="0"/>
          </a:p>
        </p:txBody>
      </p:sp>
      <p:sp>
        <p:nvSpPr>
          <p:cNvPr id="3" name="Content Placeholder 2"/>
          <p:cNvSpPr>
            <a:spLocks noGrp="1"/>
          </p:cNvSpPr>
          <p:nvPr>
            <p:ph idx="1"/>
          </p:nvPr>
        </p:nvSpPr>
        <p:spPr>
          <a:xfrm>
            <a:off x="754144" y="1879600"/>
            <a:ext cx="7739903" cy="4410414"/>
          </a:xfrm>
        </p:spPr>
        <p:txBody>
          <a:bodyPr>
            <a:normAutofit/>
          </a:bodyPr>
          <a:lstStyle/>
          <a:p>
            <a:r>
              <a:rPr lang="en-US" dirty="0" smtClean="0"/>
              <a:t>From a loss prevention stand point, you must have employees trained and follow procedures to protect against law suits that would negatively impact your business. </a:t>
            </a:r>
          </a:p>
          <a:p>
            <a:r>
              <a:rPr lang="en-US" dirty="0" smtClean="0"/>
              <a:t>As a business you must be able to prove that you prepared your employees, to the best of your ability, and set/followed procedures to prevent dangers to your customers.  </a:t>
            </a:r>
          </a:p>
          <a:p>
            <a:pPr marL="68580" indent="0">
              <a:buNone/>
            </a:pPr>
            <a:r>
              <a:rPr lang="en-US" i="1" dirty="0" smtClean="0"/>
              <a:t>			</a:t>
            </a:r>
            <a:endParaRPr lang="en-US" sz="1800" i="1" dirty="0"/>
          </a:p>
        </p:txBody>
      </p:sp>
    </p:spTree>
    <p:extLst>
      <p:ext uri="{BB962C8B-B14F-4D97-AF65-F5344CB8AC3E}">
        <p14:creationId xmlns:p14="http://schemas.microsoft.com/office/powerpoint/2010/main" xmlns="" val="3145407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99536"/>
          </a:xfrm>
        </p:spPr>
        <p:txBody>
          <a:bodyPr>
            <a:normAutofit fontScale="90000"/>
          </a:bodyPr>
          <a:lstStyle/>
          <a:p>
            <a:pPr algn="ctr"/>
            <a:r>
              <a:rPr lang="en-US" dirty="0" smtClean="0"/>
              <a:t>What are they?</a:t>
            </a:r>
            <a:endParaRPr lang="en-US" dirty="0"/>
          </a:p>
        </p:txBody>
      </p:sp>
      <p:sp>
        <p:nvSpPr>
          <p:cNvPr id="3" name="Content Placeholder 2"/>
          <p:cNvSpPr>
            <a:spLocks noGrp="1"/>
          </p:cNvSpPr>
          <p:nvPr>
            <p:ph idx="1"/>
          </p:nvPr>
        </p:nvSpPr>
        <p:spPr>
          <a:xfrm>
            <a:off x="754144" y="1727200"/>
            <a:ext cx="7739903" cy="4562814"/>
          </a:xfrm>
        </p:spPr>
        <p:txBody>
          <a:bodyPr>
            <a:noAutofit/>
          </a:bodyPr>
          <a:lstStyle/>
          <a:p>
            <a:r>
              <a:rPr lang="en-US" dirty="0" smtClean="0"/>
              <a:t>There are many types of training and certifications that could pertain to the industry, but we will focus on just a few at this level.</a:t>
            </a:r>
          </a:p>
          <a:p>
            <a:endParaRPr lang="en-US" dirty="0"/>
          </a:p>
          <a:p>
            <a:r>
              <a:rPr lang="en-US" dirty="0" smtClean="0"/>
              <a:t>OSHA (Occupational Safety and </a:t>
            </a:r>
            <a:r>
              <a:rPr lang="en-US" dirty="0" err="1" smtClean="0"/>
              <a:t>Healty</a:t>
            </a:r>
            <a:r>
              <a:rPr lang="en-US" dirty="0" smtClean="0"/>
              <a:t> Administration)</a:t>
            </a:r>
          </a:p>
          <a:p>
            <a:r>
              <a:rPr lang="en-US" dirty="0" smtClean="0"/>
              <a:t>ADA (Americans with Disabilities Act)</a:t>
            </a:r>
          </a:p>
          <a:p>
            <a:r>
              <a:rPr lang="en-US" dirty="0" smtClean="0"/>
              <a:t>CPR (Cardiopulmonary Resuscitation)</a:t>
            </a:r>
          </a:p>
          <a:p>
            <a:r>
              <a:rPr lang="en-US" dirty="0" smtClean="0"/>
              <a:t>First Aid</a:t>
            </a:r>
          </a:p>
          <a:p>
            <a:r>
              <a:rPr lang="en-US" dirty="0" err="1" smtClean="0"/>
              <a:t>ServSafe</a:t>
            </a:r>
            <a:endParaRPr lang="en-US" dirty="0" smtClean="0"/>
          </a:p>
          <a:p>
            <a:r>
              <a:rPr lang="en-US" dirty="0" err="1" smtClean="0"/>
              <a:t>Bloodborne</a:t>
            </a:r>
            <a:r>
              <a:rPr lang="en-US" dirty="0" smtClean="0"/>
              <a:t> Pathogens</a:t>
            </a:r>
            <a:endParaRPr lang="en-US" dirty="0"/>
          </a:p>
        </p:txBody>
      </p:sp>
    </p:spTree>
    <p:extLst>
      <p:ext uri="{BB962C8B-B14F-4D97-AF65-F5344CB8AC3E}">
        <p14:creationId xmlns:p14="http://schemas.microsoft.com/office/powerpoint/2010/main" xmlns="" val="1236370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74639"/>
            <a:ext cx="7024742" cy="773850"/>
          </a:xfrm>
        </p:spPr>
        <p:txBody>
          <a:bodyPr>
            <a:normAutofit/>
          </a:bodyPr>
          <a:lstStyle/>
          <a:p>
            <a:pPr algn="ctr"/>
            <a:r>
              <a:rPr lang="en-US" dirty="0" smtClean="0"/>
              <a:t>OSHA</a:t>
            </a:r>
            <a:endParaRPr lang="en-US" dirty="0"/>
          </a:p>
        </p:txBody>
      </p:sp>
      <p:sp>
        <p:nvSpPr>
          <p:cNvPr id="3" name="Content Placeholder 2"/>
          <p:cNvSpPr>
            <a:spLocks noGrp="1"/>
          </p:cNvSpPr>
          <p:nvPr>
            <p:ph idx="1"/>
          </p:nvPr>
        </p:nvSpPr>
        <p:spPr>
          <a:xfrm>
            <a:off x="754143" y="1448490"/>
            <a:ext cx="7661723" cy="5409510"/>
          </a:xfrm>
        </p:spPr>
        <p:txBody>
          <a:bodyPr>
            <a:normAutofit fontScale="77500" lnSpcReduction="20000"/>
          </a:bodyPr>
          <a:lstStyle/>
          <a:p>
            <a:pPr marL="68580" indent="0">
              <a:buNone/>
            </a:pPr>
            <a:r>
              <a:rPr lang="en-US" sz="3100" dirty="0" smtClean="0"/>
              <a:t>A federal agency that helps keep employees safe by regulating sanitation, safety and first aid in the workplace.  </a:t>
            </a:r>
          </a:p>
          <a:p>
            <a:pPr marL="68580" indent="0">
              <a:buNone/>
            </a:pPr>
            <a:r>
              <a:rPr lang="en-US" sz="3100" dirty="0" smtClean="0"/>
              <a:t>One or more people within the property must be OSHA certified. </a:t>
            </a:r>
          </a:p>
          <a:p>
            <a:pPr>
              <a:buFontTx/>
              <a:buChar char="-"/>
            </a:pPr>
            <a:r>
              <a:rPr lang="en-US" sz="3100" dirty="0" smtClean="0"/>
              <a:t>This requires a knowledge of placing special signage to warn against dangerous conditions.</a:t>
            </a:r>
          </a:p>
          <a:p>
            <a:pPr>
              <a:buFontTx/>
              <a:buChar char="-"/>
            </a:pPr>
            <a:r>
              <a:rPr lang="en-US" sz="3100" dirty="0" smtClean="0"/>
              <a:t>This requires employers to warn employees of hazardous materials they might come in contact with to do their job. </a:t>
            </a:r>
          </a:p>
          <a:p>
            <a:pPr>
              <a:buFontTx/>
              <a:buChar char="-"/>
            </a:pPr>
            <a:r>
              <a:rPr lang="en-US" sz="3100" dirty="0" smtClean="0"/>
              <a:t>Material Safety and Data Sheets (MSDS) must be kept, filed and make available to employees on EVERY hazardous chemical on the property which includes first aid procedures if employee comes in contact with it. </a:t>
            </a:r>
          </a:p>
          <a:p>
            <a:pPr marL="68580" indent="0">
              <a:buNone/>
            </a:pPr>
            <a:r>
              <a:rPr lang="en-US" b="1" u="sng" dirty="0" smtClean="0"/>
              <a:t> </a:t>
            </a:r>
            <a:endParaRPr lang="en-US" b="1" u="sng" dirty="0"/>
          </a:p>
        </p:txBody>
      </p:sp>
    </p:spTree>
    <p:extLst>
      <p:ext uri="{BB962C8B-B14F-4D97-AF65-F5344CB8AC3E}">
        <p14:creationId xmlns:p14="http://schemas.microsoft.com/office/powerpoint/2010/main" xmlns="" val="341900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74639"/>
            <a:ext cx="7024742" cy="773850"/>
          </a:xfrm>
        </p:spPr>
        <p:txBody>
          <a:bodyPr>
            <a:normAutofit/>
          </a:bodyPr>
          <a:lstStyle/>
          <a:p>
            <a:pPr algn="ctr"/>
            <a:r>
              <a:rPr lang="en-US" dirty="0" smtClean="0"/>
              <a:t>ADA</a:t>
            </a:r>
            <a:endParaRPr lang="en-US" dirty="0"/>
          </a:p>
        </p:txBody>
      </p:sp>
      <p:sp>
        <p:nvSpPr>
          <p:cNvPr id="3" name="Content Placeholder 2"/>
          <p:cNvSpPr>
            <a:spLocks noGrp="1"/>
          </p:cNvSpPr>
          <p:nvPr>
            <p:ph idx="1"/>
          </p:nvPr>
        </p:nvSpPr>
        <p:spPr>
          <a:xfrm>
            <a:off x="754143" y="1448490"/>
            <a:ext cx="7661723" cy="5409510"/>
          </a:xfrm>
        </p:spPr>
        <p:txBody>
          <a:bodyPr>
            <a:normAutofit/>
          </a:bodyPr>
          <a:lstStyle/>
          <a:p>
            <a:pPr marL="68580" indent="0">
              <a:buNone/>
            </a:pPr>
            <a:r>
              <a:rPr lang="en-US" sz="3100" dirty="0" smtClean="0"/>
              <a:t>The Americans with Disabilities Act protects the rights of people with disabilities.  A disability can either be physical or mental:</a:t>
            </a:r>
          </a:p>
          <a:p>
            <a:pPr>
              <a:buFontTx/>
              <a:buChar char="-"/>
            </a:pPr>
            <a:r>
              <a:rPr lang="en-US" sz="3100" dirty="0" smtClean="0"/>
              <a:t>Physical handicap</a:t>
            </a:r>
          </a:p>
          <a:p>
            <a:pPr>
              <a:buFontTx/>
              <a:buChar char="-"/>
            </a:pPr>
            <a:r>
              <a:rPr lang="en-US" sz="3100" dirty="0" smtClean="0"/>
              <a:t>Vision impairment</a:t>
            </a:r>
          </a:p>
          <a:p>
            <a:pPr>
              <a:buFontTx/>
              <a:buChar char="-"/>
            </a:pPr>
            <a:r>
              <a:rPr lang="en-US" sz="3100" dirty="0" smtClean="0"/>
              <a:t>Hearing impairment</a:t>
            </a:r>
          </a:p>
          <a:p>
            <a:pPr>
              <a:buFontTx/>
              <a:buChar char="-"/>
            </a:pPr>
            <a:r>
              <a:rPr lang="en-US" sz="3100" dirty="0" smtClean="0"/>
              <a:t>Mental Handicap</a:t>
            </a:r>
          </a:p>
          <a:p>
            <a:pPr>
              <a:buFontTx/>
              <a:buChar char="-"/>
            </a:pPr>
            <a:r>
              <a:rPr lang="en-US" sz="3100" dirty="0" smtClean="0"/>
              <a:t>Illness (AIDS, Cancer, Arthritis)</a:t>
            </a:r>
          </a:p>
          <a:p>
            <a:pPr marL="68580" indent="0">
              <a:buNone/>
            </a:pPr>
            <a:r>
              <a:rPr lang="en-US" b="1" u="sng" dirty="0" smtClean="0"/>
              <a:t> </a:t>
            </a:r>
            <a:endParaRPr lang="en-US" b="1" u="sng" dirty="0"/>
          </a:p>
        </p:txBody>
      </p:sp>
    </p:spTree>
    <p:extLst>
      <p:ext uri="{BB962C8B-B14F-4D97-AF65-F5344CB8AC3E}">
        <p14:creationId xmlns:p14="http://schemas.microsoft.com/office/powerpoint/2010/main" xmlns="" val="3312440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74639"/>
            <a:ext cx="7024742" cy="773850"/>
          </a:xfrm>
        </p:spPr>
        <p:txBody>
          <a:bodyPr>
            <a:normAutofit fontScale="90000"/>
          </a:bodyPr>
          <a:lstStyle/>
          <a:p>
            <a:pPr algn="ctr"/>
            <a:r>
              <a:rPr lang="en-US" dirty="0" smtClean="0"/>
              <a:t>ADA in regard to employees</a:t>
            </a:r>
            <a:endParaRPr lang="en-US" dirty="0"/>
          </a:p>
        </p:txBody>
      </p:sp>
      <p:sp>
        <p:nvSpPr>
          <p:cNvPr id="3" name="Content Placeholder 2"/>
          <p:cNvSpPr>
            <a:spLocks noGrp="1"/>
          </p:cNvSpPr>
          <p:nvPr>
            <p:ph idx="1"/>
          </p:nvPr>
        </p:nvSpPr>
        <p:spPr>
          <a:xfrm>
            <a:off x="754143" y="1448490"/>
            <a:ext cx="7661723" cy="5409510"/>
          </a:xfrm>
        </p:spPr>
        <p:txBody>
          <a:bodyPr>
            <a:normAutofit/>
          </a:bodyPr>
          <a:lstStyle/>
          <a:p>
            <a:pPr marL="68580" indent="0">
              <a:buNone/>
            </a:pPr>
            <a:r>
              <a:rPr lang="en-US" sz="3100" dirty="0" smtClean="0"/>
              <a:t>- It is illegal for employers to discriminate against a qualified person with a disability in hiring, promoting or firing.</a:t>
            </a:r>
          </a:p>
          <a:p>
            <a:pPr marL="68580" indent="0">
              <a:buNone/>
            </a:pPr>
            <a:r>
              <a:rPr lang="en-US" sz="3100" dirty="0" smtClean="0"/>
              <a:t>- Public businesses must make the workplace accessible to people with disabilities. </a:t>
            </a:r>
            <a:endParaRPr lang="en-US" sz="3100" b="1" u="sng" dirty="0"/>
          </a:p>
        </p:txBody>
      </p:sp>
    </p:spTree>
    <p:extLst>
      <p:ext uri="{BB962C8B-B14F-4D97-AF65-F5344CB8AC3E}">
        <p14:creationId xmlns:p14="http://schemas.microsoft.com/office/powerpoint/2010/main" xmlns="" val="2616629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74639"/>
            <a:ext cx="7024742" cy="773850"/>
          </a:xfrm>
        </p:spPr>
        <p:txBody>
          <a:bodyPr>
            <a:normAutofit/>
          </a:bodyPr>
          <a:lstStyle/>
          <a:p>
            <a:pPr algn="ctr"/>
            <a:r>
              <a:rPr lang="en-US" dirty="0" smtClean="0"/>
              <a:t>ADA in regard to customers</a:t>
            </a:r>
            <a:endParaRPr lang="en-US" dirty="0"/>
          </a:p>
        </p:txBody>
      </p:sp>
      <p:sp>
        <p:nvSpPr>
          <p:cNvPr id="3" name="Content Placeholder 2"/>
          <p:cNvSpPr>
            <a:spLocks noGrp="1"/>
          </p:cNvSpPr>
          <p:nvPr>
            <p:ph idx="1"/>
          </p:nvPr>
        </p:nvSpPr>
        <p:spPr>
          <a:xfrm>
            <a:off x="754143" y="1448490"/>
            <a:ext cx="7661723" cy="5409510"/>
          </a:xfrm>
        </p:spPr>
        <p:txBody>
          <a:bodyPr>
            <a:normAutofit/>
          </a:bodyPr>
          <a:lstStyle/>
          <a:p>
            <a:pPr marL="68580" indent="0">
              <a:buNone/>
            </a:pPr>
            <a:r>
              <a:rPr lang="en-US" sz="2800" dirty="0" smtClean="0"/>
              <a:t>The act requires that businesses also make their facilities accessible for people with disabilities. Examples include:</a:t>
            </a:r>
          </a:p>
          <a:p>
            <a:pPr>
              <a:buFontTx/>
              <a:buChar char="-"/>
            </a:pPr>
            <a:r>
              <a:rPr lang="en-US" sz="2800" dirty="0" smtClean="0"/>
              <a:t>Ramps/elevators instead of stairs</a:t>
            </a:r>
          </a:p>
          <a:p>
            <a:pPr>
              <a:buFontTx/>
              <a:buChar char="-"/>
            </a:pPr>
            <a:r>
              <a:rPr lang="en-US" sz="2800" dirty="0" smtClean="0"/>
              <a:t>Braille signage for vision impaired</a:t>
            </a:r>
          </a:p>
          <a:p>
            <a:pPr>
              <a:buFontTx/>
              <a:buChar char="-"/>
            </a:pPr>
            <a:r>
              <a:rPr lang="en-US" sz="2800" dirty="0" smtClean="0"/>
              <a:t>Automatic doors</a:t>
            </a:r>
          </a:p>
          <a:p>
            <a:pPr>
              <a:buFontTx/>
              <a:buChar char="-"/>
            </a:pPr>
            <a:r>
              <a:rPr lang="en-US" sz="2800" dirty="0" smtClean="0"/>
              <a:t>Handicap accessible bathrooms, guest rooms, drinking </a:t>
            </a:r>
            <a:r>
              <a:rPr lang="en-US" sz="2800" dirty="0" err="1" smtClean="0"/>
              <a:t>foutains</a:t>
            </a:r>
            <a:endParaRPr lang="en-US" sz="2800" dirty="0" smtClean="0"/>
          </a:p>
          <a:p>
            <a:pPr>
              <a:buFontTx/>
              <a:buChar char="-"/>
            </a:pPr>
            <a:r>
              <a:rPr lang="en-US" sz="2800" dirty="0" smtClean="0"/>
              <a:t>Text and visual alarms for hearing impaired.</a:t>
            </a:r>
          </a:p>
          <a:p>
            <a:pPr marL="68580" indent="0">
              <a:buNone/>
            </a:pPr>
            <a:endParaRPr lang="en-US" dirty="0"/>
          </a:p>
          <a:p>
            <a:pPr marL="68580" indent="0">
              <a:buNone/>
            </a:pPr>
            <a:endParaRPr lang="en-US" dirty="0"/>
          </a:p>
        </p:txBody>
      </p:sp>
    </p:spTree>
    <p:extLst>
      <p:ext uri="{BB962C8B-B14F-4D97-AF65-F5344CB8AC3E}">
        <p14:creationId xmlns:p14="http://schemas.microsoft.com/office/powerpoint/2010/main" xmlns="" val="2836289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74639"/>
            <a:ext cx="7024742" cy="773850"/>
          </a:xfrm>
        </p:spPr>
        <p:txBody>
          <a:bodyPr>
            <a:normAutofit/>
          </a:bodyPr>
          <a:lstStyle/>
          <a:p>
            <a:pPr algn="ctr"/>
            <a:r>
              <a:rPr lang="en-US" dirty="0" smtClean="0"/>
              <a:t>ADA </a:t>
            </a:r>
            <a:endParaRPr lang="en-US" dirty="0"/>
          </a:p>
        </p:txBody>
      </p:sp>
      <p:sp>
        <p:nvSpPr>
          <p:cNvPr id="3" name="Content Placeholder 2"/>
          <p:cNvSpPr>
            <a:spLocks noGrp="1"/>
          </p:cNvSpPr>
          <p:nvPr>
            <p:ph idx="1"/>
          </p:nvPr>
        </p:nvSpPr>
        <p:spPr>
          <a:xfrm>
            <a:off x="754143" y="1448490"/>
            <a:ext cx="7661723" cy="5409510"/>
          </a:xfrm>
        </p:spPr>
        <p:txBody>
          <a:bodyPr>
            <a:normAutofit/>
          </a:bodyPr>
          <a:lstStyle/>
          <a:p>
            <a:pPr marL="68580" indent="0">
              <a:buNone/>
            </a:pPr>
            <a:endParaRPr lang="en-US" sz="3100" dirty="0"/>
          </a:p>
          <a:p>
            <a:pPr marL="68580" indent="0">
              <a:buNone/>
            </a:pPr>
            <a:r>
              <a:rPr lang="en-US" sz="3100" dirty="0" smtClean="0"/>
              <a:t>Human </a:t>
            </a:r>
            <a:r>
              <a:rPr lang="en-US" sz="3100"/>
              <a:t>resources </a:t>
            </a:r>
            <a:r>
              <a:rPr lang="en-US" sz="3100" smtClean="0"/>
              <a:t>personnel and </a:t>
            </a:r>
            <a:r>
              <a:rPr lang="en-US" sz="3100" dirty="0"/>
              <a:t>other management positions would need training to ensure compliance to these laws.</a:t>
            </a:r>
            <a:endParaRPr lang="en-US" sz="3200" dirty="0"/>
          </a:p>
          <a:p>
            <a:pPr marL="68580" indent="0">
              <a:buNone/>
            </a:pPr>
            <a:endParaRPr lang="en-US" dirty="0" smtClean="0"/>
          </a:p>
          <a:p>
            <a:pPr marL="68580" indent="0">
              <a:buNone/>
            </a:pPr>
            <a:endParaRPr lang="en-US" dirty="0"/>
          </a:p>
          <a:p>
            <a:pPr marL="68580" indent="0">
              <a:buNone/>
            </a:pPr>
            <a:endParaRPr lang="en-US" dirty="0"/>
          </a:p>
        </p:txBody>
      </p:sp>
    </p:spTree>
    <p:extLst>
      <p:ext uri="{BB962C8B-B14F-4D97-AF65-F5344CB8AC3E}">
        <p14:creationId xmlns:p14="http://schemas.microsoft.com/office/powerpoint/2010/main" xmlns="" val="22400637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89</TotalTime>
  <Words>613</Words>
  <Application>Microsoft Office PowerPoint</Application>
  <PresentationFormat>On-screen Show (4:3)</PresentationFormat>
  <Paragraphs>65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Austin</vt:lpstr>
      <vt:lpstr>TRAINING &amp; CERTIFICATIONS</vt:lpstr>
      <vt:lpstr>Why are they needed?</vt:lpstr>
      <vt:lpstr>Why are they needed?</vt:lpstr>
      <vt:lpstr>What are they?</vt:lpstr>
      <vt:lpstr>OSHA</vt:lpstr>
      <vt:lpstr>ADA</vt:lpstr>
      <vt:lpstr>ADA in regard to employees</vt:lpstr>
      <vt:lpstr>ADA in regard to customers</vt:lpstr>
      <vt:lpstr>ADA </vt:lpstr>
      <vt:lpstr>First Aid and CPR</vt:lpstr>
      <vt:lpstr>ServSafe</vt:lpstr>
      <vt:lpstr>Bloodborne Pathogens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LOSS PREVENTION</dc:title>
  <dc:creator>Lori Hunt-Krug</dc:creator>
  <cp:lastModifiedBy>lherring</cp:lastModifiedBy>
  <cp:revision>15</cp:revision>
  <dcterms:created xsi:type="dcterms:W3CDTF">2013-02-05T21:05:13Z</dcterms:created>
  <dcterms:modified xsi:type="dcterms:W3CDTF">2013-09-11T22:17:16Z</dcterms:modified>
</cp:coreProperties>
</file>