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A98AF03-7270-45C2-A683-C5E353EF01A5}" type="datetime4">
              <a:rPr lang="en-US" smtClean="0"/>
              <a:pPr/>
              <a:t>September 11, 2013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September 11,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September 11,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September 11,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September 11,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September 11,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September 11, 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September 11,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September 11,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September 11, 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September 11,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September 11,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855256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LOSS PREVENTION</a:t>
            </a:r>
            <a:endParaRPr lang="en-US" sz="4000" b="1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587061" y="625364"/>
            <a:ext cx="36425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MS Mincho" pitchFamily="49" charset="-128"/>
                <a:cs typeface="Times New Roman" pitchFamily="18" charset="0"/>
              </a:rPr>
              <a:t>Introduction to Careers in Hospitality and Tourism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MS Mincho" pitchFamily="49" charset="-128"/>
                <a:cs typeface="Times New Roman" pitchFamily="18" charset="0"/>
              </a:rPr>
              <a:t>Unit 11 – Loss Prevention – Security and Legal Issues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MS Mincho" pitchFamily="49" charset="-128"/>
                <a:cs typeface="Times New Roman" pitchFamily="18" charset="0"/>
              </a:rPr>
              <a:t>Instructional Strategy 1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9059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DEFINITION OF LOSS PREVENTION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4144" y="2170664"/>
            <a:ext cx="7739903" cy="411935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Loss Prevention is the concept of establishing policies, procedures and business practice to prevent the loss of assets (material or human). </a:t>
            </a:r>
            <a:endParaRPr lang="en-US" dirty="0" smtClean="0"/>
          </a:p>
          <a:p>
            <a:r>
              <a:rPr lang="en-US" dirty="0" smtClean="0"/>
              <a:t>Loss Prevention is essential for any hospitality and tourism establishment regardless of size or type.  </a:t>
            </a:r>
          </a:p>
          <a:p>
            <a:r>
              <a:rPr lang="en-US" dirty="0" smtClean="0"/>
              <a:t>Developing </a:t>
            </a:r>
            <a:r>
              <a:rPr lang="en-US" dirty="0"/>
              <a:t>a program around this concept will help you to reduce the opportunities that these losses can occur and more </a:t>
            </a:r>
            <a:r>
              <a:rPr lang="en-US" dirty="0" smtClean="0"/>
              <a:t>importantly, </a:t>
            </a:r>
            <a:r>
              <a:rPr lang="en-US" dirty="0"/>
              <a:t>work to </a:t>
            </a:r>
            <a:r>
              <a:rPr lang="en-US" dirty="0" smtClean="0"/>
              <a:t>be proactive about a loss </a:t>
            </a:r>
            <a:r>
              <a:rPr lang="en-US" dirty="0"/>
              <a:t>rather than solely be reactive to them after they occur</a:t>
            </a:r>
            <a:r>
              <a:rPr lang="en-US" dirty="0" smtClean="0"/>
              <a:t>.</a:t>
            </a:r>
          </a:p>
          <a:p>
            <a:pPr marL="68580" indent="0">
              <a:buNone/>
            </a:pPr>
            <a:r>
              <a:rPr lang="en-US" i="1" dirty="0" smtClean="0"/>
              <a:t>				</a:t>
            </a:r>
            <a:r>
              <a:rPr lang="en-US" sz="1800" i="1" dirty="0" smtClean="0"/>
              <a:t>- Source </a:t>
            </a:r>
            <a:r>
              <a:rPr lang="en-US" sz="1800" i="1" dirty="0" err="1" smtClean="0"/>
              <a:t>LPInnovations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xmlns="" val="2843765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2" y="674639"/>
            <a:ext cx="7024742" cy="77385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Why losses may occur?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4144" y="1448490"/>
            <a:ext cx="7501752" cy="5119316"/>
          </a:xfrm>
        </p:spPr>
        <p:txBody>
          <a:bodyPr>
            <a:normAutofit fontScale="40000" lnSpcReduction="20000"/>
          </a:bodyPr>
          <a:lstStyle/>
          <a:p>
            <a:pPr marL="68580" indent="0">
              <a:buNone/>
            </a:pPr>
            <a:r>
              <a:rPr lang="en-US" sz="5800" b="1" u="sng" dirty="0" smtClean="0"/>
              <a:t>Internal </a:t>
            </a:r>
          </a:p>
          <a:p>
            <a:pPr marL="525780" indent="-457200">
              <a:buAutoNum type="arabicPeriod"/>
            </a:pPr>
            <a:r>
              <a:rPr lang="en-US" sz="5800" dirty="0" smtClean="0"/>
              <a:t>Employee Injuries – Resulting in Workers Compensation claims</a:t>
            </a:r>
          </a:p>
          <a:p>
            <a:pPr marL="525780" indent="-457200">
              <a:buAutoNum type="arabicPeriod"/>
            </a:pPr>
            <a:r>
              <a:rPr lang="en-US" sz="5800" dirty="0" smtClean="0"/>
              <a:t>Employee Theft</a:t>
            </a:r>
          </a:p>
          <a:p>
            <a:pPr marL="525780" indent="-457200">
              <a:buAutoNum type="arabicPeriod"/>
            </a:pPr>
            <a:r>
              <a:rPr lang="en-US" sz="5800" dirty="0" smtClean="0"/>
              <a:t>Property loss due to mishandling</a:t>
            </a:r>
            <a:endParaRPr lang="en-US" sz="5800" dirty="0"/>
          </a:p>
          <a:p>
            <a:pPr marL="68580" indent="0">
              <a:buNone/>
            </a:pPr>
            <a:endParaRPr lang="en-US" sz="5800" b="1" u="sng" dirty="0" smtClean="0"/>
          </a:p>
          <a:p>
            <a:pPr marL="68580" indent="0">
              <a:buNone/>
            </a:pPr>
            <a:r>
              <a:rPr lang="en-US" sz="5800" b="1" u="sng" dirty="0" smtClean="0"/>
              <a:t>External</a:t>
            </a:r>
          </a:p>
          <a:p>
            <a:pPr marL="525780" indent="-457200">
              <a:buAutoNum type="arabicPeriod"/>
            </a:pPr>
            <a:r>
              <a:rPr lang="en-US" sz="5800" dirty="0" smtClean="0"/>
              <a:t>Theft </a:t>
            </a:r>
          </a:p>
          <a:p>
            <a:pPr marL="525780" indent="-457200">
              <a:buFont typeface="Wingdings 2" pitchFamily="18" charset="2"/>
              <a:buAutoNum type="arabicPeriod"/>
            </a:pPr>
            <a:r>
              <a:rPr lang="en-US" sz="5800" dirty="0" smtClean="0"/>
              <a:t>Guest/customer complaints or lawsuits </a:t>
            </a:r>
          </a:p>
          <a:p>
            <a:pPr marL="68580" indent="0">
              <a:buNone/>
            </a:pPr>
            <a:r>
              <a:rPr lang="en-US" sz="5800" dirty="0" smtClean="0"/>
              <a:t> 	 </a:t>
            </a:r>
            <a:r>
              <a:rPr lang="en-US" sz="5800" dirty="0"/>
              <a:t>- ADA (American with </a:t>
            </a:r>
            <a:r>
              <a:rPr lang="en-US" sz="5800" dirty="0" smtClean="0"/>
              <a:t>Disabilities</a:t>
            </a:r>
            <a:r>
              <a:rPr lang="en-US" sz="5800" dirty="0"/>
              <a:t>)</a:t>
            </a:r>
          </a:p>
          <a:p>
            <a:pPr marL="68580" indent="0">
              <a:buNone/>
            </a:pPr>
            <a:r>
              <a:rPr lang="en-US" sz="5800" dirty="0"/>
              <a:t> </a:t>
            </a:r>
            <a:r>
              <a:rPr lang="en-US" sz="5800" dirty="0" smtClean="0"/>
              <a:t>	 </a:t>
            </a:r>
            <a:r>
              <a:rPr lang="en-US" sz="5800" dirty="0"/>
              <a:t>- Food borne Illness </a:t>
            </a:r>
            <a:endParaRPr lang="en-US" sz="5800" dirty="0" smtClean="0"/>
          </a:p>
          <a:p>
            <a:pPr marL="68580" indent="0">
              <a:buNone/>
            </a:pPr>
            <a:r>
              <a:rPr lang="en-US" sz="5800" dirty="0"/>
              <a:t> </a:t>
            </a:r>
            <a:r>
              <a:rPr lang="en-US" sz="5800" dirty="0" smtClean="0"/>
              <a:t>	 - Injuries</a:t>
            </a:r>
          </a:p>
          <a:p>
            <a:pPr marL="68580" indent="0">
              <a:buNone/>
            </a:pPr>
            <a:endParaRPr lang="en-US" dirty="0" smtClean="0"/>
          </a:p>
          <a:p>
            <a:pPr marL="525780" indent="-457200">
              <a:buAutoNum type="arabicPeriod"/>
            </a:pPr>
            <a:endParaRPr lang="en-US" dirty="0" smtClean="0"/>
          </a:p>
          <a:p>
            <a:pPr marL="68580" indent="0">
              <a:buNone/>
            </a:pPr>
            <a:r>
              <a:rPr lang="en-US" b="1" u="sng" dirty="0" smtClean="0"/>
              <a:t> 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xmlns="" val="341900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COMPONENTS OF LOSS PREVENTION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4144" y="2170664"/>
            <a:ext cx="7739903" cy="411935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dirty="0" smtClean="0"/>
              <a:t>1. Workplace Safety – Implementing procedures to ensure the safety of employees.</a:t>
            </a:r>
          </a:p>
          <a:p>
            <a:pPr marL="68580" indent="0">
              <a:buNone/>
            </a:pPr>
            <a:r>
              <a:rPr lang="en-US" dirty="0" smtClean="0"/>
              <a:t>2. Security Department – The in-house or external  department trained to protect guests, assets, control access to the property, prevent crimes and accidents, handle emergencies, investigate incidences and keep security records.</a:t>
            </a:r>
          </a:p>
          <a:p>
            <a:pPr marL="68580" indent="0">
              <a:buNone/>
            </a:pPr>
            <a:r>
              <a:rPr lang="en-US" dirty="0" smtClean="0"/>
              <a:t>3.  Safety Procedures – Preparing for emergency situations through planning and training to reduce risk of life or loss.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303780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50</TotalTime>
  <Words>212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Austin</vt:lpstr>
      <vt:lpstr>LOSS PREVENTION</vt:lpstr>
      <vt:lpstr>DEFINITION OF LOSS PREVENTION</vt:lpstr>
      <vt:lpstr>Why losses may occur?</vt:lpstr>
      <vt:lpstr>THE COMPONENTS OF LOSS PREVENTION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LOSS PREVENTION</dc:title>
  <dc:creator>Lori Hunt-Krug</dc:creator>
  <cp:lastModifiedBy>lherring</cp:lastModifiedBy>
  <cp:revision>12</cp:revision>
  <dcterms:created xsi:type="dcterms:W3CDTF">2013-02-05T21:05:13Z</dcterms:created>
  <dcterms:modified xsi:type="dcterms:W3CDTF">2013-09-11T22:16:15Z</dcterms:modified>
</cp:coreProperties>
</file>