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1" r:id="rId3"/>
    <p:sldId id="264" r:id="rId4"/>
    <p:sldId id="269" r:id="rId5"/>
    <p:sldId id="267" r:id="rId6"/>
    <p:sldId id="266" r:id="rId7"/>
    <p:sldId id="268" r:id="rId8"/>
    <p:sldId id="257" r:id="rId9"/>
    <p:sldId id="270" r:id="rId10"/>
    <p:sldId id="271" r:id="rId11"/>
    <p:sldId id="272" r:id="rId12"/>
    <p:sldId id="273" r:id="rId13"/>
    <p:sldId id="27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2" d="100"/>
          <a:sy n="82" d="100"/>
        </p:scale>
        <p:origin x="0" y="-7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60A7704-C1E9-4BFC-8B6D-CD0ADD92208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9BA1863-A910-42AE-AC25-3AEFDBBFE300}" type="slidenum">
              <a:rPr lang="en-US" smtClean="0"/>
              <a:pPr/>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0A7704-C1E9-4BFC-8B6D-CD0ADD92208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A1863-A910-42AE-AC25-3AEFDBBFE3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0A7704-C1E9-4BFC-8B6D-CD0ADD92208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A1863-A910-42AE-AC25-3AEFDBBFE3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0A7704-C1E9-4BFC-8B6D-CD0ADD92208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A1863-A910-42AE-AC25-3AEFDBBFE3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60A7704-C1E9-4BFC-8B6D-CD0ADD922086}" type="datetimeFigureOut">
              <a:rPr lang="en-US" smtClean="0"/>
              <a:pPr/>
              <a:t>9/11/2013</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A1863-A910-42AE-AC25-3AEFDBBFE300}" type="slidenum">
              <a:rPr lang="en-US" smtClean="0"/>
              <a:pPr/>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0A7704-C1E9-4BFC-8B6D-CD0ADD922086}"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BA1863-A910-42AE-AC25-3AEFDBBFE3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0A7704-C1E9-4BFC-8B6D-CD0ADD922086}" type="datetimeFigureOut">
              <a:rPr lang="en-US" smtClean="0"/>
              <a:pPr/>
              <a:t>9/11/2013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BA1863-A910-42AE-AC25-3AEFDBBFE3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0A7704-C1E9-4BFC-8B6D-CD0ADD922086}" type="datetimeFigureOut">
              <a:rPr lang="en-US" smtClean="0"/>
              <a:pPr/>
              <a:t>9/11/2013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BA1863-A910-42AE-AC25-3AEFDBBFE3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60A7704-C1E9-4BFC-8B6D-CD0ADD922086}" type="datetimeFigureOut">
              <a:rPr lang="en-US" smtClean="0"/>
              <a:pPr/>
              <a:t>9/11/2013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BA1863-A910-42AE-AC25-3AEFDBBFE30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0A7704-C1E9-4BFC-8B6D-CD0ADD922086}"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BA1863-A910-42AE-AC25-3AEFDBBFE300}"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960A7704-C1E9-4BFC-8B6D-CD0ADD922086}" type="datetimeFigureOut">
              <a:rPr lang="en-US" smtClean="0"/>
              <a:pPr/>
              <a:t>9/11/2013</a:t>
            </a:fld>
            <a:endParaRPr lang="en-US"/>
          </a:p>
        </p:txBody>
      </p:sp>
      <p:sp>
        <p:nvSpPr>
          <p:cNvPr id="7" name="Slide Number Placeholder 6"/>
          <p:cNvSpPr>
            <a:spLocks noGrp="1"/>
          </p:cNvSpPr>
          <p:nvPr>
            <p:ph type="sldNum" sz="quarter" idx="12"/>
          </p:nvPr>
        </p:nvSpPr>
        <p:spPr/>
        <p:txBody>
          <a:bodyPr/>
          <a:lstStyle/>
          <a:p>
            <a:fld id="{F9BA1863-A910-42AE-AC25-3AEFDBBFE300}"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960A7704-C1E9-4BFC-8B6D-CD0ADD922086}" type="datetimeFigureOut">
              <a:rPr lang="en-US" smtClean="0"/>
              <a:pPr/>
              <a:t>9/11/2013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9BA1863-A910-42AE-AC25-3AEFDBBFE300}"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hsmai.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85000" lnSpcReduction="20000"/>
          </a:bodyPr>
          <a:lstStyle/>
          <a:p>
            <a:r>
              <a:rPr lang="en-US" dirty="0" smtClean="0"/>
              <a:t>Exploring Career Pathways in the Hospitality Industry</a:t>
            </a:r>
            <a:endParaRPr lang="en-US" dirty="0"/>
          </a:p>
        </p:txBody>
      </p:sp>
      <p:sp>
        <p:nvSpPr>
          <p:cNvPr id="2" name="Title 1"/>
          <p:cNvSpPr>
            <a:spLocks noGrp="1"/>
          </p:cNvSpPr>
          <p:nvPr>
            <p:ph type="ctrTitle"/>
          </p:nvPr>
        </p:nvSpPr>
        <p:spPr/>
        <p:txBody>
          <a:bodyPr/>
          <a:lstStyle/>
          <a:p>
            <a:r>
              <a:rPr lang="en-US" sz="2800" dirty="0" smtClean="0"/>
              <a:t>Introduction to Careers in Hospitality &amp; Tourism</a:t>
            </a:r>
            <a:endParaRPr lang="en-US" sz="2800" dirty="0"/>
          </a:p>
        </p:txBody>
      </p:sp>
      <p:sp>
        <p:nvSpPr>
          <p:cNvPr id="4" name="TextBox 3"/>
          <p:cNvSpPr txBox="1"/>
          <p:nvPr/>
        </p:nvSpPr>
        <p:spPr>
          <a:xfrm>
            <a:off x="1295400" y="1210270"/>
            <a:ext cx="6400800" cy="738664"/>
          </a:xfrm>
          <a:prstGeom prst="rect">
            <a:avLst/>
          </a:prstGeom>
          <a:noFill/>
        </p:spPr>
        <p:txBody>
          <a:bodyPr wrap="square" rtlCol="0">
            <a:spAutoFit/>
          </a:bodyPr>
          <a:lstStyle/>
          <a:p>
            <a:pPr algn="ctr"/>
            <a:r>
              <a:rPr lang="en-US" sz="1400" dirty="0" smtClean="0"/>
              <a:t>Introduction to Careers in Hospitality and Tourism</a:t>
            </a:r>
          </a:p>
          <a:p>
            <a:pPr algn="ctr"/>
            <a:r>
              <a:rPr lang="en-US" sz="1400" dirty="0" smtClean="0"/>
              <a:t>Unit 2 – Career Pathways in Hospitality and Tourism</a:t>
            </a:r>
          </a:p>
          <a:p>
            <a:pPr algn="ctr"/>
            <a:r>
              <a:rPr lang="en-US" sz="1400" b="1" dirty="0" smtClean="0"/>
              <a:t>Instructional Strategy 1 </a:t>
            </a:r>
            <a:endParaRPr lang="en-US" sz="1400" b="1" dirty="0"/>
          </a:p>
        </p:txBody>
      </p:sp>
    </p:spTree>
    <p:extLst>
      <p:ext uri="{BB962C8B-B14F-4D97-AF65-F5344CB8AC3E}">
        <p14:creationId xmlns:p14="http://schemas.microsoft.com/office/powerpoint/2010/main" xmlns="" val="39028447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Pathway to Travel &amp; Tourism</a:t>
            </a:r>
            <a:br>
              <a:rPr lang="en-US" dirty="0"/>
            </a:br>
            <a:r>
              <a:rPr lang="en-US" dirty="0"/>
              <a:t>Education &amp; Training</a:t>
            </a:r>
          </a:p>
        </p:txBody>
      </p:sp>
      <p:sp>
        <p:nvSpPr>
          <p:cNvPr id="3" name="Content Placeholder 2"/>
          <p:cNvSpPr>
            <a:spLocks noGrp="1"/>
          </p:cNvSpPr>
          <p:nvPr>
            <p:ph idx="1"/>
          </p:nvPr>
        </p:nvSpPr>
        <p:spPr/>
        <p:txBody>
          <a:bodyPr/>
          <a:lstStyle/>
          <a:p>
            <a:pPr marL="114300" indent="0">
              <a:buNone/>
            </a:pPr>
            <a:endParaRPr lang="en-US" dirty="0" smtClean="0"/>
          </a:p>
          <a:p>
            <a:pPr marL="114300" indent="0">
              <a:buNone/>
            </a:pPr>
            <a:r>
              <a:rPr lang="en-US" sz="2000" dirty="0" smtClean="0"/>
              <a:t>Work experience  and training in the industry is an advantage of all levels of education.  </a:t>
            </a:r>
          </a:p>
          <a:p>
            <a:pPr marL="114300" indent="0">
              <a:buNone/>
            </a:pPr>
            <a:endParaRPr lang="en-US" sz="2000" dirty="0" smtClean="0"/>
          </a:p>
          <a:p>
            <a:pPr marL="114300" indent="0">
              <a:buNone/>
            </a:pPr>
            <a:r>
              <a:rPr lang="en-US" sz="2000" dirty="0" smtClean="0"/>
              <a:t>In some cases, high school students are going right into industry training programs due to the certifications they have already received in the high school programs.  These are called IRC’s or Industry Recognized Credentials.</a:t>
            </a:r>
            <a:endParaRPr lang="en-US" sz="2000" dirty="0"/>
          </a:p>
        </p:txBody>
      </p:sp>
    </p:spTree>
    <p:extLst>
      <p:ext uri="{BB962C8B-B14F-4D97-AF65-F5344CB8AC3E}">
        <p14:creationId xmlns:p14="http://schemas.microsoft.com/office/powerpoint/2010/main" xmlns="" val="2137870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Pathway to Travel &amp; Tourism</a:t>
            </a:r>
            <a:br>
              <a:rPr lang="en-US" dirty="0"/>
            </a:br>
            <a:r>
              <a:rPr lang="en-US" dirty="0"/>
              <a:t>Education &amp; Training</a:t>
            </a:r>
          </a:p>
        </p:txBody>
      </p:sp>
      <p:sp>
        <p:nvSpPr>
          <p:cNvPr id="3" name="Content Placeholder 2"/>
          <p:cNvSpPr>
            <a:spLocks noGrp="1"/>
          </p:cNvSpPr>
          <p:nvPr>
            <p:ph idx="1"/>
          </p:nvPr>
        </p:nvSpPr>
        <p:spPr/>
        <p:txBody>
          <a:bodyPr>
            <a:normAutofit/>
          </a:bodyPr>
          <a:lstStyle/>
          <a:p>
            <a:pPr marL="114300" indent="0">
              <a:buNone/>
            </a:pPr>
            <a:r>
              <a:rPr lang="en-US" sz="2000" dirty="0" smtClean="0"/>
              <a:t>Some Industry Recognized Credentials or Certifications include:</a:t>
            </a:r>
          </a:p>
          <a:p>
            <a:pPr marL="114300" indent="0">
              <a:buNone/>
            </a:pPr>
            <a:endParaRPr lang="en-US" sz="2000" dirty="0" smtClean="0"/>
          </a:p>
          <a:p>
            <a:pPr algn="ctr"/>
            <a:r>
              <a:rPr lang="en-US" sz="2000" dirty="0" smtClean="0"/>
              <a:t>START – High School Hospitality Program</a:t>
            </a:r>
          </a:p>
          <a:p>
            <a:pPr algn="ctr"/>
            <a:r>
              <a:rPr lang="en-US" sz="2000" dirty="0" smtClean="0"/>
              <a:t>Pro START – High School Culinary Program</a:t>
            </a:r>
          </a:p>
          <a:p>
            <a:pPr algn="ctr"/>
            <a:r>
              <a:rPr lang="en-US" sz="2000" dirty="0" smtClean="0"/>
              <a:t>HTMP – Hotel Training &amp; Management Program</a:t>
            </a:r>
          </a:p>
          <a:p>
            <a:pPr algn="ctr"/>
            <a:r>
              <a:rPr lang="en-US" sz="2000" dirty="0" smtClean="0"/>
              <a:t>American Culinary Federation – Junior Culinarian</a:t>
            </a:r>
          </a:p>
          <a:p>
            <a:pPr algn="ctr"/>
            <a:r>
              <a:rPr lang="en-US" sz="2000" dirty="0" smtClean="0"/>
              <a:t>American Culinary Federation – Junior Pastry Culinarian</a:t>
            </a:r>
          </a:p>
          <a:p>
            <a:pPr algn="ctr"/>
            <a:endParaRPr lang="en-US" dirty="0" smtClean="0"/>
          </a:p>
          <a:p>
            <a:pPr marL="114300" indent="0">
              <a:buNone/>
            </a:pPr>
            <a:r>
              <a:rPr lang="en-US" dirty="0"/>
              <a:t>	</a:t>
            </a:r>
            <a:r>
              <a:rPr lang="en-US" dirty="0" smtClean="0"/>
              <a:t>				</a:t>
            </a:r>
            <a:endParaRPr lang="en-US" dirty="0"/>
          </a:p>
        </p:txBody>
      </p:sp>
    </p:spTree>
    <p:extLst>
      <p:ext uri="{BB962C8B-B14F-4D97-AF65-F5344CB8AC3E}">
        <p14:creationId xmlns:p14="http://schemas.microsoft.com/office/powerpoint/2010/main" xmlns="" val="3612721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Hospitality Career Ladder</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286000" y="1752600"/>
            <a:ext cx="4495800" cy="4876800"/>
          </a:xfrm>
        </p:spPr>
      </p:pic>
    </p:spTree>
    <p:extLst>
      <p:ext uri="{BB962C8B-B14F-4D97-AF65-F5344CB8AC3E}">
        <p14:creationId xmlns:p14="http://schemas.microsoft.com/office/powerpoint/2010/main" xmlns="" val="41132896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Pathway to Travel &amp; Tourism</a:t>
            </a:r>
            <a:br>
              <a:rPr lang="en-US" dirty="0"/>
            </a:br>
            <a:r>
              <a:rPr lang="en-US" dirty="0"/>
              <a:t>Education &amp; Training</a:t>
            </a:r>
          </a:p>
        </p:txBody>
      </p:sp>
      <p:sp>
        <p:nvSpPr>
          <p:cNvPr id="3" name="Content Placeholder 2"/>
          <p:cNvSpPr>
            <a:spLocks noGrp="1"/>
          </p:cNvSpPr>
          <p:nvPr>
            <p:ph idx="1"/>
          </p:nvPr>
        </p:nvSpPr>
        <p:spPr/>
        <p:txBody>
          <a:bodyPr numCol="2">
            <a:normAutofit fontScale="47500" lnSpcReduction="20000"/>
          </a:bodyPr>
          <a:lstStyle/>
          <a:p>
            <a:pPr marL="114300" indent="0">
              <a:buNone/>
            </a:pPr>
            <a:r>
              <a:rPr lang="en-US" sz="4200" dirty="0" smtClean="0"/>
              <a:t>There are many industry associations and professional organizations that could help provide valuable information along your travel and tourism career path.  </a:t>
            </a:r>
          </a:p>
          <a:p>
            <a:pPr marL="114300" indent="0">
              <a:buNone/>
            </a:pPr>
            <a:endParaRPr lang="en-US" dirty="0"/>
          </a:p>
          <a:p>
            <a:endParaRPr lang="en-US" dirty="0" smtClean="0">
              <a:solidFill>
                <a:schemeClr val="tx1"/>
              </a:solidFill>
            </a:endParaRPr>
          </a:p>
          <a:p>
            <a:r>
              <a:rPr lang="en-US" dirty="0" smtClean="0">
                <a:solidFill>
                  <a:schemeClr val="tx1"/>
                </a:solidFill>
              </a:rPr>
              <a:t>American Hotel &amp;  Lodging Association</a:t>
            </a:r>
          </a:p>
          <a:p>
            <a:r>
              <a:rPr lang="en-US" dirty="0" smtClean="0">
                <a:solidFill>
                  <a:schemeClr val="tx1"/>
                </a:solidFill>
              </a:rPr>
              <a:t>4Hoteliers.com</a:t>
            </a:r>
            <a:r>
              <a:rPr lang="en-US" u="sng" dirty="0" smtClean="0">
                <a:solidFill>
                  <a:schemeClr val="tx1"/>
                </a:solidFill>
              </a:rPr>
              <a:t>                                                                            </a:t>
            </a:r>
          </a:p>
          <a:p>
            <a:r>
              <a:rPr lang="en-US" dirty="0" smtClean="0">
                <a:solidFill>
                  <a:schemeClr val="tx1"/>
                </a:solidFill>
              </a:rPr>
              <a:t>Meeting Professionals International</a:t>
            </a:r>
          </a:p>
          <a:p>
            <a:r>
              <a:rPr lang="en-US" dirty="0" smtClean="0">
                <a:solidFill>
                  <a:schemeClr val="tx1"/>
                </a:solidFill>
              </a:rPr>
              <a:t>American Resort Development Association</a:t>
            </a:r>
          </a:p>
          <a:p>
            <a:r>
              <a:rPr lang="en-US" dirty="0" smtClean="0">
                <a:solidFill>
                  <a:schemeClr val="tx1"/>
                </a:solidFill>
              </a:rPr>
              <a:t>Convention Industry Council</a:t>
            </a:r>
          </a:p>
          <a:p>
            <a:r>
              <a:rPr lang="en-US" dirty="0" smtClean="0">
                <a:solidFill>
                  <a:schemeClr val="tx1"/>
                </a:solidFill>
              </a:rPr>
              <a:t>Asian American Hotel Owners Association</a:t>
            </a:r>
          </a:p>
          <a:p>
            <a:r>
              <a:rPr lang="en-US" dirty="0" smtClean="0">
                <a:solidFill>
                  <a:schemeClr val="tx1"/>
                </a:solidFill>
              </a:rPr>
              <a:t>Professional Convention Management Association</a:t>
            </a:r>
          </a:p>
          <a:p>
            <a:r>
              <a:rPr lang="en-US" dirty="0" smtClean="0">
                <a:solidFill>
                  <a:schemeClr val="tx1"/>
                </a:solidFill>
              </a:rPr>
              <a:t>British Columbia Hotel Association</a:t>
            </a:r>
          </a:p>
          <a:p>
            <a:r>
              <a:rPr lang="en-US" dirty="0" smtClean="0">
                <a:solidFill>
                  <a:schemeClr val="tx1"/>
                </a:solidFill>
              </a:rPr>
              <a:t>Caribbean Hotel &amp; Travel Association</a:t>
            </a:r>
          </a:p>
          <a:p>
            <a:r>
              <a:rPr lang="en-US" dirty="0" smtClean="0">
                <a:solidFill>
                  <a:schemeClr val="tx1"/>
                </a:solidFill>
              </a:rPr>
              <a:t>Club Managers Association of America</a:t>
            </a:r>
          </a:p>
          <a:p>
            <a:r>
              <a:rPr lang="en-US" dirty="0" smtClean="0">
                <a:solidFill>
                  <a:schemeClr val="tx1"/>
                </a:solidFill>
              </a:rPr>
              <a:t>Council on Hotel , Restaurant, &amp; Institutional </a:t>
            </a:r>
          </a:p>
          <a:p>
            <a:pPr marL="114300" indent="0">
              <a:buNone/>
            </a:pPr>
            <a:r>
              <a:rPr lang="en-US" dirty="0">
                <a:solidFill>
                  <a:schemeClr val="tx1"/>
                </a:solidFill>
              </a:rPr>
              <a:t> </a:t>
            </a:r>
            <a:r>
              <a:rPr lang="en-US" dirty="0" smtClean="0">
                <a:solidFill>
                  <a:schemeClr val="tx1"/>
                </a:solidFill>
              </a:rPr>
              <a:t>     Education</a:t>
            </a:r>
          </a:p>
          <a:p>
            <a:pPr marL="114300" indent="0">
              <a:buNone/>
            </a:pPr>
            <a:endParaRPr lang="en-US" dirty="0">
              <a:solidFill>
                <a:schemeClr val="tx1"/>
              </a:solidFill>
            </a:endParaRPr>
          </a:p>
          <a:p>
            <a:pPr marL="114300" indent="0">
              <a:buNone/>
            </a:pPr>
            <a:endParaRPr lang="en-US" dirty="0" smtClean="0">
              <a:solidFill>
                <a:schemeClr val="tx1"/>
              </a:solidFill>
            </a:endParaRPr>
          </a:p>
          <a:p>
            <a:pPr marL="114300" indent="0">
              <a:buNone/>
            </a:pPr>
            <a:endParaRPr lang="en-US" dirty="0">
              <a:solidFill>
                <a:schemeClr val="tx1"/>
              </a:solidFill>
            </a:endParaRPr>
          </a:p>
          <a:p>
            <a:pPr marL="114300" indent="0">
              <a:buNone/>
            </a:pPr>
            <a:endParaRPr lang="en-US" dirty="0" smtClean="0">
              <a:solidFill>
                <a:schemeClr val="tx1"/>
              </a:solidFill>
            </a:endParaRPr>
          </a:p>
          <a:p>
            <a:pPr marL="114300" indent="0">
              <a:buNone/>
            </a:pPr>
            <a:endParaRPr lang="en-US" dirty="0">
              <a:solidFill>
                <a:schemeClr val="tx1"/>
              </a:solidFill>
            </a:endParaRPr>
          </a:p>
          <a:p>
            <a:pPr marL="114300" indent="0">
              <a:buNone/>
            </a:pPr>
            <a:endParaRPr lang="en-US" dirty="0" smtClean="0">
              <a:solidFill>
                <a:schemeClr val="tx1"/>
              </a:solidFill>
            </a:endParaRPr>
          </a:p>
          <a:p>
            <a:pPr marL="114300" indent="0">
              <a:buNone/>
            </a:pPr>
            <a:endParaRPr lang="en-US" dirty="0">
              <a:solidFill>
                <a:schemeClr val="tx1"/>
              </a:solidFill>
            </a:endParaRPr>
          </a:p>
          <a:p>
            <a:pPr marL="114300" indent="0">
              <a:buNone/>
            </a:pPr>
            <a:endParaRPr lang="en-US" dirty="0" smtClean="0">
              <a:solidFill>
                <a:schemeClr val="tx1"/>
              </a:solidFill>
            </a:endParaRPr>
          </a:p>
          <a:p>
            <a:pPr marL="114300" indent="0">
              <a:buNone/>
            </a:pPr>
            <a:endParaRPr lang="en-US" dirty="0">
              <a:solidFill>
                <a:schemeClr val="tx1"/>
              </a:solidFill>
            </a:endParaRPr>
          </a:p>
          <a:p>
            <a:pPr marL="114300" indent="0">
              <a:buNone/>
            </a:pPr>
            <a:endParaRPr lang="en-US" dirty="0" smtClean="0">
              <a:solidFill>
                <a:schemeClr val="tx1"/>
              </a:solidFill>
            </a:endParaRPr>
          </a:p>
          <a:p>
            <a:pPr marL="114300" indent="0">
              <a:buNone/>
            </a:pPr>
            <a:endParaRPr lang="en-US" dirty="0">
              <a:solidFill>
                <a:schemeClr val="tx1"/>
              </a:solidFill>
            </a:endParaRPr>
          </a:p>
          <a:p>
            <a:pPr marL="114300" indent="0">
              <a:buNone/>
            </a:pPr>
            <a:endParaRPr lang="en-US" dirty="0" smtClean="0">
              <a:solidFill>
                <a:schemeClr val="tx1"/>
              </a:solidFill>
            </a:endParaRPr>
          </a:p>
          <a:p>
            <a:pPr marL="114300" indent="0">
              <a:buNone/>
            </a:pPr>
            <a:endParaRPr lang="en-US" dirty="0" smtClean="0">
              <a:solidFill>
                <a:schemeClr val="tx1"/>
              </a:solidFill>
            </a:endParaRPr>
          </a:p>
          <a:p>
            <a:r>
              <a:rPr lang="en-US" dirty="0" smtClean="0">
                <a:solidFill>
                  <a:schemeClr val="tx1"/>
                </a:solidFill>
              </a:rPr>
              <a:t>Hospitality Sales &amp; Marketing Association International</a:t>
            </a:r>
          </a:p>
          <a:p>
            <a:r>
              <a:rPr lang="en-US" dirty="0" smtClean="0">
                <a:solidFill>
                  <a:schemeClr val="tx1"/>
                </a:solidFill>
              </a:rPr>
              <a:t>Hospitality Students International</a:t>
            </a:r>
          </a:p>
          <a:p>
            <a:r>
              <a:rPr lang="en-US" dirty="0" smtClean="0">
                <a:solidFill>
                  <a:schemeClr val="tx1"/>
                </a:solidFill>
              </a:rPr>
              <a:t>Hospitality Financial &amp; Technical Professionals</a:t>
            </a:r>
          </a:p>
          <a:p>
            <a:r>
              <a:rPr lang="en-US" dirty="0" smtClean="0">
                <a:solidFill>
                  <a:schemeClr val="tx1"/>
                </a:solidFill>
              </a:rPr>
              <a:t>Hotel Electronic Distribution Network Association</a:t>
            </a:r>
            <a:endParaRPr lang="en-US" dirty="0" smtClean="0">
              <a:solidFill>
                <a:schemeClr val="tx1"/>
              </a:solidFill>
              <a:hlinkClick r:id="rId2"/>
            </a:endParaRPr>
          </a:p>
          <a:p>
            <a:r>
              <a:rPr lang="en-US" dirty="0" smtClean="0">
                <a:solidFill>
                  <a:schemeClr val="tx1"/>
                </a:solidFill>
              </a:rPr>
              <a:t>International Hotel &amp; Restaurant Association</a:t>
            </a:r>
            <a:endParaRPr lang="en-US" dirty="0">
              <a:solidFill>
                <a:schemeClr val="tx1"/>
              </a:solidFill>
            </a:endParaRPr>
          </a:p>
          <a:p>
            <a:r>
              <a:rPr lang="en-US" dirty="0" smtClean="0">
                <a:solidFill>
                  <a:schemeClr val="tx1"/>
                </a:solidFill>
              </a:rPr>
              <a:t>International Society of Hospitality Consultants</a:t>
            </a:r>
          </a:p>
          <a:p>
            <a:r>
              <a:rPr lang="en-US" dirty="0" smtClean="0">
                <a:solidFill>
                  <a:schemeClr val="tx1"/>
                </a:solidFill>
              </a:rPr>
              <a:t>Ontario Restaurant Hotel &amp; Motel Association</a:t>
            </a:r>
          </a:p>
          <a:p>
            <a:r>
              <a:rPr lang="en-US" dirty="0" smtClean="0">
                <a:solidFill>
                  <a:schemeClr val="tx1"/>
                </a:solidFill>
              </a:rPr>
              <a:t>Pacific Asia Travel Association</a:t>
            </a:r>
          </a:p>
          <a:p>
            <a:r>
              <a:rPr lang="en-US" dirty="0" smtClean="0">
                <a:solidFill>
                  <a:schemeClr val="tx1"/>
                </a:solidFill>
              </a:rPr>
              <a:t>Puerto Rico Hotels &amp; Tourism Association</a:t>
            </a:r>
          </a:p>
          <a:p>
            <a:r>
              <a:rPr lang="en-US" dirty="0" smtClean="0">
                <a:solidFill>
                  <a:schemeClr val="tx1"/>
                </a:solidFill>
              </a:rPr>
              <a:t>Resort Hotel Association</a:t>
            </a:r>
          </a:p>
          <a:p>
            <a:r>
              <a:rPr lang="en-US" dirty="0" smtClean="0">
                <a:solidFill>
                  <a:schemeClr val="tx1"/>
                </a:solidFill>
              </a:rPr>
              <a:t>U.S. General Services Administration</a:t>
            </a:r>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xmlns="" val="3652317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Pathway to </a:t>
            </a:r>
            <a:r>
              <a:rPr lang="en-US" dirty="0" smtClean="0"/>
              <a:t>Travel &amp; Tourism</a:t>
            </a:r>
            <a:br>
              <a:rPr lang="en-US" dirty="0" smtClean="0"/>
            </a:br>
            <a:r>
              <a:rPr lang="en-US" dirty="0" smtClean="0"/>
              <a:t>Why People Travel</a:t>
            </a:r>
            <a:endParaRPr lang="en-US" dirty="0"/>
          </a:p>
        </p:txBody>
      </p:sp>
      <p:sp>
        <p:nvSpPr>
          <p:cNvPr id="3" name="Content Placeholder 2"/>
          <p:cNvSpPr>
            <a:spLocks noGrp="1"/>
          </p:cNvSpPr>
          <p:nvPr>
            <p:ph idx="1"/>
          </p:nvPr>
        </p:nvSpPr>
        <p:spPr>
          <a:xfrm>
            <a:off x="457200" y="1828800"/>
            <a:ext cx="8229600" cy="4373563"/>
          </a:xfrm>
        </p:spPr>
        <p:txBody>
          <a:bodyPr/>
          <a:lstStyle/>
          <a:p>
            <a:pPr marL="114300" indent="0">
              <a:buNone/>
            </a:pPr>
            <a:r>
              <a:rPr lang="en-US" dirty="0" smtClean="0"/>
              <a:t>            People travel for many different reasons.</a:t>
            </a:r>
          </a:p>
          <a:p>
            <a:pPr lvl="2"/>
            <a:endParaRPr lang="en-US" dirty="0"/>
          </a:p>
          <a:p>
            <a:pPr lvl="8"/>
            <a:r>
              <a:rPr lang="en-US" sz="2800" dirty="0" smtClean="0"/>
              <a:t>          Health</a:t>
            </a:r>
          </a:p>
          <a:p>
            <a:pPr lvl="8"/>
            <a:r>
              <a:rPr lang="en-US" sz="2800" dirty="0" smtClean="0"/>
              <a:t>          Family</a:t>
            </a:r>
          </a:p>
          <a:p>
            <a:pPr lvl="8"/>
            <a:r>
              <a:rPr lang="en-US" sz="2800" dirty="0" smtClean="0"/>
              <a:t>          Friends</a:t>
            </a:r>
          </a:p>
          <a:p>
            <a:pPr lvl="8"/>
            <a:r>
              <a:rPr lang="en-US" sz="2800" dirty="0" smtClean="0"/>
              <a:t>       Recreation</a:t>
            </a:r>
          </a:p>
          <a:p>
            <a:pPr lvl="8"/>
            <a:r>
              <a:rPr lang="en-US" sz="2800" dirty="0" smtClean="0"/>
              <a:t>        Vacation</a:t>
            </a:r>
          </a:p>
          <a:p>
            <a:pPr lvl="8"/>
            <a:r>
              <a:rPr lang="en-US" sz="2800" dirty="0" smtClean="0"/>
              <a:t>        Education</a:t>
            </a:r>
          </a:p>
          <a:p>
            <a:pPr lvl="8"/>
            <a:r>
              <a:rPr lang="en-US" sz="2800" dirty="0" smtClean="0"/>
              <a:t>           Culture</a:t>
            </a:r>
            <a:endParaRPr lang="en-US" sz="2800" dirty="0"/>
          </a:p>
        </p:txBody>
      </p:sp>
    </p:spTree>
    <p:extLst>
      <p:ext uri="{BB962C8B-B14F-4D97-AF65-F5344CB8AC3E}">
        <p14:creationId xmlns:p14="http://schemas.microsoft.com/office/powerpoint/2010/main" xmlns="" val="2338569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The Pathway to Travel &amp; Tourism</a:t>
            </a:r>
            <a:br>
              <a:rPr lang="en-US" dirty="0"/>
            </a:br>
            <a:r>
              <a:rPr lang="en-US" dirty="0" smtClean="0"/>
              <a:t>The evolution of Travel</a:t>
            </a:r>
            <a:endParaRPr lang="en-US" dirty="0"/>
          </a:p>
        </p:txBody>
      </p:sp>
      <p:sp>
        <p:nvSpPr>
          <p:cNvPr id="4" name="Content Placeholder 3"/>
          <p:cNvSpPr>
            <a:spLocks noGrp="1"/>
          </p:cNvSpPr>
          <p:nvPr>
            <p:ph idx="1"/>
          </p:nvPr>
        </p:nvSpPr>
        <p:spPr/>
        <p:txBody>
          <a:bodyPr/>
          <a:lstStyle/>
          <a:p>
            <a:endParaRPr lang="en-US" dirty="0"/>
          </a:p>
          <a:p>
            <a:pPr lvl="5"/>
            <a:r>
              <a:rPr lang="en-US" sz="2400" dirty="0" smtClean="0"/>
              <a:t>Years ago, travel was by animal or on foot.  Later on, ways of travel developed into:	</a:t>
            </a:r>
          </a:p>
          <a:p>
            <a:pPr lvl="8"/>
            <a:r>
              <a:rPr lang="en-US" sz="2400" dirty="0" smtClean="0"/>
              <a:t>Traveling by ship</a:t>
            </a:r>
          </a:p>
          <a:p>
            <a:pPr lvl="8"/>
            <a:r>
              <a:rPr lang="en-US" sz="2400" dirty="0" smtClean="0"/>
              <a:t>Traveling by train</a:t>
            </a:r>
          </a:p>
          <a:p>
            <a:pPr lvl="8"/>
            <a:r>
              <a:rPr lang="en-US" sz="2400" dirty="0" smtClean="0"/>
              <a:t>Traveling by car </a:t>
            </a:r>
          </a:p>
          <a:p>
            <a:pPr lvl="8"/>
            <a:r>
              <a:rPr lang="en-US" sz="2400" dirty="0" smtClean="0"/>
              <a:t>Traveling by air</a:t>
            </a:r>
          </a:p>
          <a:p>
            <a:pPr lvl="8"/>
            <a:endParaRPr lang="en-US" sz="2400" dirty="0" smtClean="0"/>
          </a:p>
        </p:txBody>
      </p:sp>
    </p:spTree>
    <p:extLst>
      <p:ext uri="{BB962C8B-B14F-4D97-AF65-F5344CB8AC3E}">
        <p14:creationId xmlns:p14="http://schemas.microsoft.com/office/powerpoint/2010/main" xmlns="" val="958430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The Pathway to Travel &amp; Tourism</a:t>
            </a:r>
            <a:br>
              <a:rPr lang="en-US" dirty="0"/>
            </a:br>
            <a:r>
              <a:rPr lang="en-US" dirty="0"/>
              <a:t>~Trends~</a:t>
            </a:r>
          </a:p>
        </p:txBody>
      </p:sp>
      <p:sp>
        <p:nvSpPr>
          <p:cNvPr id="4" name="Content Placeholder 3"/>
          <p:cNvSpPr>
            <a:spLocks noGrp="1"/>
          </p:cNvSpPr>
          <p:nvPr>
            <p:ph idx="1"/>
          </p:nvPr>
        </p:nvSpPr>
        <p:spPr/>
        <p:txBody>
          <a:bodyPr/>
          <a:lstStyle/>
          <a:p>
            <a:r>
              <a:rPr lang="en-US" dirty="0" smtClean="0"/>
              <a:t>Historical Trends</a:t>
            </a:r>
          </a:p>
          <a:p>
            <a:endParaRPr lang="en-US" dirty="0" smtClean="0"/>
          </a:p>
          <a:p>
            <a:endParaRPr lang="en-US" dirty="0"/>
          </a:p>
          <a:p>
            <a:pPr lvl="4"/>
            <a:r>
              <a:rPr lang="en-US" sz="2000" dirty="0" smtClean="0"/>
              <a:t>Roadside motels with drive up entrances</a:t>
            </a:r>
          </a:p>
          <a:p>
            <a:pPr lvl="4"/>
            <a:r>
              <a:rPr lang="en-US" sz="2000" dirty="0" smtClean="0"/>
              <a:t>Motels located along highways</a:t>
            </a:r>
          </a:p>
          <a:p>
            <a:pPr lvl="4"/>
            <a:r>
              <a:rPr lang="en-US" sz="2000" dirty="0" smtClean="0"/>
              <a:t>Double bedded rooms included two twin beds</a:t>
            </a:r>
          </a:p>
          <a:p>
            <a:pPr lvl="4"/>
            <a:r>
              <a:rPr lang="en-US" sz="2000" dirty="0" smtClean="0"/>
              <a:t>Rooms did not have televisions or phones</a:t>
            </a:r>
          </a:p>
          <a:p>
            <a:pPr lvl="4"/>
            <a:r>
              <a:rPr lang="en-US" sz="2000" dirty="0" smtClean="0"/>
              <a:t>Cash only</a:t>
            </a:r>
          </a:p>
          <a:p>
            <a:pPr lvl="4"/>
            <a:r>
              <a:rPr lang="en-US" sz="2000" dirty="0" smtClean="0"/>
              <a:t>Restaurants in hotels</a:t>
            </a:r>
            <a:endParaRPr lang="en-US" sz="2000" dirty="0"/>
          </a:p>
          <a:p>
            <a:pPr lvl="4"/>
            <a:r>
              <a:rPr lang="en-US" sz="2000" dirty="0" smtClean="0"/>
              <a:t>Nightclubs </a:t>
            </a:r>
            <a:r>
              <a:rPr lang="en-US" sz="2000" dirty="0"/>
              <a:t>in </a:t>
            </a:r>
            <a:r>
              <a:rPr lang="en-US" sz="2000" dirty="0" smtClean="0"/>
              <a:t>hotels</a:t>
            </a:r>
          </a:p>
          <a:p>
            <a:pPr lvl="4"/>
            <a:endParaRPr lang="en-US" sz="2000" dirty="0"/>
          </a:p>
          <a:p>
            <a:pPr lvl="4"/>
            <a:endParaRPr lang="en-US" dirty="0" smtClean="0"/>
          </a:p>
          <a:p>
            <a:pPr lvl="4"/>
            <a:endParaRPr lang="en-US" dirty="0" smtClean="0"/>
          </a:p>
          <a:p>
            <a:pPr lvl="1"/>
            <a:endParaRPr lang="en-US" dirty="0" smtClean="0"/>
          </a:p>
          <a:p>
            <a:pPr lvl="1"/>
            <a:endParaRPr lang="en-US" dirty="0" smtClean="0"/>
          </a:p>
          <a:p>
            <a:pPr lvl="1"/>
            <a:endParaRPr lang="en-US" dirty="0" smtClean="0"/>
          </a:p>
          <a:p>
            <a:endParaRPr lang="en-US" dirty="0"/>
          </a:p>
          <a:p>
            <a:endParaRPr lang="en-US" dirty="0" smtClean="0"/>
          </a:p>
          <a:p>
            <a:endParaRPr lang="en-US" dirty="0"/>
          </a:p>
          <a:p>
            <a:pPr lvl="8"/>
            <a:endParaRPr lang="en-US" sz="2400" dirty="0" smtClean="0"/>
          </a:p>
        </p:txBody>
      </p:sp>
    </p:spTree>
    <p:extLst>
      <p:ext uri="{BB962C8B-B14F-4D97-AF65-F5344CB8AC3E}">
        <p14:creationId xmlns:p14="http://schemas.microsoft.com/office/powerpoint/2010/main" xmlns="" val="3592917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Pathway to Travel &amp; Tourism</a:t>
            </a:r>
            <a:br>
              <a:rPr lang="en-US" dirty="0"/>
            </a:br>
            <a:r>
              <a:rPr lang="en-US" dirty="0"/>
              <a:t>~Trends~</a:t>
            </a:r>
          </a:p>
        </p:txBody>
      </p:sp>
      <p:sp>
        <p:nvSpPr>
          <p:cNvPr id="3" name="Content Placeholder 2"/>
          <p:cNvSpPr>
            <a:spLocks noGrp="1"/>
          </p:cNvSpPr>
          <p:nvPr>
            <p:ph idx="1"/>
          </p:nvPr>
        </p:nvSpPr>
        <p:spPr>
          <a:xfrm>
            <a:off x="457200" y="1752600"/>
            <a:ext cx="8229600" cy="4572000"/>
          </a:xfrm>
        </p:spPr>
        <p:txBody>
          <a:bodyPr>
            <a:normAutofit/>
          </a:bodyPr>
          <a:lstStyle/>
          <a:p>
            <a:r>
              <a:rPr lang="en-US" dirty="0" smtClean="0"/>
              <a:t>Current Trends</a:t>
            </a:r>
          </a:p>
          <a:p>
            <a:pPr marL="114300" indent="0">
              <a:buNone/>
            </a:pPr>
            <a:endParaRPr lang="en-US" dirty="0" smtClean="0"/>
          </a:p>
          <a:p>
            <a:pPr marL="114300" indent="0">
              <a:buNone/>
            </a:pPr>
            <a:r>
              <a:rPr lang="en-US" dirty="0" smtClean="0"/>
              <a:t>Some popular trends today include:</a:t>
            </a:r>
          </a:p>
          <a:p>
            <a:pPr lvl="4"/>
            <a:r>
              <a:rPr lang="en-US" dirty="0" smtClean="0"/>
              <a:t>Loyalty benefits/programs</a:t>
            </a:r>
          </a:p>
          <a:p>
            <a:pPr lvl="4"/>
            <a:r>
              <a:rPr lang="en-US" dirty="0" smtClean="0"/>
              <a:t>Healthy menu options</a:t>
            </a:r>
          </a:p>
          <a:p>
            <a:pPr lvl="4"/>
            <a:r>
              <a:rPr lang="en-US" dirty="0" smtClean="0"/>
              <a:t>Smoke free environments</a:t>
            </a:r>
          </a:p>
          <a:p>
            <a:pPr lvl="4"/>
            <a:r>
              <a:rPr lang="en-US" dirty="0" smtClean="0"/>
              <a:t>Accessible facilities</a:t>
            </a:r>
          </a:p>
          <a:p>
            <a:pPr lvl="4"/>
            <a:r>
              <a:rPr lang="en-US" dirty="0" smtClean="0"/>
              <a:t>Satellite/digital television</a:t>
            </a:r>
            <a:r>
              <a:rPr lang="en-US" dirty="0"/>
              <a:t>	</a:t>
            </a:r>
            <a:endParaRPr lang="en-US" dirty="0" smtClean="0"/>
          </a:p>
          <a:p>
            <a:pPr lvl="4"/>
            <a:r>
              <a:rPr lang="en-US" dirty="0" smtClean="0"/>
              <a:t>Game consoles</a:t>
            </a:r>
          </a:p>
          <a:p>
            <a:pPr lvl="4"/>
            <a:r>
              <a:rPr lang="en-US" dirty="0" smtClean="0"/>
              <a:t>Coffee pots in rooms</a:t>
            </a:r>
          </a:p>
          <a:p>
            <a:pPr lvl="4"/>
            <a:r>
              <a:rPr lang="en-US" dirty="0" smtClean="0"/>
              <a:t>Automated check out system for the guest</a:t>
            </a:r>
            <a:endParaRPr lang="en-US" dirty="0"/>
          </a:p>
          <a:p>
            <a:pPr lvl="4"/>
            <a:r>
              <a:rPr lang="en-US" dirty="0" smtClean="0"/>
              <a:t>Free breakfast, internet, and phone calls</a:t>
            </a:r>
          </a:p>
          <a:p>
            <a:pPr lvl="4"/>
            <a:r>
              <a:rPr lang="en-US" dirty="0" smtClean="0"/>
              <a:t>Charging for parking, resort activities (resort fees) and in room beverages.</a:t>
            </a:r>
          </a:p>
        </p:txBody>
      </p:sp>
    </p:spTree>
    <p:extLst>
      <p:ext uri="{BB962C8B-B14F-4D97-AF65-F5344CB8AC3E}">
        <p14:creationId xmlns:p14="http://schemas.microsoft.com/office/powerpoint/2010/main" xmlns="" val="1359409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Pathway to Travel &amp; Tourism</a:t>
            </a:r>
            <a:br>
              <a:rPr lang="en-US" dirty="0"/>
            </a:br>
            <a:r>
              <a:rPr lang="en-US" dirty="0"/>
              <a:t>~Trends~</a:t>
            </a:r>
          </a:p>
        </p:txBody>
      </p:sp>
      <p:sp>
        <p:nvSpPr>
          <p:cNvPr id="3" name="Content Placeholder 2"/>
          <p:cNvSpPr>
            <a:spLocks noGrp="1"/>
          </p:cNvSpPr>
          <p:nvPr>
            <p:ph idx="1"/>
          </p:nvPr>
        </p:nvSpPr>
        <p:spPr>
          <a:xfrm>
            <a:off x="457200" y="1752600"/>
            <a:ext cx="8229600" cy="4572000"/>
          </a:xfrm>
        </p:spPr>
        <p:txBody>
          <a:bodyPr>
            <a:normAutofit fontScale="40000" lnSpcReduction="20000"/>
          </a:bodyPr>
          <a:lstStyle/>
          <a:p>
            <a:r>
              <a:rPr lang="en-US" sz="6000" dirty="0" smtClean="0"/>
              <a:t>Current Trends</a:t>
            </a:r>
          </a:p>
          <a:p>
            <a:pPr marL="114300" indent="0">
              <a:buNone/>
            </a:pPr>
            <a:endParaRPr lang="en-US" dirty="0" smtClean="0"/>
          </a:p>
          <a:p>
            <a:pPr marL="411480" lvl="1" indent="0">
              <a:buNone/>
            </a:pPr>
            <a:r>
              <a:rPr lang="en-US" sz="3500" dirty="0" smtClean="0"/>
              <a:t>A popular trend in the travel and tourism industry today is the “green movement”, emphasizing things that are positive for the environment, such as recycling.  </a:t>
            </a:r>
          </a:p>
          <a:p>
            <a:endParaRPr lang="en-US" sz="2900" dirty="0" smtClean="0"/>
          </a:p>
          <a:p>
            <a:r>
              <a:rPr lang="en-US" sz="2900" dirty="0" smtClean="0"/>
              <a:t>LEED (</a:t>
            </a:r>
            <a:r>
              <a:rPr lang="en-US" sz="2900" dirty="0"/>
              <a:t>Leadership in Energy and Environmental Design</a:t>
            </a:r>
            <a:r>
              <a:rPr lang="en-US" sz="2900" dirty="0" smtClean="0"/>
              <a:t>) </a:t>
            </a:r>
            <a:r>
              <a:rPr lang="en-US" sz="2900" dirty="0"/>
              <a:t>is a voluntary, consensus-based, market­-driven program that provides third-party verification of green buildings. From individual buildings and homes, to entire neighborhoods and communities, LEED is transforming the way built environments are designed, constructed, and operated. Comprehensive and flexible, LEED addresses the entire lifecycle of a building.</a:t>
            </a:r>
          </a:p>
          <a:p>
            <a:r>
              <a:rPr lang="en-US" sz="2900" dirty="0"/>
              <a:t>Participation in the voluntary LEED process demonstrates leadership, innovation, environmental stewardship and social responsibility. LEED provides building owners and operators the tools they need to immediately impact their building’s performance and bottom line, while providing healthy indoor spaces for a building’s occupants. </a:t>
            </a:r>
          </a:p>
          <a:p>
            <a:r>
              <a:rPr lang="en-US" sz="2900" dirty="0"/>
              <a:t>LEED projects have been successfully established in 135 countries. International projects, those outside the United States, make up more than 50% of the total LEED registered square footage. LEED unites us in a single global community and provides regional solutions, while recognizing local realities.</a:t>
            </a:r>
          </a:p>
          <a:p>
            <a:pPr marL="114300" indent="0">
              <a:buNone/>
            </a:pPr>
            <a:r>
              <a:rPr lang="en-US" sz="2900" b="1" dirty="0"/>
              <a:t>How it works</a:t>
            </a:r>
          </a:p>
          <a:p>
            <a:r>
              <a:rPr lang="en-US" sz="2900" dirty="0"/>
              <a:t>For commercial buildings and neighborhoods, to earn LEED certification, a project must satisfy all LEED prerequisites and earn a minimum 40 points on a 110-point LEED rating system scale. Homes must earn a minimum of 45 points on a 136-point scale.</a:t>
            </a:r>
          </a:p>
          <a:p>
            <a:pPr marL="411480" lvl="1" indent="0">
              <a:buNone/>
            </a:pPr>
            <a:endParaRPr lang="en-US" sz="2900" dirty="0"/>
          </a:p>
          <a:p>
            <a:pPr marL="411480" lvl="1" indent="0">
              <a:buNone/>
            </a:pPr>
            <a:endParaRPr lang="en-US" sz="2900" dirty="0" smtClean="0"/>
          </a:p>
          <a:p>
            <a:pPr marL="411480" lvl="1" indent="0">
              <a:buNone/>
            </a:pPr>
            <a:r>
              <a:rPr lang="en-US" sz="2900" dirty="0" smtClean="0"/>
              <a:t>*Information Provided by the 2013 US Green Building Council</a:t>
            </a:r>
          </a:p>
        </p:txBody>
      </p:sp>
    </p:spTree>
    <p:extLst>
      <p:ext uri="{BB962C8B-B14F-4D97-AF65-F5344CB8AC3E}">
        <p14:creationId xmlns:p14="http://schemas.microsoft.com/office/powerpoint/2010/main" xmlns="" val="3640167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Pathway to Travel &amp; Tourism</a:t>
            </a:r>
            <a:br>
              <a:rPr lang="en-US" dirty="0"/>
            </a:br>
            <a:r>
              <a:rPr lang="en-US" dirty="0"/>
              <a:t>~Trends~</a:t>
            </a:r>
          </a:p>
        </p:txBody>
      </p:sp>
      <p:sp>
        <p:nvSpPr>
          <p:cNvPr id="3" name="Content Placeholder 2"/>
          <p:cNvSpPr>
            <a:spLocks noGrp="1"/>
          </p:cNvSpPr>
          <p:nvPr>
            <p:ph idx="1"/>
          </p:nvPr>
        </p:nvSpPr>
        <p:spPr>
          <a:xfrm>
            <a:off x="457200" y="1752600"/>
            <a:ext cx="8229600" cy="4572000"/>
          </a:xfrm>
        </p:spPr>
        <p:txBody>
          <a:bodyPr>
            <a:normAutofit/>
          </a:bodyPr>
          <a:lstStyle/>
          <a:p>
            <a:r>
              <a:rPr lang="en-US" dirty="0" smtClean="0"/>
              <a:t>Future Trends</a:t>
            </a:r>
          </a:p>
          <a:p>
            <a:pPr marL="114300" indent="0">
              <a:buNone/>
            </a:pPr>
            <a:endParaRPr lang="en-US" dirty="0" smtClean="0"/>
          </a:p>
          <a:p>
            <a:pPr marL="114300" indent="0">
              <a:buNone/>
            </a:pPr>
            <a:r>
              <a:rPr lang="en-US" dirty="0" smtClean="0"/>
              <a:t>It is impossible to predict what trends will affect the industry in the future.  It is certain that technology will continue to shape future trends.  Some current trends will remain constant, such as healthy options and the “green movement”.</a:t>
            </a:r>
          </a:p>
          <a:p>
            <a:pPr marL="114300" indent="0">
              <a:buNone/>
            </a:pPr>
            <a:endParaRPr lang="en-US" dirty="0"/>
          </a:p>
          <a:p>
            <a:pPr marL="114300" indent="0">
              <a:buNone/>
            </a:pPr>
            <a:r>
              <a:rPr lang="en-US" dirty="0" smtClean="0"/>
              <a:t>One thing is for sure, the economy will always play a role in our travel and tourism industry and the trends that evolve.  </a:t>
            </a:r>
          </a:p>
        </p:txBody>
      </p:sp>
    </p:spTree>
    <p:extLst>
      <p:ext uri="{BB962C8B-B14F-4D97-AF65-F5344CB8AC3E}">
        <p14:creationId xmlns:p14="http://schemas.microsoft.com/office/powerpoint/2010/main" xmlns="" val="32048909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Hospitality career Umbrella</a:t>
            </a:r>
            <a:endParaRPr lang="en-US" dirty="0"/>
          </a:p>
        </p:txBody>
      </p:sp>
      <p:sp>
        <p:nvSpPr>
          <p:cNvPr id="4" name="Content Placeholder 3"/>
          <p:cNvSpPr>
            <a:spLocks noGrp="1"/>
          </p:cNvSpPr>
          <p:nvPr>
            <p:ph idx="1"/>
          </p:nvPr>
        </p:nvSpPr>
        <p:spPr/>
        <p:txBody>
          <a:bodyPr/>
          <a:lstStyle/>
          <a:p>
            <a:endParaRPr lang="en-US" dirty="0"/>
          </a:p>
        </p:txBody>
      </p:sp>
      <p:pic>
        <p:nvPicPr>
          <p:cNvPr id="1028" name="Picture 4" descr="C:\Users\June Lammers\AppData\Local\Microsoft\Windows\Temporary Internet Files\Content.IE5\C8GJG3LG\MC900387178[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600" y="1676400"/>
            <a:ext cx="8763000" cy="51816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rot="20265425">
            <a:off x="2182934" y="2625830"/>
            <a:ext cx="1484033" cy="338554"/>
          </a:xfrm>
          <a:prstGeom prst="rect">
            <a:avLst/>
          </a:prstGeom>
          <a:noFill/>
        </p:spPr>
        <p:txBody>
          <a:bodyPr wrap="square" rtlCol="0">
            <a:spAutoFit/>
          </a:bodyPr>
          <a:lstStyle/>
          <a:p>
            <a:r>
              <a:rPr lang="en-US" sz="1600" b="1" dirty="0" smtClean="0"/>
              <a:t>Restaurants</a:t>
            </a:r>
            <a:endParaRPr lang="en-US" sz="1600" b="1" dirty="0"/>
          </a:p>
        </p:txBody>
      </p:sp>
      <p:sp>
        <p:nvSpPr>
          <p:cNvPr id="7" name="TextBox 6"/>
          <p:cNvSpPr txBox="1"/>
          <p:nvPr/>
        </p:nvSpPr>
        <p:spPr>
          <a:xfrm rot="20354898">
            <a:off x="3063398" y="3063389"/>
            <a:ext cx="1087615" cy="338554"/>
          </a:xfrm>
          <a:prstGeom prst="rect">
            <a:avLst/>
          </a:prstGeom>
          <a:noFill/>
        </p:spPr>
        <p:txBody>
          <a:bodyPr wrap="square" rtlCol="0">
            <a:spAutoFit/>
          </a:bodyPr>
          <a:lstStyle/>
          <a:p>
            <a:r>
              <a:rPr lang="en-US" sz="1600" b="1" dirty="0" smtClean="0"/>
              <a:t>Lodging</a:t>
            </a:r>
            <a:endParaRPr lang="en-US" sz="1600" b="1" dirty="0"/>
          </a:p>
        </p:txBody>
      </p:sp>
      <p:sp>
        <p:nvSpPr>
          <p:cNvPr id="8" name="TextBox 7"/>
          <p:cNvSpPr txBox="1"/>
          <p:nvPr/>
        </p:nvSpPr>
        <p:spPr>
          <a:xfrm rot="20521200">
            <a:off x="4267200" y="3417332"/>
            <a:ext cx="990600" cy="369332"/>
          </a:xfrm>
          <a:prstGeom prst="rect">
            <a:avLst/>
          </a:prstGeom>
          <a:noFill/>
        </p:spPr>
        <p:txBody>
          <a:bodyPr wrap="square" rtlCol="0">
            <a:spAutoFit/>
          </a:bodyPr>
          <a:lstStyle/>
          <a:p>
            <a:r>
              <a:rPr lang="en-US" b="1" dirty="0" smtClean="0"/>
              <a:t>Travel</a:t>
            </a:r>
            <a:endParaRPr lang="en-US" b="1" dirty="0"/>
          </a:p>
        </p:txBody>
      </p:sp>
      <p:sp>
        <p:nvSpPr>
          <p:cNvPr id="9" name="TextBox 8"/>
          <p:cNvSpPr txBox="1"/>
          <p:nvPr/>
        </p:nvSpPr>
        <p:spPr>
          <a:xfrm rot="19856852">
            <a:off x="5442263" y="3566312"/>
            <a:ext cx="1509700" cy="523220"/>
          </a:xfrm>
          <a:prstGeom prst="rect">
            <a:avLst/>
          </a:prstGeom>
          <a:noFill/>
        </p:spPr>
        <p:txBody>
          <a:bodyPr wrap="square" rtlCol="0">
            <a:spAutoFit/>
          </a:bodyPr>
          <a:lstStyle/>
          <a:p>
            <a:r>
              <a:rPr lang="en-US" sz="1400" b="1" dirty="0" smtClean="0"/>
              <a:t>      Event Management</a:t>
            </a:r>
            <a:endParaRPr lang="en-US" sz="1400" b="1" dirty="0"/>
          </a:p>
        </p:txBody>
      </p:sp>
      <p:sp>
        <p:nvSpPr>
          <p:cNvPr id="10" name="TextBox 9"/>
          <p:cNvSpPr txBox="1"/>
          <p:nvPr/>
        </p:nvSpPr>
        <p:spPr>
          <a:xfrm rot="19360920">
            <a:off x="6710131" y="3927112"/>
            <a:ext cx="1408918" cy="461665"/>
          </a:xfrm>
          <a:prstGeom prst="rect">
            <a:avLst/>
          </a:prstGeom>
          <a:noFill/>
        </p:spPr>
        <p:txBody>
          <a:bodyPr wrap="square" rtlCol="0">
            <a:spAutoFit/>
          </a:bodyPr>
          <a:lstStyle/>
          <a:p>
            <a:r>
              <a:rPr lang="en-US" sz="1050" b="1" dirty="0" smtClean="0"/>
              <a:t>   </a:t>
            </a:r>
            <a:r>
              <a:rPr lang="en-US" sz="1200" b="1" dirty="0" smtClean="0"/>
              <a:t>Recreation Management</a:t>
            </a:r>
            <a:endParaRPr lang="en-US" sz="1200" b="1" dirty="0"/>
          </a:p>
        </p:txBody>
      </p:sp>
      <p:sp>
        <p:nvSpPr>
          <p:cNvPr id="11" name="TextBox 10"/>
          <p:cNvSpPr txBox="1"/>
          <p:nvPr/>
        </p:nvSpPr>
        <p:spPr>
          <a:xfrm>
            <a:off x="381000" y="3583643"/>
            <a:ext cx="990600" cy="400110"/>
          </a:xfrm>
          <a:prstGeom prst="rect">
            <a:avLst/>
          </a:prstGeom>
          <a:noFill/>
        </p:spPr>
        <p:txBody>
          <a:bodyPr wrap="square" rtlCol="0">
            <a:spAutoFit/>
          </a:bodyPr>
          <a:lstStyle/>
          <a:p>
            <a:r>
              <a:rPr lang="en-US" sz="1000" b="1" dirty="0" smtClean="0">
                <a:solidFill>
                  <a:srgbClr val="003366"/>
                </a:solidFill>
              </a:rPr>
              <a:t>Managed Food Service</a:t>
            </a:r>
            <a:endParaRPr lang="en-US" sz="1000" b="1" dirty="0">
              <a:solidFill>
                <a:srgbClr val="003366"/>
              </a:solidFill>
            </a:endParaRPr>
          </a:p>
        </p:txBody>
      </p:sp>
      <p:sp>
        <p:nvSpPr>
          <p:cNvPr id="12" name="TextBox 11"/>
          <p:cNvSpPr txBox="1"/>
          <p:nvPr/>
        </p:nvSpPr>
        <p:spPr>
          <a:xfrm>
            <a:off x="1701053" y="4388322"/>
            <a:ext cx="685800" cy="246221"/>
          </a:xfrm>
          <a:prstGeom prst="rect">
            <a:avLst/>
          </a:prstGeom>
          <a:noFill/>
        </p:spPr>
        <p:txBody>
          <a:bodyPr wrap="square" rtlCol="0">
            <a:spAutoFit/>
          </a:bodyPr>
          <a:lstStyle/>
          <a:p>
            <a:r>
              <a:rPr lang="en-US" sz="1000" b="1" dirty="0" smtClean="0">
                <a:solidFill>
                  <a:srgbClr val="003366"/>
                </a:solidFill>
              </a:rPr>
              <a:t>Hotels</a:t>
            </a:r>
            <a:endParaRPr lang="en-US" sz="1000" b="1" dirty="0">
              <a:solidFill>
                <a:srgbClr val="003366"/>
              </a:solidFill>
            </a:endParaRPr>
          </a:p>
        </p:txBody>
      </p:sp>
      <p:sp>
        <p:nvSpPr>
          <p:cNvPr id="13" name="TextBox 12"/>
          <p:cNvSpPr txBox="1"/>
          <p:nvPr/>
        </p:nvSpPr>
        <p:spPr>
          <a:xfrm>
            <a:off x="2174072" y="4157944"/>
            <a:ext cx="645328" cy="246221"/>
          </a:xfrm>
          <a:prstGeom prst="rect">
            <a:avLst/>
          </a:prstGeom>
          <a:noFill/>
        </p:spPr>
        <p:txBody>
          <a:bodyPr wrap="square" rtlCol="0">
            <a:spAutoFit/>
          </a:bodyPr>
          <a:lstStyle/>
          <a:p>
            <a:r>
              <a:rPr lang="en-US" sz="1000" b="1" dirty="0" smtClean="0">
                <a:solidFill>
                  <a:srgbClr val="003366"/>
                </a:solidFill>
              </a:rPr>
              <a:t>Resorts</a:t>
            </a:r>
            <a:endParaRPr lang="en-US" sz="1000" b="1" dirty="0">
              <a:solidFill>
                <a:srgbClr val="003366"/>
              </a:solidFill>
            </a:endParaRPr>
          </a:p>
        </p:txBody>
      </p:sp>
      <p:sp>
        <p:nvSpPr>
          <p:cNvPr id="14" name="TextBox 13"/>
          <p:cNvSpPr txBox="1"/>
          <p:nvPr/>
        </p:nvSpPr>
        <p:spPr>
          <a:xfrm>
            <a:off x="2496736" y="4437220"/>
            <a:ext cx="627464" cy="246221"/>
          </a:xfrm>
          <a:prstGeom prst="rect">
            <a:avLst/>
          </a:prstGeom>
          <a:noFill/>
        </p:spPr>
        <p:txBody>
          <a:bodyPr wrap="square" rtlCol="0">
            <a:spAutoFit/>
          </a:bodyPr>
          <a:lstStyle/>
          <a:p>
            <a:r>
              <a:rPr lang="en-US" sz="1000" b="1" dirty="0" smtClean="0">
                <a:solidFill>
                  <a:srgbClr val="003366"/>
                </a:solidFill>
              </a:rPr>
              <a:t>Motels</a:t>
            </a:r>
            <a:endParaRPr lang="en-US" sz="1000" b="1" dirty="0">
              <a:solidFill>
                <a:srgbClr val="003366"/>
              </a:solidFill>
            </a:endParaRPr>
          </a:p>
        </p:txBody>
      </p:sp>
      <p:sp>
        <p:nvSpPr>
          <p:cNvPr id="15" name="TextBox 14"/>
          <p:cNvSpPr txBox="1"/>
          <p:nvPr/>
        </p:nvSpPr>
        <p:spPr>
          <a:xfrm>
            <a:off x="5290616" y="4829889"/>
            <a:ext cx="1338784" cy="861774"/>
          </a:xfrm>
          <a:prstGeom prst="rect">
            <a:avLst/>
          </a:prstGeom>
          <a:noFill/>
        </p:spPr>
        <p:txBody>
          <a:bodyPr wrap="square" rtlCol="0">
            <a:spAutoFit/>
          </a:bodyPr>
          <a:lstStyle/>
          <a:p>
            <a:r>
              <a:rPr lang="en-US" sz="1000" b="1" dirty="0" smtClean="0">
                <a:solidFill>
                  <a:srgbClr val="003366"/>
                </a:solidFill>
              </a:rPr>
              <a:t>Conventions      </a:t>
            </a:r>
          </a:p>
          <a:p>
            <a:r>
              <a:rPr lang="en-US" sz="1000" b="1" dirty="0">
                <a:solidFill>
                  <a:srgbClr val="003366"/>
                </a:solidFill>
              </a:rPr>
              <a:t> </a:t>
            </a:r>
            <a:r>
              <a:rPr lang="en-US" sz="1000" b="1" dirty="0" smtClean="0">
                <a:solidFill>
                  <a:srgbClr val="003366"/>
                </a:solidFill>
              </a:rPr>
              <a:t>    Meetings</a:t>
            </a:r>
          </a:p>
          <a:p>
            <a:r>
              <a:rPr lang="en-US" sz="1000" b="1" dirty="0" smtClean="0">
                <a:solidFill>
                  <a:srgbClr val="003366"/>
                </a:solidFill>
              </a:rPr>
              <a:t>Seminars</a:t>
            </a:r>
          </a:p>
          <a:p>
            <a:r>
              <a:rPr lang="en-US" sz="1000" b="1" dirty="0">
                <a:solidFill>
                  <a:srgbClr val="003366"/>
                </a:solidFill>
              </a:rPr>
              <a:t> </a:t>
            </a:r>
            <a:r>
              <a:rPr lang="en-US" sz="1000" b="1" dirty="0" smtClean="0">
                <a:solidFill>
                  <a:srgbClr val="003366"/>
                </a:solidFill>
              </a:rPr>
              <a:t>       Conferences</a:t>
            </a:r>
          </a:p>
          <a:p>
            <a:r>
              <a:rPr lang="en-US" sz="1000" b="1" dirty="0" smtClean="0">
                <a:solidFill>
                  <a:srgbClr val="003366"/>
                </a:solidFill>
              </a:rPr>
              <a:t>    Tradeshows</a:t>
            </a:r>
            <a:endParaRPr lang="en-US" sz="1000" b="1" dirty="0">
              <a:solidFill>
                <a:srgbClr val="003366"/>
              </a:solidFill>
            </a:endParaRPr>
          </a:p>
        </p:txBody>
      </p:sp>
      <p:sp>
        <p:nvSpPr>
          <p:cNvPr id="16" name="TextBox 15"/>
          <p:cNvSpPr txBox="1"/>
          <p:nvPr/>
        </p:nvSpPr>
        <p:spPr>
          <a:xfrm>
            <a:off x="3124200" y="4460557"/>
            <a:ext cx="986118" cy="400110"/>
          </a:xfrm>
          <a:prstGeom prst="rect">
            <a:avLst/>
          </a:prstGeom>
          <a:noFill/>
        </p:spPr>
        <p:txBody>
          <a:bodyPr wrap="square" rtlCol="0">
            <a:spAutoFit/>
          </a:bodyPr>
          <a:lstStyle/>
          <a:p>
            <a:r>
              <a:rPr lang="en-US" sz="1000" b="1" dirty="0" smtClean="0">
                <a:solidFill>
                  <a:srgbClr val="003366"/>
                </a:solidFill>
              </a:rPr>
              <a:t>            Train Auto</a:t>
            </a:r>
            <a:endParaRPr lang="en-US" sz="1000" b="1" dirty="0">
              <a:solidFill>
                <a:srgbClr val="003366"/>
              </a:solidFill>
            </a:endParaRPr>
          </a:p>
        </p:txBody>
      </p:sp>
      <p:sp>
        <p:nvSpPr>
          <p:cNvPr id="17" name="TextBox 16"/>
          <p:cNvSpPr txBox="1"/>
          <p:nvPr/>
        </p:nvSpPr>
        <p:spPr>
          <a:xfrm>
            <a:off x="3886200" y="4683441"/>
            <a:ext cx="1295400" cy="553998"/>
          </a:xfrm>
          <a:prstGeom prst="rect">
            <a:avLst/>
          </a:prstGeom>
          <a:noFill/>
        </p:spPr>
        <p:txBody>
          <a:bodyPr wrap="square" rtlCol="0">
            <a:spAutoFit/>
          </a:bodyPr>
          <a:lstStyle/>
          <a:p>
            <a:r>
              <a:rPr lang="en-US" sz="1000" b="1" dirty="0" smtClean="0">
                <a:solidFill>
                  <a:srgbClr val="003366"/>
                </a:solidFill>
              </a:rPr>
              <a:t>       Airlines</a:t>
            </a:r>
          </a:p>
          <a:p>
            <a:endParaRPr lang="en-US" sz="1000" b="1" dirty="0" smtClean="0">
              <a:solidFill>
                <a:srgbClr val="003366"/>
              </a:solidFill>
            </a:endParaRPr>
          </a:p>
          <a:p>
            <a:r>
              <a:rPr lang="en-US" sz="1000" b="1" dirty="0">
                <a:solidFill>
                  <a:srgbClr val="003366"/>
                </a:solidFill>
              </a:rPr>
              <a:t> </a:t>
            </a:r>
            <a:r>
              <a:rPr lang="en-US" sz="1000" b="1" dirty="0" smtClean="0">
                <a:solidFill>
                  <a:srgbClr val="003366"/>
                </a:solidFill>
              </a:rPr>
              <a:t>   Motorcoach</a:t>
            </a:r>
            <a:endParaRPr lang="en-US" sz="1000" b="1" dirty="0">
              <a:solidFill>
                <a:srgbClr val="003366"/>
              </a:solidFill>
            </a:endParaRPr>
          </a:p>
        </p:txBody>
      </p:sp>
      <p:sp>
        <p:nvSpPr>
          <p:cNvPr id="18" name="TextBox 17"/>
          <p:cNvSpPr txBox="1"/>
          <p:nvPr/>
        </p:nvSpPr>
        <p:spPr>
          <a:xfrm>
            <a:off x="2924950" y="4860667"/>
            <a:ext cx="1037450" cy="246221"/>
          </a:xfrm>
          <a:prstGeom prst="rect">
            <a:avLst/>
          </a:prstGeom>
          <a:noFill/>
        </p:spPr>
        <p:txBody>
          <a:bodyPr wrap="square" rtlCol="0">
            <a:spAutoFit/>
          </a:bodyPr>
          <a:lstStyle/>
          <a:p>
            <a:r>
              <a:rPr lang="en-US" sz="1000" b="1" dirty="0" smtClean="0">
                <a:solidFill>
                  <a:srgbClr val="003366"/>
                </a:solidFill>
              </a:rPr>
              <a:t>         Cruises</a:t>
            </a:r>
            <a:endParaRPr lang="en-US" sz="1000" b="1" dirty="0">
              <a:solidFill>
                <a:srgbClr val="003366"/>
              </a:solidFill>
            </a:endParaRPr>
          </a:p>
        </p:txBody>
      </p:sp>
      <p:sp>
        <p:nvSpPr>
          <p:cNvPr id="19" name="TextBox 18"/>
          <p:cNvSpPr txBox="1"/>
          <p:nvPr/>
        </p:nvSpPr>
        <p:spPr>
          <a:xfrm>
            <a:off x="2174072" y="4768592"/>
            <a:ext cx="750878" cy="246221"/>
          </a:xfrm>
          <a:prstGeom prst="rect">
            <a:avLst/>
          </a:prstGeom>
          <a:noFill/>
        </p:spPr>
        <p:txBody>
          <a:bodyPr wrap="square" rtlCol="0">
            <a:spAutoFit/>
          </a:bodyPr>
          <a:lstStyle/>
          <a:p>
            <a:r>
              <a:rPr lang="en-US" sz="1000" b="1" dirty="0" smtClean="0">
                <a:solidFill>
                  <a:srgbClr val="003366"/>
                </a:solidFill>
              </a:rPr>
              <a:t>Casinos</a:t>
            </a:r>
            <a:endParaRPr lang="en-US" sz="1000" b="1" dirty="0">
              <a:solidFill>
                <a:srgbClr val="003366"/>
              </a:solidFill>
            </a:endParaRPr>
          </a:p>
        </p:txBody>
      </p:sp>
      <p:sp>
        <p:nvSpPr>
          <p:cNvPr id="20" name="TextBox 19"/>
          <p:cNvSpPr txBox="1"/>
          <p:nvPr/>
        </p:nvSpPr>
        <p:spPr>
          <a:xfrm>
            <a:off x="6858000" y="5106888"/>
            <a:ext cx="914400" cy="400110"/>
          </a:xfrm>
          <a:prstGeom prst="rect">
            <a:avLst/>
          </a:prstGeom>
          <a:noFill/>
        </p:spPr>
        <p:txBody>
          <a:bodyPr wrap="square" rtlCol="0">
            <a:spAutoFit/>
          </a:bodyPr>
          <a:lstStyle/>
          <a:p>
            <a:r>
              <a:rPr lang="en-US" sz="1000" b="1" dirty="0" smtClean="0">
                <a:solidFill>
                  <a:srgbClr val="003366"/>
                </a:solidFill>
              </a:rPr>
              <a:t>Attractions</a:t>
            </a:r>
          </a:p>
          <a:p>
            <a:r>
              <a:rPr lang="en-US" sz="1000" dirty="0"/>
              <a:t> </a:t>
            </a:r>
            <a:r>
              <a:rPr lang="en-US" sz="1000" dirty="0" smtClean="0"/>
              <a:t>                       </a:t>
            </a:r>
            <a:endParaRPr lang="en-US" sz="1000" dirty="0"/>
          </a:p>
        </p:txBody>
      </p:sp>
      <p:sp>
        <p:nvSpPr>
          <p:cNvPr id="21" name="TextBox 20"/>
          <p:cNvSpPr txBox="1"/>
          <p:nvPr/>
        </p:nvSpPr>
        <p:spPr>
          <a:xfrm>
            <a:off x="7239000" y="4829889"/>
            <a:ext cx="609600" cy="246221"/>
          </a:xfrm>
          <a:prstGeom prst="rect">
            <a:avLst/>
          </a:prstGeom>
          <a:noFill/>
        </p:spPr>
        <p:txBody>
          <a:bodyPr wrap="square" rtlCol="0">
            <a:spAutoFit/>
          </a:bodyPr>
          <a:lstStyle/>
          <a:p>
            <a:r>
              <a:rPr lang="en-US" sz="1000" b="1" dirty="0" smtClean="0">
                <a:solidFill>
                  <a:srgbClr val="003366"/>
                </a:solidFill>
              </a:rPr>
              <a:t>Parks</a:t>
            </a:r>
            <a:endParaRPr lang="en-US" sz="1000" b="1" dirty="0">
              <a:solidFill>
                <a:srgbClr val="003366"/>
              </a:solidFill>
            </a:endParaRPr>
          </a:p>
        </p:txBody>
      </p:sp>
      <p:sp>
        <p:nvSpPr>
          <p:cNvPr id="22" name="TextBox 21"/>
          <p:cNvSpPr txBox="1"/>
          <p:nvPr/>
        </p:nvSpPr>
        <p:spPr>
          <a:xfrm>
            <a:off x="7772400" y="5061169"/>
            <a:ext cx="1219200" cy="400110"/>
          </a:xfrm>
          <a:prstGeom prst="rect">
            <a:avLst/>
          </a:prstGeom>
          <a:noFill/>
        </p:spPr>
        <p:txBody>
          <a:bodyPr wrap="square" rtlCol="0">
            <a:spAutoFit/>
          </a:bodyPr>
          <a:lstStyle/>
          <a:p>
            <a:r>
              <a:rPr lang="en-US" sz="1000" b="1" dirty="0" smtClean="0">
                <a:solidFill>
                  <a:srgbClr val="003366"/>
                </a:solidFill>
              </a:rPr>
              <a:t>Recreational Events</a:t>
            </a:r>
            <a:endParaRPr lang="en-US" sz="1000" b="1" dirty="0">
              <a:solidFill>
                <a:srgbClr val="003366"/>
              </a:solidFill>
            </a:endParaRPr>
          </a:p>
        </p:txBody>
      </p:sp>
      <p:sp>
        <p:nvSpPr>
          <p:cNvPr id="23" name="TextBox 22"/>
          <p:cNvSpPr txBox="1"/>
          <p:nvPr/>
        </p:nvSpPr>
        <p:spPr>
          <a:xfrm>
            <a:off x="4175712" y="5691663"/>
            <a:ext cx="4724400" cy="861774"/>
          </a:xfrm>
          <a:prstGeom prst="rect">
            <a:avLst/>
          </a:prstGeom>
          <a:noFill/>
        </p:spPr>
        <p:txBody>
          <a:bodyPr wrap="square" rtlCol="0">
            <a:spAutoFit/>
          </a:bodyPr>
          <a:lstStyle/>
          <a:p>
            <a:r>
              <a:rPr lang="en-US" sz="1000" b="1" dirty="0" smtClean="0">
                <a:solidFill>
                  <a:srgbClr val="00B050"/>
                </a:solidFill>
              </a:rPr>
              <a:t>Network    Administration              Graphic Arts            Entrepreneurship</a:t>
            </a:r>
          </a:p>
          <a:p>
            <a:r>
              <a:rPr lang="en-US" sz="1000" b="1" dirty="0" smtClean="0">
                <a:solidFill>
                  <a:srgbClr val="00B050"/>
                </a:solidFill>
              </a:rPr>
              <a:t>  Communications                Information Technology        Multi Media    </a:t>
            </a:r>
            <a:endParaRPr lang="en-US" sz="1000" b="1" dirty="0">
              <a:solidFill>
                <a:srgbClr val="00B050"/>
              </a:solidFill>
            </a:endParaRPr>
          </a:p>
          <a:p>
            <a:r>
              <a:rPr lang="en-US" sz="1000" b="1" dirty="0" smtClean="0">
                <a:solidFill>
                  <a:srgbClr val="00B050"/>
                </a:solidFill>
              </a:rPr>
              <a:t>Web Design     Computer Programing      Electrical     Business Law                               Business Management     Horticulture      Accounting             Marketing</a:t>
            </a:r>
          </a:p>
          <a:p>
            <a:r>
              <a:rPr lang="en-US" sz="1000" b="1" dirty="0" smtClean="0">
                <a:solidFill>
                  <a:srgbClr val="00B050"/>
                </a:solidFill>
              </a:rPr>
              <a:t>      Computer   Applications         Economics    Building Trades   HV/HC</a:t>
            </a:r>
            <a:endParaRPr lang="en-US" sz="1000" b="1" dirty="0">
              <a:solidFill>
                <a:srgbClr val="00B050"/>
              </a:solidFill>
            </a:endParaRPr>
          </a:p>
        </p:txBody>
      </p:sp>
      <p:sp>
        <p:nvSpPr>
          <p:cNvPr id="24" name="TextBox 23"/>
          <p:cNvSpPr txBox="1"/>
          <p:nvPr/>
        </p:nvSpPr>
        <p:spPr>
          <a:xfrm>
            <a:off x="397088" y="5768607"/>
            <a:ext cx="3729318" cy="707886"/>
          </a:xfrm>
          <a:prstGeom prst="rect">
            <a:avLst/>
          </a:prstGeom>
          <a:noFill/>
        </p:spPr>
        <p:txBody>
          <a:bodyPr wrap="square" rtlCol="0">
            <a:spAutoFit/>
          </a:bodyPr>
          <a:lstStyle/>
          <a:p>
            <a:r>
              <a:rPr lang="en-US" sz="1000" b="1" dirty="0" smtClean="0">
                <a:solidFill>
                  <a:srgbClr val="00B050"/>
                </a:solidFill>
              </a:rPr>
              <a:t>Dietician   Health Care    Family Health     </a:t>
            </a:r>
          </a:p>
          <a:p>
            <a:r>
              <a:rPr lang="en-US" sz="1000" b="1" dirty="0">
                <a:solidFill>
                  <a:srgbClr val="00B050"/>
                </a:solidFill>
              </a:rPr>
              <a:t> </a:t>
            </a:r>
            <a:r>
              <a:rPr lang="en-US" sz="1000" b="1" dirty="0" smtClean="0">
                <a:solidFill>
                  <a:srgbClr val="00B050"/>
                </a:solidFill>
              </a:rPr>
              <a:t>    Hospitality &amp; Tourism Degree     Tourism Management</a:t>
            </a:r>
          </a:p>
          <a:p>
            <a:r>
              <a:rPr lang="en-US" sz="1000" b="1" dirty="0" smtClean="0">
                <a:solidFill>
                  <a:srgbClr val="00B050"/>
                </a:solidFill>
              </a:rPr>
              <a:t>Hospitality &amp; Tourism Management Instructional Programs</a:t>
            </a:r>
          </a:p>
          <a:p>
            <a:r>
              <a:rPr lang="en-US" sz="1000" b="1" dirty="0" smtClean="0">
                <a:solidFill>
                  <a:srgbClr val="00B050"/>
                </a:solidFill>
              </a:rPr>
              <a:t>Foods    Culinary   Chef    Chef Apprentice</a:t>
            </a:r>
            <a:endParaRPr lang="en-US" sz="1000" b="1" dirty="0">
              <a:solidFill>
                <a:srgbClr val="00B050"/>
              </a:solidFill>
            </a:endParaRPr>
          </a:p>
        </p:txBody>
      </p:sp>
    </p:spTree>
    <p:extLst>
      <p:ext uri="{BB962C8B-B14F-4D97-AF65-F5344CB8AC3E}">
        <p14:creationId xmlns:p14="http://schemas.microsoft.com/office/powerpoint/2010/main" xmlns="" val="15683812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Pathway to Travel &amp; </a:t>
            </a:r>
            <a:r>
              <a:rPr lang="en-US" dirty="0" smtClean="0"/>
              <a:t>Tourism</a:t>
            </a:r>
            <a:br>
              <a:rPr lang="en-US" dirty="0" smtClean="0"/>
            </a:br>
            <a:r>
              <a:rPr lang="en-US" dirty="0" smtClean="0"/>
              <a:t>Education &amp; Training</a:t>
            </a:r>
            <a:endParaRPr lang="en-US" dirty="0"/>
          </a:p>
        </p:txBody>
      </p:sp>
      <p:sp>
        <p:nvSpPr>
          <p:cNvPr id="3" name="Content Placeholder 2"/>
          <p:cNvSpPr>
            <a:spLocks noGrp="1"/>
          </p:cNvSpPr>
          <p:nvPr>
            <p:ph idx="1"/>
          </p:nvPr>
        </p:nvSpPr>
        <p:spPr/>
        <p:txBody>
          <a:bodyPr/>
          <a:lstStyle/>
          <a:p>
            <a:pPr marL="114300" indent="0">
              <a:buNone/>
            </a:pPr>
            <a:r>
              <a:rPr lang="en-US" sz="2000" dirty="0" smtClean="0"/>
              <a:t>As you can see from the Hospitality Career Umbrella, there are many opportunities within the hospitality, travel and tourism industry.  The education that accompanies these careers can look something like this: </a:t>
            </a:r>
          </a:p>
          <a:p>
            <a:pPr marL="114300" indent="0">
              <a:buNone/>
            </a:pPr>
            <a:r>
              <a:rPr lang="en-US" sz="2000" dirty="0" smtClean="0"/>
              <a:t>		         </a:t>
            </a:r>
            <a:r>
              <a:rPr lang="en-US" sz="1600" dirty="0" smtClean="0"/>
              <a:t>Junior High School Programs</a:t>
            </a:r>
          </a:p>
          <a:p>
            <a:pPr marL="114300" indent="0">
              <a:buNone/>
            </a:pPr>
            <a:r>
              <a:rPr lang="en-US" sz="2000" dirty="0"/>
              <a:t> </a:t>
            </a:r>
            <a:r>
              <a:rPr lang="en-US" sz="2000" dirty="0" smtClean="0"/>
              <a:t>                                                    </a:t>
            </a:r>
          </a:p>
          <a:p>
            <a:pPr marL="114300" indent="0">
              <a:buNone/>
            </a:pPr>
            <a:r>
              <a:rPr lang="en-US" dirty="0"/>
              <a:t> </a:t>
            </a:r>
            <a:r>
              <a:rPr lang="en-US" dirty="0" smtClean="0"/>
              <a:t>                               </a:t>
            </a:r>
            <a:r>
              <a:rPr lang="en-US" sz="1600" dirty="0" smtClean="0"/>
              <a:t>High School Programs</a:t>
            </a:r>
            <a:r>
              <a:rPr lang="en-US" dirty="0" smtClean="0"/>
              <a:t>  </a:t>
            </a:r>
          </a:p>
          <a:p>
            <a:pPr marL="114300" indent="0">
              <a:buNone/>
            </a:pPr>
            <a:r>
              <a:rPr lang="en-US" dirty="0"/>
              <a:t> </a:t>
            </a:r>
            <a:r>
              <a:rPr lang="en-US" dirty="0" smtClean="0"/>
              <a:t>                                            </a:t>
            </a:r>
          </a:p>
          <a:p>
            <a:pPr marL="114300" indent="0">
              <a:buNone/>
            </a:pPr>
            <a:r>
              <a:rPr lang="en-US" dirty="0"/>
              <a:t> </a:t>
            </a:r>
            <a:r>
              <a:rPr lang="en-US" dirty="0" smtClean="0"/>
              <a:t>                       </a:t>
            </a:r>
            <a:r>
              <a:rPr lang="en-US" sz="1600" dirty="0" smtClean="0"/>
              <a:t>Technical College (2 year AAS Degree)</a:t>
            </a:r>
            <a:endParaRPr lang="en-US" dirty="0" smtClean="0"/>
          </a:p>
          <a:p>
            <a:pPr marL="114300" indent="0">
              <a:buNone/>
            </a:pPr>
            <a:endParaRPr lang="en-US" dirty="0" smtClean="0"/>
          </a:p>
          <a:p>
            <a:pPr marL="114300" indent="0">
              <a:buNone/>
            </a:pPr>
            <a:r>
              <a:rPr lang="en-US" dirty="0"/>
              <a:t> </a:t>
            </a:r>
            <a:r>
              <a:rPr lang="en-US" dirty="0" smtClean="0"/>
              <a:t>                           </a:t>
            </a:r>
            <a:r>
              <a:rPr lang="en-US" sz="1600" dirty="0" smtClean="0"/>
              <a:t>Four Year College (BS/BA Degree)</a:t>
            </a:r>
            <a:endParaRPr lang="en-US" dirty="0"/>
          </a:p>
        </p:txBody>
      </p:sp>
      <p:sp>
        <p:nvSpPr>
          <p:cNvPr id="4" name="Down Arrow 3"/>
          <p:cNvSpPr/>
          <p:nvPr/>
        </p:nvSpPr>
        <p:spPr>
          <a:xfrm>
            <a:off x="4228084" y="3388106"/>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a:off x="4228084" y="4191000"/>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4228084" y="5105400"/>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902615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343</TotalTime>
  <Words>865</Words>
  <Application>Microsoft Office PowerPoint</Application>
  <PresentationFormat>On-screen Show (4:3)</PresentationFormat>
  <Paragraphs>172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Apothecary</vt:lpstr>
      <vt:lpstr>Introduction to Careers in Hospitality &amp; Tourism</vt:lpstr>
      <vt:lpstr>The Pathway to Travel &amp; Tourism Why People Travel</vt:lpstr>
      <vt:lpstr>The Pathway to Travel &amp; Tourism The evolution of Travel</vt:lpstr>
      <vt:lpstr>The Pathway to Travel &amp; Tourism ~Trends~</vt:lpstr>
      <vt:lpstr>The Pathway to Travel &amp; Tourism ~Trends~</vt:lpstr>
      <vt:lpstr>The Pathway to Travel &amp; Tourism ~Trends~</vt:lpstr>
      <vt:lpstr>The Pathway to Travel &amp; Tourism ~Trends~</vt:lpstr>
      <vt:lpstr>The Hospitality career Umbrella</vt:lpstr>
      <vt:lpstr>The Pathway to Travel &amp; Tourism Education &amp; Training</vt:lpstr>
      <vt:lpstr>The Pathway to Travel &amp; Tourism Education &amp; Training</vt:lpstr>
      <vt:lpstr>The Pathway to Travel &amp; Tourism Education &amp; Training</vt:lpstr>
      <vt:lpstr>Hospitality Career Ladder</vt:lpstr>
      <vt:lpstr>The Pathway to Travel &amp; Tourism Education &amp; Training</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Hospitality &amp; Tourism Careers</dc:title>
  <dc:creator>June Lammers</dc:creator>
  <cp:lastModifiedBy>lherring</cp:lastModifiedBy>
  <cp:revision>34</cp:revision>
  <dcterms:created xsi:type="dcterms:W3CDTF">2013-03-02T13:45:30Z</dcterms:created>
  <dcterms:modified xsi:type="dcterms:W3CDTF">2013-09-11T19:28:32Z</dcterms:modified>
</cp:coreProperties>
</file>