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6"/>
  </p:notesMasterIdLst>
  <p:sldIdLst>
    <p:sldId id="256" r:id="rId2"/>
    <p:sldId id="257" r:id="rId3"/>
    <p:sldId id="267" r:id="rId4"/>
    <p:sldId id="258" r:id="rId5"/>
    <p:sldId id="259" r:id="rId6"/>
    <p:sldId id="268" r:id="rId7"/>
    <p:sldId id="269" r:id="rId8"/>
    <p:sldId id="262" r:id="rId9"/>
    <p:sldId id="276" r:id="rId10"/>
    <p:sldId id="270" r:id="rId11"/>
    <p:sldId id="271" r:id="rId12"/>
    <p:sldId id="272" r:id="rId13"/>
    <p:sldId id="273" r:id="rId14"/>
    <p:sldId id="274" r:id="rId15"/>
    <p:sldId id="275" r:id="rId16"/>
    <p:sldId id="277" r:id="rId17"/>
    <p:sldId id="263" r:id="rId18"/>
    <p:sldId id="278" r:id="rId19"/>
    <p:sldId id="279" r:id="rId20"/>
    <p:sldId id="280" r:id="rId21"/>
    <p:sldId id="281" r:id="rId22"/>
    <p:sldId id="282" r:id="rId23"/>
    <p:sldId id="283" r:id="rId24"/>
    <p:sldId id="284" r:id="rId2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D5C54AEF-D963-48D8-8A89-A538CB07058D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875F1C7A-C6E2-4510-AC80-30E771CE486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867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28676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D599FA15-1B1A-4107-80CC-D05FF1A96EF8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789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7892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EC2B0DDF-6C74-4D73-8EA8-239BBC92A92D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10</a:t>
            </a:fld>
            <a:endParaRPr lang="en-U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891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8916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D053F19-075B-4046-81AA-09BA525447CE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11</a:t>
            </a:fld>
            <a:endParaRPr lang="en-U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993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99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A0523A66-7B1E-4CE1-B24D-EAC362AF6705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12</a:t>
            </a:fld>
            <a:endParaRPr lang="en-US" smtClean="0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096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0964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2FE7949-ADB9-4138-8DA7-A077EBAA3332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13</a:t>
            </a:fld>
            <a:endParaRPr lang="en-US" smtClean="0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198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1988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05D7C5E6-2FF9-43FE-AB64-40C56698A43F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14</a:t>
            </a:fld>
            <a:endParaRPr lang="en-US" smtClean="0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301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3012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EAADAF1-A69B-41A1-9893-CB09FEED1AB6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15</a:t>
            </a:fld>
            <a:endParaRPr lang="en-US" smtClean="0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403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4036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F9B30DA-5851-4CB7-BB8E-A35CF187C60C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16</a:t>
            </a:fld>
            <a:endParaRPr lang="en-US" smtClean="0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505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506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344484F-5186-4BCE-AB67-16B9032552BF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17</a:t>
            </a:fld>
            <a:endParaRPr lang="en-US" smtClean="0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608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6084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7507173-62C2-4981-ACD9-FC0714E79B04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18</a:t>
            </a:fld>
            <a:endParaRPr lang="en-US" smtClean="0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710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7108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DFCAFE60-A6D0-42C4-BCBA-E5EB7C651ACE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19</a:t>
            </a:fld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969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2970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B84DF155-622A-4655-A715-4076AB7BA2F9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</a:t>
            </a:fld>
            <a:endParaRPr lang="en-US" smtClean="0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813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8132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65F376C5-FF27-4162-9150-1B509EB605D7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20</a:t>
            </a:fld>
            <a:endParaRPr lang="en-US" smtClean="0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915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49156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7A3A186-845C-4D49-A541-358191EDF950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21</a:t>
            </a:fld>
            <a:endParaRPr lang="en-US" smtClean="0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017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5018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91B79ED1-113F-4802-B85F-6799EFF1F2D3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22</a:t>
            </a:fld>
            <a:endParaRPr lang="en-US" smtClean="0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B00BE80-DBCC-4D31-A968-0D5A863974AA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23</a:t>
            </a:fld>
            <a:endParaRPr lang="en-US" smtClean="0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222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52228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E376A4D-8405-428C-AE94-BFCD92D77672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24</a:t>
            </a:fld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2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0724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E477784-2807-4BCA-882F-03EF322F94A7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3</a:t>
            </a:fld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174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1748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C2114768-55BA-4508-A8D1-0A936919CF3A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4</a:t>
            </a:fld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2772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88E415D9-3EDD-4C2B-8C93-308423BC8083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5</a:t>
            </a:fld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379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3796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A32BA689-A08B-4AA3-87FA-E70C4311013A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6</a:t>
            </a:fld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481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482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3607D08-0BF9-4BEB-A91C-CF1C14EA5AC0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7</a:t>
            </a:fld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584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5844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A075308-4ECE-46FD-8060-B5FF4D8A4D2E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8</a:t>
            </a:fld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686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36868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0AE9DA7-D315-4005-8C5D-E9C556A9B1EE}" type="slidenum">
              <a:rPr lang="en-US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9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lIns="45720" tIns="0" rIns="45720" bIns="0" anchor="b">
            <a:scene3d>
              <a:camera prst="orthographicFront"/>
              <a:lightRig rig="soft" dir="t">
                <a:rot lat="0" lon="0" rev="17220000"/>
              </a:lightRig>
            </a:scene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6D1607-944B-4F80-9DCE-8FF6247678A2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16709F-79B3-41FE-B065-95389A748A1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459E27-C0A5-438B-B907-EAC268EBE7A8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5FEE75-1510-4E23-8CEA-77193ABB961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C5AB5A-D9C0-483B-B612-448B078B5F64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E47FC8-EA62-4911-9EA6-00B28D8B1EA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56C226-0F60-454E-ACA5-DB289F0CE0EA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0DE0C3-CB3E-4179-8920-BECAC8CBCD4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9D221B-E5B7-4387-A476-505E704F6F10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88A74F-B42C-444B-8144-CD819FEE6DC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82575D-A4C0-442D-9D5D-9332AD698301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6C5426-7B9C-44B4-AC2B-3258C50BE88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7EF63C-364D-4C4C-B064-5DD2054806ED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8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19A753-6926-47F0-98AE-33A7BEB859D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D895DC-B621-4EB4-A2C2-888865DC87AA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4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EA3FE0-89FD-4CBB-ACCD-08ADB4C55C9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2DFD5C2-897B-4261-93F8-9F245D52853B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4ED7E3-7A40-4BC6-84E1-95C8F6E0EEA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46C6F5-4211-4704-814A-4FC662D24108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98DBC7-22FF-4AE5-9436-99E83408417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>
            <a:lvl1pPr indent="0">
              <a:buNone/>
              <a:defRPr sz="3200"/>
            </a:lvl1pPr>
          </a:lstStyle>
          <a:p>
            <a:pPr lvl="0"/>
            <a:r>
              <a:rPr lang="en-US" noProof="0" dirty="0" smtClean="0"/>
              <a:t>Click icon to add picture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rIns="45720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822B6B-E518-4F53-9267-225990A82041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6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AD98A6-DDF7-428A-BD43-5522ABE5297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27" name="Text Placeholder 1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708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shade val="50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C207A4B-9B0A-4BF9-9F69-F90F840BC850}" type="datetimeFigureOut">
              <a:rPr lang="en-US"/>
              <a:pPr>
                <a:defRPr/>
              </a:pPr>
              <a:t>9/11/2013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shade val="50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1">
                    <a:shade val="50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8E5BF724-1E09-468C-A254-5766C392ADA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95" r:id="rId3"/>
    <p:sldLayoutId id="2147483687" r:id="rId4"/>
    <p:sldLayoutId id="2147483688" r:id="rId5"/>
    <p:sldLayoutId id="2147483689" r:id="rId6"/>
    <p:sldLayoutId id="2147483690" r:id="rId7"/>
    <p:sldLayoutId id="2147483691" r:id="rId8"/>
    <p:sldLayoutId id="2147483692" r:id="rId9"/>
    <p:sldLayoutId id="2147483693" r:id="rId10"/>
    <p:sldLayoutId id="2147483694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100" b="1" kern="120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100" b="1">
          <a:solidFill>
            <a:schemeClr val="tx1"/>
          </a:solidFill>
          <a:latin typeface="Lucida Sans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100" b="1">
          <a:solidFill>
            <a:schemeClr val="tx1"/>
          </a:solidFill>
          <a:latin typeface="Lucida Sans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100" b="1">
          <a:solidFill>
            <a:schemeClr val="tx1"/>
          </a:solidFill>
          <a:latin typeface="Lucida Sans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100" b="1">
          <a:solidFill>
            <a:schemeClr val="tx1"/>
          </a:solidFill>
          <a:latin typeface="Lucida Sans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100" b="1">
          <a:solidFill>
            <a:schemeClr val="tx1"/>
          </a:solidFill>
          <a:latin typeface="Lucida Sans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100" b="1">
          <a:solidFill>
            <a:schemeClr val="tx1"/>
          </a:solidFill>
          <a:latin typeface="Lucida Sans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100" b="1">
          <a:solidFill>
            <a:schemeClr val="tx1"/>
          </a:solidFill>
          <a:latin typeface="Lucida Sans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100" b="1">
          <a:solidFill>
            <a:schemeClr val="tx1"/>
          </a:solidFill>
          <a:latin typeface="Lucida Sans" pitchFamily="34" charset="0"/>
        </a:defRPr>
      </a:lvl9pPr>
    </p:titleStyle>
    <p:bodyStyle>
      <a:lvl1pPr marL="547688" indent="-411163" algn="l" rtl="0" eaLnBrk="0" fontAlgn="base" hangingPunct="0">
        <a:spcBef>
          <a:spcPct val="20000"/>
        </a:spcBef>
        <a:spcAft>
          <a:spcPct val="0"/>
        </a:spcAft>
        <a:buClr>
          <a:srgbClr val="F9F9F9"/>
        </a:buClr>
        <a:buSzPct val="65000"/>
        <a:buFont typeface="Wingdings 2" pitchFamily="18" charset="2"/>
        <a:buChar char="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363" indent="-282575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80000"/>
        <a:buFont typeface="Wingdings 2" pitchFamily="18" charset="2"/>
        <a:buChar char="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475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95000"/>
        <a:buFont typeface="Wingdings" pitchFamily="2" charset="2"/>
        <a:buChar char="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2550" indent="-182563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100000"/>
        <a:buFont typeface="Wingdings 3" pitchFamily="18" charset="2"/>
        <a:buChar char="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4638" indent="-182563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Font typeface="Wingdings 2" pitchFamily="18" charset="2"/>
        <a:buChar char="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88692" y="2057400"/>
            <a:ext cx="8229601" cy="18288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The Role of </a:t>
            </a:r>
            <a:br>
              <a:rPr lang="en-US" dirty="0" smtClean="0"/>
            </a:br>
            <a:r>
              <a:rPr lang="en-US" dirty="0" smtClean="0"/>
              <a:t>Customer Service</a:t>
            </a:r>
            <a:endParaRPr lang="en-US" dirty="0"/>
          </a:p>
        </p:txBody>
      </p:sp>
      <p:sp>
        <p:nvSpPr>
          <p:cNvPr id="3075" name="Subtitle 2"/>
          <p:cNvSpPr>
            <a:spLocks noGrp="1"/>
          </p:cNvSpPr>
          <p:nvPr>
            <p:ph type="subTitle" idx="1"/>
          </p:nvPr>
        </p:nvSpPr>
        <p:spPr>
          <a:xfrm>
            <a:off x="1371600" y="4495800"/>
            <a:ext cx="6400800" cy="1752600"/>
          </a:xfrm>
        </p:spPr>
        <p:txBody>
          <a:bodyPr/>
          <a:lstStyle/>
          <a:p>
            <a:pPr eaLnBrk="1" hangingPunct="1"/>
            <a:r>
              <a:rPr lang="en-US" dirty="0" smtClean="0"/>
              <a:t>An introduction to customer service for  entry level positions in the hospitality industry.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524000" y="990600"/>
            <a:ext cx="5791200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Introduction to Careers in Hospitality and Tourism</a:t>
            </a:r>
          </a:p>
          <a:p>
            <a:pPr algn="ctr"/>
            <a:r>
              <a:rPr lang="en-US" sz="1400" dirty="0" smtClean="0"/>
              <a:t>Unit 4 – The Role of Customer Service</a:t>
            </a:r>
          </a:p>
          <a:p>
            <a:pPr algn="ctr"/>
            <a:r>
              <a:rPr lang="en-US" sz="1400" b="1" dirty="0" smtClean="0"/>
              <a:t>Instructional Strategy 1</a:t>
            </a:r>
            <a:endParaRPr lang="en-US" sz="1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3550" y="311150"/>
            <a:ext cx="8229600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Be Friendly!</a:t>
            </a:r>
            <a:endParaRPr lang="en-US" dirty="0"/>
          </a:p>
        </p:txBody>
      </p:sp>
      <p:sp>
        <p:nvSpPr>
          <p:cNvPr id="1229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200" smtClean="0"/>
              <a:t>Friendliness is easy!  It needs to be exercised everyday and everywhere…home, school and work! </a:t>
            </a:r>
          </a:p>
          <a:p>
            <a:pPr eaLnBrk="1" hangingPunct="1"/>
            <a:r>
              <a:rPr lang="en-US" sz="3200" smtClean="0"/>
              <a:t>Friendliness can make a big difference in keeping a distraught or frustrated guest from moving on to work with the competition.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Be Honest!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1331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“Under promise, over deliver”</a:t>
            </a:r>
          </a:p>
          <a:p>
            <a:pPr eaLnBrk="1" hangingPunct="1"/>
            <a:r>
              <a:rPr lang="en-US" smtClean="0"/>
              <a:t>If your guest has a problem that you are unsure how to fix, tell them, even if the answer is not what they want to hear.</a:t>
            </a:r>
          </a:p>
          <a:p>
            <a:pPr eaLnBrk="1" hangingPunct="1"/>
            <a:r>
              <a:rPr lang="en-US" smtClean="0"/>
              <a:t>Honesty is always the best tactic for effective customer service, as the guest will appreciate your honesty and continue to work with you as a result.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Be Thorough!</a:t>
            </a:r>
            <a:endParaRPr lang="en-US" dirty="0"/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200" smtClean="0"/>
              <a:t>Follow through on all you can do to help a guest with their issues.</a:t>
            </a:r>
          </a:p>
          <a:p>
            <a:pPr eaLnBrk="1" hangingPunct="1"/>
            <a:r>
              <a:rPr lang="en-US" sz="3200" smtClean="0"/>
              <a:t>Repeat back what they have told you to ensure they know you heard them.</a:t>
            </a:r>
          </a:p>
          <a:p>
            <a:pPr eaLnBrk="1" hangingPunct="1"/>
            <a:r>
              <a:rPr lang="en-US" sz="3200" smtClean="0"/>
              <a:t>Form a plan that resolves the issue.</a:t>
            </a:r>
          </a:p>
          <a:p>
            <a:pPr eaLnBrk="1" hangingPunct="1"/>
            <a:r>
              <a:rPr lang="en-US" sz="3200" smtClean="0"/>
              <a:t>Share the plan with the guest and do everything you need to do to solve the problem.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Follow Up!</a:t>
            </a:r>
            <a:endParaRPr lang="en-US" dirty="0"/>
          </a:p>
        </p:txBody>
      </p:sp>
      <p:sp>
        <p:nvSpPr>
          <p:cNvPr id="1536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200" smtClean="0"/>
              <a:t>Make sure the guest is happy with the result!</a:t>
            </a:r>
          </a:p>
          <a:p>
            <a:pPr eaLnBrk="1" hangingPunct="1">
              <a:buFont typeface="Wingdings 2" pitchFamily="18" charset="2"/>
              <a:buNone/>
            </a:pPr>
            <a:endParaRPr lang="en-US" sz="3200" smtClean="0"/>
          </a:p>
          <a:p>
            <a:pPr eaLnBrk="1" hangingPunct="1"/>
            <a:r>
              <a:rPr lang="en-US" sz="3200" smtClean="0"/>
              <a:t>Follow up with the guest demonstrates a strong commitment to guest satisfaction and customer service excellence!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Be Professional!</a:t>
            </a:r>
            <a:endParaRPr lang="en-US" dirty="0"/>
          </a:p>
        </p:txBody>
      </p:sp>
      <p:sp>
        <p:nvSpPr>
          <p:cNvPr id="1638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Remember that while you are being friendly, you are also conducting business.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Remain objective in all you do and say to your guests.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The better you are at handling guests professionally, honestly and ethically, the more likely you are to retain customer loyalty.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Excellence in Customer Service</a:t>
            </a:r>
            <a:endParaRPr lang="en-US" dirty="0"/>
          </a:p>
        </p:txBody>
      </p:sp>
      <p:sp>
        <p:nvSpPr>
          <p:cNvPr id="1741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200" smtClean="0"/>
              <a:t>Exude excellence in customer service by ensuring guests are happy with your product and services.</a:t>
            </a:r>
          </a:p>
          <a:p>
            <a:pPr eaLnBrk="1" hangingPunct="1"/>
            <a:r>
              <a:rPr lang="en-US" sz="3200" smtClean="0"/>
              <a:t>Be friendly and professional, always, with your guests.</a:t>
            </a:r>
          </a:p>
          <a:p>
            <a:pPr eaLnBrk="1" hangingPunct="1"/>
            <a:r>
              <a:rPr lang="en-US" sz="3200" smtClean="0"/>
              <a:t>The result: Guests who are loyal to the company and it’s brands.</a:t>
            </a:r>
          </a:p>
          <a:p>
            <a:pPr eaLnBrk="1" hangingPunct="1">
              <a:buFont typeface="Wingdings 2" pitchFamily="18" charset="2"/>
              <a:buNone/>
            </a:pPr>
            <a:endParaRPr lang="en-US" sz="3200" smtClean="0"/>
          </a:p>
          <a:p>
            <a:pPr algn="ctr" eaLnBrk="1" hangingPunct="1">
              <a:buFont typeface="Wingdings 2" pitchFamily="18" charset="2"/>
              <a:buNone/>
            </a:pPr>
            <a:r>
              <a:rPr lang="en-US" sz="1400" smtClean="0"/>
              <a:t>COMPLETE INSTRUCTIONAL ACITIVITY INTERVIEWING FOR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Determine the Needs and Wants of Guests</a:t>
            </a:r>
            <a:endParaRPr lang="en-US" dirty="0"/>
          </a:p>
        </p:txBody>
      </p:sp>
      <p:sp>
        <p:nvSpPr>
          <p:cNvPr id="18435" name="Content Placeholder 2"/>
          <p:cNvSpPr>
            <a:spLocks noGrp="1"/>
          </p:cNvSpPr>
          <p:nvPr>
            <p:ph idx="1"/>
          </p:nvPr>
        </p:nvSpPr>
        <p:spPr>
          <a:xfrm>
            <a:off x="0" y="1219200"/>
            <a:ext cx="8229600" cy="4708525"/>
          </a:xfrm>
        </p:spPr>
        <p:txBody>
          <a:bodyPr/>
          <a:lstStyle/>
          <a:p>
            <a:pPr eaLnBrk="1" hangingPunct="1"/>
            <a:r>
              <a:rPr lang="en-US" smtClean="0"/>
              <a:t>Inspires customer loyalty by actively working towards meeting guests’ needs!</a:t>
            </a:r>
          </a:p>
          <a:p>
            <a:pPr eaLnBrk="1" hangingPunct="1"/>
            <a:r>
              <a:rPr lang="en-US" smtClean="0"/>
              <a:t>Know who your customers are…know the demographic information such as age, gender, buying behavior and income levels.</a:t>
            </a:r>
          </a:p>
          <a:p>
            <a:pPr eaLnBrk="1" hangingPunct="1"/>
            <a:r>
              <a:rPr lang="en-US" smtClean="0"/>
              <a:t>Recognize guests’ on-site needs.  Anticipate how to provide them with a service before they ask for it.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Be Prepared for the Guest!</a:t>
            </a:r>
            <a:endParaRPr lang="en-US" dirty="0"/>
          </a:p>
        </p:txBody>
      </p:sp>
      <p:sp>
        <p:nvSpPr>
          <p:cNvPr id="19459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Complete side work- always be busy. Fold napkins, roll silverware, or take out the trash.</a:t>
            </a:r>
          </a:p>
          <a:p>
            <a:pPr eaLnBrk="1" hangingPunct="1"/>
            <a:r>
              <a:rPr lang="en-US" smtClean="0"/>
              <a:t>If you have time to lean you have time to clean. Wipe down tables, sweep the floor, and wipe down window ledges.</a:t>
            </a:r>
          </a:p>
          <a:p>
            <a:pPr eaLnBrk="1" hangingPunct="1"/>
            <a:r>
              <a:rPr lang="en-US" smtClean="0"/>
              <a:t>Close to open, open to close.  Stock items, clean preparation areas and set up dining areas in anticipation for what is needed for the next shift.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 Guests with Special Needs…</a:t>
            </a:r>
            <a:endParaRPr lang="en-US" dirty="0"/>
          </a:p>
        </p:txBody>
      </p:sp>
      <p:sp>
        <p:nvSpPr>
          <p:cNvPr id="2048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Font typeface="Wingdings 2" pitchFamily="18" charset="2"/>
              <a:buNone/>
            </a:pPr>
            <a:r>
              <a:rPr lang="en-US" sz="3200" smtClean="0"/>
              <a:t>How can you anticipate the needs of the following?</a:t>
            </a:r>
          </a:p>
          <a:p>
            <a:pPr eaLnBrk="1" hangingPunct="1"/>
            <a:r>
              <a:rPr lang="en-US" sz="3200" smtClean="0"/>
              <a:t>An elderly guest with a cane.</a:t>
            </a:r>
          </a:p>
          <a:p>
            <a:pPr eaLnBrk="1" hangingPunct="1"/>
            <a:r>
              <a:rPr lang="en-US" sz="3200" smtClean="0"/>
              <a:t>A hearing impaired guest.</a:t>
            </a:r>
          </a:p>
          <a:p>
            <a:pPr eaLnBrk="1" hangingPunct="1"/>
            <a:r>
              <a:rPr lang="en-US" sz="3200" smtClean="0"/>
              <a:t>Parents with young children.</a:t>
            </a:r>
          </a:p>
          <a:p>
            <a:pPr eaLnBrk="1" hangingPunct="1">
              <a:buFont typeface="Wingdings 2" pitchFamily="18" charset="2"/>
              <a:buNone/>
            </a:pPr>
            <a:r>
              <a:rPr lang="en-US" sz="3200" smtClean="0"/>
              <a:t>Can you think of others?</a:t>
            </a:r>
          </a:p>
          <a:p>
            <a:pPr eaLnBrk="1" hangingPunct="1">
              <a:buFont typeface="Wingdings 2" pitchFamily="18" charset="2"/>
              <a:buNone/>
            </a:pPr>
            <a:endParaRPr lang="en-US" sz="3200" smtClean="0"/>
          </a:p>
          <a:p>
            <a:pPr algn="ctr" eaLnBrk="1" hangingPunct="1">
              <a:buFont typeface="Wingdings 2" pitchFamily="18" charset="2"/>
              <a:buNone/>
            </a:pPr>
            <a:r>
              <a:rPr lang="en-US" sz="1200" smtClean="0"/>
              <a:t>COMPLETE INSTRUCTIONAL STRATEGY  ANTICIPATING CUSTOMER NEEDS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Be A Problem Solver!</a:t>
            </a:r>
            <a:endParaRPr lang="en-US" dirty="0"/>
          </a:p>
        </p:txBody>
      </p:sp>
      <p:sp>
        <p:nvSpPr>
          <p:cNvPr id="2150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Customer service is all about taking care of the guest.  Nine times out of ten, customer service employees will deal with a friendly, amiable guest who does not have any problems or issues with your product.</a:t>
            </a:r>
          </a:p>
          <a:p>
            <a:pPr eaLnBrk="1" hangingPunct="1"/>
            <a:r>
              <a:rPr lang="en-US" smtClean="0"/>
              <a:t>From time to time employees are going to encounter difficult customers.  These customers may not always be difficult; they may be having a bad day or under tremendous stress.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3550" y="311150"/>
            <a:ext cx="8229600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Customer Service Defined</a:t>
            </a:r>
            <a:endParaRPr lang="en-US" dirty="0"/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4000" smtClean="0"/>
              <a:t>Making sure the customer  and/or guest is satisfied and will continue to buy services or products of a company.</a:t>
            </a:r>
          </a:p>
          <a:p>
            <a:pPr eaLnBrk="1" hangingPunct="1"/>
            <a:endParaRPr lang="en-US" sz="4000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Your Job as Problem Solver</a:t>
            </a:r>
            <a:endParaRPr lang="en-US" dirty="0"/>
          </a:p>
        </p:txBody>
      </p:sp>
      <p:sp>
        <p:nvSpPr>
          <p:cNvPr id="2253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Use the right approach.  Even the most difficult customer can be served with a minimal amount of stress.</a:t>
            </a:r>
          </a:p>
          <a:p>
            <a:pPr eaLnBrk="1" hangingPunct="1"/>
            <a:r>
              <a:rPr lang="en-US" smtClean="0"/>
              <a:t>Form a relationship…keep it simple, just saying hello, smiling and making eye contact can put a guest at ease.</a:t>
            </a:r>
          </a:p>
          <a:p>
            <a:pPr eaLnBrk="1" hangingPunct="1"/>
            <a:r>
              <a:rPr lang="en-US" smtClean="0"/>
              <a:t>Ask an open ended question.  This could be about their day or the weather.  Keep it friendly.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Your Job as Problem Solver continued….</a:t>
            </a:r>
            <a:endParaRPr lang="en-US" dirty="0"/>
          </a:p>
        </p:txBody>
      </p:sp>
      <p:sp>
        <p:nvSpPr>
          <p:cNvPr id="2355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Be proactive, anticipate the needs of the guest and solve the problem.</a:t>
            </a:r>
          </a:p>
          <a:p>
            <a:pPr eaLnBrk="1" hangingPunct="1"/>
            <a:r>
              <a:rPr lang="en-US" smtClean="0"/>
              <a:t>Stop complaining before it starts by offering suggestions and explaining the pros and cons to the guest.</a:t>
            </a:r>
          </a:p>
          <a:p>
            <a:pPr eaLnBrk="1" hangingPunct="1"/>
            <a:r>
              <a:rPr lang="en-US" smtClean="0"/>
              <a:t>Ask the guest specifically how they would like their complaint handled.</a:t>
            </a:r>
          </a:p>
          <a:p>
            <a:pPr eaLnBrk="1" hangingPunct="1"/>
            <a:r>
              <a:rPr lang="en-US" smtClean="0"/>
              <a:t>If you are being bullied and losing patience with a guest, call for back up. Seek the help of a supervisor.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Problem Solving Outcomes</a:t>
            </a:r>
            <a:endParaRPr lang="en-US" dirty="0"/>
          </a:p>
        </p:txBody>
      </p:sp>
      <p:sp>
        <p:nvSpPr>
          <p:cNvPr id="2457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200" smtClean="0"/>
              <a:t>There is usually more than one answer to a problem you might encounter with a guest.</a:t>
            </a:r>
          </a:p>
          <a:p>
            <a:pPr eaLnBrk="1" hangingPunct="1"/>
            <a:r>
              <a:rPr lang="en-US" sz="3200" smtClean="0"/>
              <a:t>Look for the win-win outcome, so nobody loses.</a:t>
            </a:r>
          </a:p>
          <a:p>
            <a:pPr eaLnBrk="1" hangingPunct="1"/>
            <a:r>
              <a:rPr lang="en-US" sz="3200" smtClean="0"/>
              <a:t>Determine the guests wants by asking a simple question: How can I solve this problem for you?</a:t>
            </a:r>
          </a:p>
          <a:p>
            <a:pPr algn="ctr" eaLnBrk="1" hangingPunct="1">
              <a:buFont typeface="Wingdings 2" pitchFamily="18" charset="2"/>
              <a:buNone/>
            </a:pPr>
            <a:r>
              <a:rPr lang="en-US" sz="1400" smtClean="0"/>
              <a:t>COMPLETE INSTRUCTIONAL ACTIVITY PROBLEM SOLVING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Problem Solving Outcomes Cont.</a:t>
            </a:r>
            <a:endParaRPr lang="en-US" dirty="0"/>
          </a:p>
        </p:txBody>
      </p:sp>
      <p:sp>
        <p:nvSpPr>
          <p:cNvPr id="2560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mtClean="0"/>
              <a:t>Be empathetic with your guest.  View the problem from their angle. Put yourself in their shoes.</a:t>
            </a:r>
          </a:p>
          <a:p>
            <a:pPr eaLnBrk="1" hangingPunct="1">
              <a:lnSpc>
                <a:spcPct val="90000"/>
              </a:lnSpc>
            </a:pPr>
            <a:r>
              <a:rPr lang="en-US" smtClean="0"/>
              <a:t>Think through the options. Keep an open mind.</a:t>
            </a:r>
          </a:p>
          <a:p>
            <a:pPr eaLnBrk="1" hangingPunct="1">
              <a:lnSpc>
                <a:spcPct val="90000"/>
              </a:lnSpc>
            </a:pPr>
            <a:r>
              <a:rPr lang="en-US" smtClean="0"/>
              <a:t>Evaluate your options and determine the one that works best for the situation.  Strive for win-win!</a:t>
            </a:r>
          </a:p>
          <a:p>
            <a:pPr eaLnBrk="1" hangingPunct="1">
              <a:lnSpc>
                <a:spcPct val="90000"/>
              </a:lnSpc>
            </a:pPr>
            <a:r>
              <a:rPr lang="en-US" smtClean="0"/>
              <a:t>Let the guest choose the option as they are more likely to come away feeling  good about the outcome. </a:t>
            </a:r>
          </a:p>
          <a:p>
            <a:pPr algn="ctr" eaLnBrk="1" hangingPunct="1">
              <a:lnSpc>
                <a:spcPct val="90000"/>
              </a:lnSpc>
              <a:buFont typeface="Wingdings 2" pitchFamily="18" charset="2"/>
              <a:buNone/>
            </a:pPr>
            <a:r>
              <a:rPr lang="en-US" sz="1400" smtClean="0"/>
              <a:t>COMPLETE ASSESSMENT</a:t>
            </a:r>
          </a:p>
          <a:p>
            <a:pPr eaLnBrk="1" hangingPunct="1">
              <a:lnSpc>
                <a:spcPct val="90000"/>
              </a:lnSpc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Customer Service…It is up to you!</a:t>
            </a:r>
            <a:endParaRPr lang="en-US" dirty="0"/>
          </a:p>
        </p:txBody>
      </p:sp>
      <p:sp>
        <p:nvSpPr>
          <p:cNvPr id="2662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200" smtClean="0"/>
              <a:t>Be knowledgeable about your product!</a:t>
            </a:r>
          </a:p>
          <a:p>
            <a:pPr eaLnBrk="1" hangingPunct="1"/>
            <a:r>
              <a:rPr lang="en-US" sz="3200" smtClean="0"/>
              <a:t>Be friendly and professional!</a:t>
            </a:r>
          </a:p>
          <a:p>
            <a:pPr eaLnBrk="1" hangingPunct="1"/>
            <a:r>
              <a:rPr lang="en-US" sz="3200" smtClean="0"/>
              <a:t>Anticipate guests wants and needs!</a:t>
            </a:r>
          </a:p>
          <a:p>
            <a:pPr eaLnBrk="1" hangingPunct="1"/>
            <a:r>
              <a:rPr lang="en-US" sz="3200" smtClean="0"/>
              <a:t>Be a problem solver, providing the win-win options for your guest and your company!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Customer Service </a:t>
            </a:r>
            <a:endParaRPr lang="en-US" dirty="0"/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Customer service is all around us, at the grocery store,  Sonic, at school and even at home. We encounter it just about everywhere.</a:t>
            </a:r>
          </a:p>
          <a:p>
            <a:pPr eaLnBrk="1" hangingPunct="1"/>
            <a:endParaRPr lang="en-US" smtClean="0"/>
          </a:p>
          <a:p>
            <a:pPr eaLnBrk="1" hangingPunct="1"/>
            <a:r>
              <a:rPr lang="en-US" smtClean="0"/>
              <a:t>There are two types of customers, internal and external.  The internal customers are the people you work with.  The external customers are consumers who purchase products or services.</a:t>
            </a:r>
          </a:p>
          <a:p>
            <a:pPr eaLnBrk="1" hangingPunct="1"/>
            <a:r>
              <a:rPr lang="en-US" smtClean="0"/>
              <a:t>Employees, vendors, and guests; all deserve great service.</a:t>
            </a:r>
          </a:p>
          <a:p>
            <a:pPr eaLnBrk="1" hangingPunct="1"/>
            <a:endParaRPr lang="en-US" smtClean="0"/>
          </a:p>
          <a:p>
            <a:pPr eaLnBrk="1" hangingPunct="1">
              <a:buFont typeface="Wingdings 2" pitchFamily="18" charset="2"/>
              <a:buNone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3550" y="311150"/>
            <a:ext cx="8229600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 Great Customer Service</a:t>
            </a:r>
            <a:endParaRPr lang="en-US" dirty="0"/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4000" smtClean="0"/>
              <a:t>Keeps guests satisfied.</a:t>
            </a:r>
          </a:p>
          <a:p>
            <a:pPr eaLnBrk="1" hangingPunct="1"/>
            <a:r>
              <a:rPr lang="en-US" sz="4000" smtClean="0"/>
              <a:t>Keeps guests coming back for more.</a:t>
            </a:r>
          </a:p>
          <a:p>
            <a:pPr eaLnBrk="1" hangingPunct="1"/>
            <a:r>
              <a:rPr lang="en-US" sz="4000" smtClean="0"/>
              <a:t>Promotes a positive image of the industry</a:t>
            </a:r>
          </a:p>
          <a:p>
            <a:pPr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Employee’s Role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48640" indent="-411480" eaLnBrk="1" fontAlgn="auto" hangingPunct="1">
              <a:spcAft>
                <a:spcPts val="0"/>
              </a:spcAft>
              <a:buClr>
                <a:schemeClr val="tx1">
                  <a:shade val="95000"/>
                </a:schemeClr>
              </a:buClr>
              <a:buFont typeface="Wingdings 2"/>
              <a:buChar char=""/>
              <a:defRPr/>
            </a:pPr>
            <a:r>
              <a:rPr lang="en-US" sz="4000" dirty="0" smtClean="0"/>
              <a:t>Good product and industry knowledge.  Guests want someone who knows what they are talking about.</a:t>
            </a:r>
          </a:p>
          <a:p>
            <a:pPr marL="548640" indent="-411480" eaLnBrk="1" fontAlgn="auto" hangingPunct="1">
              <a:spcAft>
                <a:spcPts val="0"/>
              </a:spcAft>
              <a:buClr>
                <a:schemeClr val="tx1">
                  <a:shade val="95000"/>
                </a:schemeClr>
              </a:buClr>
              <a:buFont typeface="Wingdings 2"/>
              <a:buChar char=""/>
              <a:defRPr/>
            </a:pPr>
            <a:r>
              <a:rPr lang="en-US" sz="4000" dirty="0" smtClean="0"/>
              <a:t>Friendliness. Guests want someone who makes us feel comfortable and eager to serve us.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3071" y="311063"/>
            <a:ext cx="7608258" cy="1127342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Employee’s Role</a:t>
            </a:r>
            <a:endParaRPr lang="en-US" dirty="0"/>
          </a:p>
        </p:txBody>
      </p:sp>
      <p:sp>
        <p:nvSpPr>
          <p:cNvPr id="819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200" smtClean="0"/>
              <a:t>Knowledge of guests’ needs.  Guests want someone  who understands what they need so that employees can help guests fill that need.</a:t>
            </a:r>
          </a:p>
          <a:p>
            <a:pPr eaLnBrk="1" hangingPunct="1">
              <a:buFont typeface="Wingdings 2" pitchFamily="18" charset="2"/>
              <a:buNone/>
            </a:pPr>
            <a:endParaRPr lang="en-US" sz="3200" smtClean="0"/>
          </a:p>
          <a:p>
            <a:pPr eaLnBrk="1" hangingPunct="1"/>
            <a:r>
              <a:rPr lang="en-US" sz="3200" smtClean="0"/>
              <a:t>Problem-solving skills.  Guests want someone who can help find solutions.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Employee’s Role</a:t>
            </a:r>
            <a:endParaRPr lang="en-US" dirty="0"/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z="3200" smtClean="0"/>
              <a:t>These characteristics can not be taught.  Training provides employees with information about the industry, but it can’t  make an employee a people person. </a:t>
            </a:r>
          </a:p>
          <a:p>
            <a:pPr eaLnBrk="1" hangingPunct="1"/>
            <a:r>
              <a:rPr lang="en-US" sz="3200" smtClean="0"/>
              <a:t>Effective customer service begins with YOU! </a:t>
            </a:r>
          </a:p>
          <a:p>
            <a:pPr eaLnBrk="1" hangingPunct="1"/>
            <a:r>
              <a:rPr lang="en-US" sz="3200" smtClean="0"/>
              <a:t>Good employees lead to good customers!</a:t>
            </a:r>
          </a:p>
          <a:p>
            <a:pPr algn="ctr" eaLnBrk="1" hangingPunct="1">
              <a:buFont typeface="Wingdings 2" pitchFamily="18" charset="2"/>
              <a:buNone/>
            </a:pPr>
            <a:r>
              <a:rPr lang="en-US" sz="1400" smtClean="0"/>
              <a:t>COMPLETE  INSTRUCTIONAL ACTIVITY   </a:t>
            </a:r>
            <a:r>
              <a:rPr lang="en-US" sz="3200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Knowledge of Industry and Services</a:t>
            </a:r>
            <a:endParaRPr lang="en-US" dirty="0"/>
          </a:p>
        </p:txBody>
      </p:sp>
      <p:sp>
        <p:nvSpPr>
          <p:cNvPr id="1024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8250"/>
            <a:ext cx="7086600" cy="3740150"/>
          </a:xfrm>
        </p:spPr>
        <p:txBody>
          <a:bodyPr/>
          <a:lstStyle/>
          <a:p>
            <a:pPr marL="73025" eaLnBrk="1" hangingPunct="1"/>
            <a:r>
              <a:rPr lang="en-US" sz="3200" smtClean="0"/>
              <a:t>Be “operationally aware”</a:t>
            </a:r>
          </a:p>
          <a:p>
            <a:pPr marL="73025" eaLnBrk="1" hangingPunct="1"/>
            <a:r>
              <a:rPr lang="en-US" sz="3200" smtClean="0"/>
              <a:t>Know what events are taking place on site.</a:t>
            </a:r>
          </a:p>
          <a:p>
            <a:pPr marL="73025" eaLnBrk="1" hangingPunct="1"/>
            <a:r>
              <a:rPr lang="en-US" sz="3200" smtClean="0"/>
              <a:t>Be familiar with menu prices, room rates and other costs.</a:t>
            </a:r>
          </a:p>
          <a:p>
            <a:pPr marL="73025" eaLnBrk="1" hangingPunct="1"/>
            <a:endParaRPr lang="en-US" sz="3200" smtClean="0"/>
          </a:p>
          <a:p>
            <a:pPr marL="73025" eaLnBrk="1" hangingPunct="1"/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dirty="0" smtClean="0"/>
              <a:t>Knowledge is Power!</a:t>
            </a:r>
            <a:endParaRPr lang="en-US" dirty="0"/>
          </a:p>
        </p:txBody>
      </p:sp>
      <p:sp>
        <p:nvSpPr>
          <p:cNvPr id="1126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en-US" smtClean="0"/>
              <a:t>Know the facility and be able to provide directions.</a:t>
            </a:r>
          </a:p>
          <a:p>
            <a:pPr eaLnBrk="1" hangingPunct="1"/>
            <a:r>
              <a:rPr lang="en-US" smtClean="0"/>
              <a:t>Know services and amenities provided for guests.</a:t>
            </a:r>
          </a:p>
          <a:p>
            <a:pPr eaLnBrk="1" hangingPunct="1"/>
            <a:r>
              <a:rPr lang="en-US" smtClean="0"/>
              <a:t>Be knowledgeable regarding local restaurants and attractions.</a:t>
            </a:r>
          </a:p>
          <a:p>
            <a:pPr eaLnBrk="1" hangingPunct="1"/>
            <a:r>
              <a:rPr lang="en-US" smtClean="0"/>
              <a:t>Know to take the guest to the concierge, bell captain or front desk  if you can not assist.</a:t>
            </a:r>
          </a:p>
          <a:p>
            <a:pPr eaLnBrk="1" hangingPunct="1">
              <a:buFont typeface="Wingdings 2" pitchFamily="18" charset="2"/>
              <a:buNone/>
            </a:pPr>
            <a:endParaRPr lang="en-US" smtClean="0"/>
          </a:p>
          <a:p>
            <a:pPr algn="ctr" eaLnBrk="1" hangingPunct="1">
              <a:buFont typeface="Wingdings 2" pitchFamily="18" charset="2"/>
              <a:buNone/>
            </a:pPr>
            <a:r>
              <a:rPr lang="en-US" sz="1400" smtClean="0"/>
              <a:t>COMPLETE INSTRUCTIONAL ACITIVITY WEB QUEST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295</TotalTime>
  <Words>1254</Words>
  <Application>Microsoft Office PowerPoint</Application>
  <PresentationFormat>On-screen Show (4:3)</PresentationFormat>
  <Paragraphs>139</Paragraphs>
  <Slides>24</Slides>
  <Notes>24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Apex</vt:lpstr>
      <vt:lpstr>The Role of  Customer Service</vt:lpstr>
      <vt:lpstr>Customer Service Defined</vt:lpstr>
      <vt:lpstr>Customer Service </vt:lpstr>
      <vt:lpstr> Great Customer Service</vt:lpstr>
      <vt:lpstr>Employee’s Role</vt:lpstr>
      <vt:lpstr>Employee’s Role</vt:lpstr>
      <vt:lpstr>Employee’s Role</vt:lpstr>
      <vt:lpstr>Knowledge of Industry and Services</vt:lpstr>
      <vt:lpstr>Knowledge is Power!</vt:lpstr>
      <vt:lpstr>Be Friendly!</vt:lpstr>
      <vt:lpstr>Be Honest! </vt:lpstr>
      <vt:lpstr>Be Thorough!</vt:lpstr>
      <vt:lpstr>Follow Up!</vt:lpstr>
      <vt:lpstr>Be Professional!</vt:lpstr>
      <vt:lpstr>Excellence in Customer Service</vt:lpstr>
      <vt:lpstr>Determine the Needs and Wants of Guests</vt:lpstr>
      <vt:lpstr>Be Prepared for the Guest!</vt:lpstr>
      <vt:lpstr> Guests with Special Needs…</vt:lpstr>
      <vt:lpstr>Be A Problem Solver!</vt:lpstr>
      <vt:lpstr>Your Job as Problem Solver</vt:lpstr>
      <vt:lpstr>Your Job as Problem Solver continued….</vt:lpstr>
      <vt:lpstr>Problem Solving Outcomes</vt:lpstr>
      <vt:lpstr>Problem Solving Outcomes Cont.</vt:lpstr>
      <vt:lpstr>Customer Service…It is up to you!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Ins and outs of Customer Service</dc:title>
  <dc:creator>Sarah Jane Torontow</dc:creator>
  <cp:lastModifiedBy>lherring</cp:lastModifiedBy>
  <cp:revision>40</cp:revision>
  <dcterms:created xsi:type="dcterms:W3CDTF">2013-02-06T00:05:54Z</dcterms:created>
  <dcterms:modified xsi:type="dcterms:W3CDTF">2013-09-11T19:40:59Z</dcterms:modified>
</cp:coreProperties>
</file>

<file path=docProps/thumbnail.jpeg>
</file>