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5"/>
  </p:notes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2AE096-0517-4F8A-B8D4-B1FABA722E08}" type="datetimeFigureOut">
              <a:rPr lang="en-US" smtClean="0"/>
              <a:pPr/>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112FF-3C73-4700-B825-5E429E6531CD}" type="slidenum">
              <a:rPr lang="en-US" smtClean="0"/>
              <a:pPr/>
              <a:t>‹#›</a:t>
            </a:fld>
            <a:endParaRPr lang="en-US"/>
          </a:p>
        </p:txBody>
      </p:sp>
    </p:spTree>
    <p:extLst>
      <p:ext uri="{BB962C8B-B14F-4D97-AF65-F5344CB8AC3E}">
        <p14:creationId xmlns:p14="http://schemas.microsoft.com/office/powerpoint/2010/main" xmlns="" val="968973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organizations include:</a:t>
            </a:r>
          </a:p>
          <a:p>
            <a:r>
              <a:rPr lang="en-US" dirty="0" smtClean="0"/>
              <a:t>International</a:t>
            </a:r>
            <a:r>
              <a:rPr lang="en-US" baseline="0" dirty="0" smtClean="0"/>
              <a:t> Festivals &amp; Events Association</a:t>
            </a:r>
          </a:p>
          <a:p>
            <a:r>
              <a:rPr lang="en-US" baseline="0" dirty="0" smtClean="0"/>
              <a:t>Meeting Professionals International</a:t>
            </a:r>
          </a:p>
          <a:p>
            <a:r>
              <a:rPr lang="en-US" baseline="0" dirty="0" smtClean="0"/>
              <a:t>Hospitality Sales and Marketing Association International</a:t>
            </a:r>
          </a:p>
          <a:p>
            <a:r>
              <a:rPr lang="en-US" baseline="0" dirty="0" smtClean="0"/>
              <a:t>Local Convention and Visitors Bureaus</a:t>
            </a:r>
          </a:p>
          <a:p>
            <a:r>
              <a:rPr lang="en-US" dirty="0" smtClean="0"/>
              <a:t> </a:t>
            </a:r>
            <a:endParaRPr lang="en-US" dirty="0"/>
          </a:p>
        </p:txBody>
      </p:sp>
      <p:sp>
        <p:nvSpPr>
          <p:cNvPr id="4" name="Slide Number Placeholder 3"/>
          <p:cNvSpPr>
            <a:spLocks noGrp="1"/>
          </p:cNvSpPr>
          <p:nvPr>
            <p:ph type="sldNum" sz="quarter" idx="10"/>
          </p:nvPr>
        </p:nvSpPr>
        <p:spPr/>
        <p:txBody>
          <a:bodyPr/>
          <a:lstStyle/>
          <a:p>
            <a:fld id="{26B112FF-3C73-4700-B825-5E429E6531CD}" type="slidenum">
              <a:rPr lang="en-US" smtClean="0"/>
              <a:pPr/>
              <a:t>13</a:t>
            </a:fld>
            <a:endParaRPr lang="en-US"/>
          </a:p>
        </p:txBody>
      </p:sp>
    </p:spTree>
    <p:extLst>
      <p:ext uri="{BB962C8B-B14F-4D97-AF65-F5344CB8AC3E}">
        <p14:creationId xmlns:p14="http://schemas.microsoft.com/office/powerpoint/2010/main" xmlns="" val="4093516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0A787AD-BD8A-48B1-AA9B-332FF2222DCA}" type="datetimeFigureOut">
              <a:rPr lang="en-US" smtClean="0"/>
              <a:pPr/>
              <a:t>9/11/2013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6B97815-BA5C-44DA-ADD1-304A9A085AEE}"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A787AD-BD8A-48B1-AA9B-332FF2222DCA}"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A787AD-BD8A-48B1-AA9B-332FF2222DCA}"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A787AD-BD8A-48B1-AA9B-332FF2222DCA}"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A787AD-BD8A-48B1-AA9B-332FF2222DCA}"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0A787AD-BD8A-48B1-AA9B-332FF2222DCA}"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B97815-BA5C-44DA-ADD1-304A9A085AEE}"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A787AD-BD8A-48B1-AA9B-332FF2222DCA}" type="datetimeFigureOut">
              <a:rPr lang="en-US" smtClean="0"/>
              <a:pPr/>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A787AD-BD8A-48B1-AA9B-332FF2222DCA}" type="datetimeFigureOut">
              <a:rPr lang="en-US" smtClean="0"/>
              <a:pPr/>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A787AD-BD8A-48B1-AA9B-332FF2222DCA}" type="datetimeFigureOut">
              <a:rPr lang="en-US" smtClean="0"/>
              <a:pPr/>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0A787AD-BD8A-48B1-AA9B-332FF2222DCA}" type="datetimeFigureOut">
              <a:rPr lang="en-US" smtClean="0"/>
              <a:pPr/>
              <a:t>9/11/2013</a:t>
            </a:fld>
            <a:endParaRPr lang="en-US"/>
          </a:p>
        </p:txBody>
      </p:sp>
      <p:sp>
        <p:nvSpPr>
          <p:cNvPr id="7" name="Slide Number Placeholder 6"/>
          <p:cNvSpPr>
            <a:spLocks noGrp="1"/>
          </p:cNvSpPr>
          <p:nvPr>
            <p:ph type="sldNum" sz="quarter" idx="12"/>
          </p:nvPr>
        </p:nvSpPr>
        <p:spPr/>
        <p:txBody>
          <a:bodyPr/>
          <a:lstStyle/>
          <a:p>
            <a:fld id="{06B97815-BA5C-44DA-ADD1-304A9A085AEE}"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A787AD-BD8A-48B1-AA9B-332FF2222DCA}" type="datetimeFigureOut">
              <a:rPr lang="en-US" smtClean="0"/>
              <a:pPr/>
              <a:t>9/11/2013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06B97815-BA5C-44DA-ADD1-304A9A085AE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0A787AD-BD8A-48B1-AA9B-332FF2222DCA}" type="datetimeFigureOut">
              <a:rPr lang="en-US" smtClean="0"/>
              <a:pPr/>
              <a:t>9/11/2013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6B97815-BA5C-44DA-ADD1-304A9A085A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ises.com/"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438400"/>
            <a:ext cx="3313355" cy="1702160"/>
          </a:xfrm>
        </p:spPr>
        <p:txBody>
          <a:bodyPr>
            <a:normAutofit fontScale="90000"/>
          </a:bodyPr>
          <a:lstStyle/>
          <a:p>
            <a:r>
              <a:rPr lang="en-US" dirty="0" smtClean="0"/>
              <a:t>The Role of an Event Planner</a:t>
            </a:r>
            <a:endParaRPr lang="en-US" dirty="0"/>
          </a:p>
        </p:txBody>
      </p:sp>
      <p:sp>
        <p:nvSpPr>
          <p:cNvPr id="3" name="Subtitle 2"/>
          <p:cNvSpPr>
            <a:spLocks noGrp="1"/>
          </p:cNvSpPr>
          <p:nvPr>
            <p:ph type="subTitle" idx="1"/>
          </p:nvPr>
        </p:nvSpPr>
        <p:spPr>
          <a:xfrm>
            <a:off x="4733365" y="4191000"/>
            <a:ext cx="3309803" cy="1447800"/>
          </a:xfrm>
        </p:spPr>
        <p:txBody>
          <a:bodyPr>
            <a:normAutofit fontScale="92500" lnSpcReduction="10000"/>
          </a:bodyPr>
          <a:lstStyle/>
          <a:p>
            <a:endParaRPr lang="en-US" dirty="0" smtClean="0"/>
          </a:p>
          <a:p>
            <a:r>
              <a:rPr lang="en-US" dirty="0" smtClean="0"/>
              <a:t>Introduction to Hospitality and Tourism Careers</a:t>
            </a:r>
          </a:p>
          <a:p>
            <a:endParaRPr lang="en-US" sz="1000" dirty="0" smtClean="0"/>
          </a:p>
          <a:p>
            <a:r>
              <a:rPr lang="en-US" sz="1400" dirty="0" smtClean="0"/>
              <a:t>Unit 8 – Meeting and Event </a:t>
            </a:r>
            <a:r>
              <a:rPr lang="en-US" sz="1400" dirty="0" smtClean="0"/>
              <a:t>Planning</a:t>
            </a:r>
          </a:p>
          <a:p>
            <a:r>
              <a:rPr lang="en-US" sz="1400" smtClean="0"/>
              <a:t>Instructional Strategy 1</a:t>
            </a:r>
            <a:endParaRPr lang="en-US" sz="1400" dirty="0" smtClean="0"/>
          </a:p>
        </p:txBody>
      </p:sp>
    </p:spTree>
    <p:extLst>
      <p:ext uri="{BB962C8B-B14F-4D97-AF65-F5344CB8AC3E}">
        <p14:creationId xmlns:p14="http://schemas.microsoft.com/office/powerpoint/2010/main" xmlns="" val="1941581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4290510" cy="572536"/>
          </a:xfrm>
        </p:spPr>
        <p:txBody>
          <a:bodyPr>
            <a:normAutofit fontScale="90000"/>
          </a:bodyPr>
          <a:lstStyle/>
          <a:p>
            <a:r>
              <a:rPr lang="en-US" dirty="0" smtClean="0"/>
              <a:t>Primary Challenges</a:t>
            </a:r>
            <a:endParaRPr lang="en-US" dirty="0"/>
          </a:p>
        </p:txBody>
      </p:sp>
      <p:sp>
        <p:nvSpPr>
          <p:cNvPr id="3" name="Content Placeholder 2"/>
          <p:cNvSpPr>
            <a:spLocks noGrp="1"/>
          </p:cNvSpPr>
          <p:nvPr>
            <p:ph idx="1"/>
          </p:nvPr>
        </p:nvSpPr>
        <p:spPr>
          <a:xfrm>
            <a:off x="1043492" y="1600200"/>
            <a:ext cx="3147508" cy="4724399"/>
          </a:xfrm>
        </p:spPr>
        <p:txBody>
          <a:bodyPr>
            <a:normAutofit/>
          </a:bodyPr>
          <a:lstStyle/>
          <a:p>
            <a:pPr marL="68580" indent="0">
              <a:buNone/>
            </a:pPr>
            <a:r>
              <a:rPr lang="en-US" dirty="0" smtClean="0"/>
              <a:t>There are four primary challenges that you will face as an event planner:</a:t>
            </a:r>
          </a:p>
          <a:p>
            <a:pPr marL="68580" indent="0">
              <a:buNone/>
            </a:pPr>
            <a:endParaRPr lang="en-US" dirty="0" smtClean="0"/>
          </a:p>
          <a:p>
            <a:r>
              <a:rPr lang="en-US" dirty="0" smtClean="0"/>
              <a:t>Time</a:t>
            </a:r>
          </a:p>
          <a:p>
            <a:r>
              <a:rPr lang="en-US" dirty="0" smtClean="0"/>
              <a:t>Finance</a:t>
            </a:r>
          </a:p>
          <a:p>
            <a:r>
              <a:rPr lang="en-US" dirty="0" smtClean="0"/>
              <a:t>Technology</a:t>
            </a:r>
          </a:p>
          <a:p>
            <a:r>
              <a:rPr lang="en-US" dirty="0" smtClean="0"/>
              <a:t>Human Resources</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6200000">
            <a:off x="3539330" y="1261269"/>
            <a:ext cx="5638801" cy="44878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00875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838200"/>
            <a:ext cx="4715434" cy="1485900"/>
          </a:xfrm>
        </p:spPr>
        <p:txBody>
          <a:bodyPr>
            <a:normAutofit/>
          </a:bodyPr>
          <a:lstStyle/>
          <a:p>
            <a:pPr algn="r"/>
            <a:r>
              <a:rPr lang="en-US" dirty="0" smtClean="0"/>
              <a:t>Classifications </a:t>
            </a:r>
            <a:r>
              <a:rPr lang="en-US" dirty="0"/>
              <a:t>o</a:t>
            </a:r>
            <a:r>
              <a:rPr lang="en-US" dirty="0" smtClean="0"/>
              <a:t>f Events</a:t>
            </a:r>
            <a:endParaRPr lang="en-US" dirty="0"/>
          </a:p>
        </p:txBody>
      </p:sp>
      <p:sp>
        <p:nvSpPr>
          <p:cNvPr id="3" name="Content Placeholder 2"/>
          <p:cNvSpPr>
            <a:spLocks noGrp="1"/>
          </p:cNvSpPr>
          <p:nvPr>
            <p:ph idx="1"/>
          </p:nvPr>
        </p:nvSpPr>
        <p:spPr>
          <a:xfrm>
            <a:off x="1043492" y="2438400"/>
            <a:ext cx="6777317" cy="3810000"/>
          </a:xfrm>
        </p:spPr>
        <p:txBody>
          <a:bodyPr>
            <a:normAutofit lnSpcReduction="10000"/>
          </a:bodyPr>
          <a:lstStyle/>
          <a:p>
            <a:r>
              <a:rPr lang="en-US" dirty="0" smtClean="0"/>
              <a:t>Corporate Events: Seminars, Meetings</a:t>
            </a:r>
          </a:p>
          <a:p>
            <a:r>
              <a:rPr lang="en-US" dirty="0" smtClean="0"/>
              <a:t>Association Events: Conventions, Trade Shows</a:t>
            </a:r>
          </a:p>
          <a:p>
            <a:r>
              <a:rPr lang="en-US" dirty="0" smtClean="0"/>
              <a:t>Charity Balls and Fundraisers</a:t>
            </a:r>
          </a:p>
          <a:p>
            <a:r>
              <a:rPr lang="en-US" dirty="0" smtClean="0"/>
              <a:t>Social Functions: Weddings, Engagement Parties, Birthday Parties</a:t>
            </a:r>
          </a:p>
          <a:p>
            <a:r>
              <a:rPr lang="en-US" dirty="0" smtClean="0"/>
              <a:t>Fairs and Festivals: Gilroy Garlic Fest, True/False Film Fest</a:t>
            </a:r>
          </a:p>
          <a:p>
            <a:r>
              <a:rPr lang="en-US" dirty="0" smtClean="0"/>
              <a:t>Concerts and Sporting Events: Live Aid, The Masters, The Super Bowl</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457200"/>
            <a:ext cx="2447925" cy="1866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344183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685800"/>
          </a:xfrm>
        </p:spPr>
        <p:txBody>
          <a:bodyPr>
            <a:normAutofit fontScale="90000"/>
          </a:bodyPr>
          <a:lstStyle/>
          <a:p>
            <a:r>
              <a:rPr lang="en-US" dirty="0" smtClean="0"/>
              <a:t>The Event-Planning Process</a:t>
            </a:r>
            <a:endParaRPr lang="en-US" dirty="0"/>
          </a:p>
        </p:txBody>
      </p:sp>
      <p:sp>
        <p:nvSpPr>
          <p:cNvPr id="3" name="Content Placeholder 2"/>
          <p:cNvSpPr>
            <a:spLocks noGrp="1"/>
          </p:cNvSpPr>
          <p:nvPr>
            <p:ph idx="1"/>
          </p:nvPr>
        </p:nvSpPr>
        <p:spPr>
          <a:xfrm>
            <a:off x="1043492" y="1295400"/>
            <a:ext cx="7414708" cy="5334000"/>
          </a:xfrm>
        </p:spPr>
        <p:txBody>
          <a:bodyPr>
            <a:normAutofit/>
          </a:bodyPr>
          <a:lstStyle/>
          <a:p>
            <a:r>
              <a:rPr lang="en-US" dirty="0" smtClean="0"/>
              <a:t>Research – Why, Who, Where, What, and Expected Outcome?</a:t>
            </a:r>
          </a:p>
          <a:p>
            <a:r>
              <a:rPr lang="en-US" dirty="0" smtClean="0"/>
              <a:t>Design – Allows for freedom in creativity. Brainstorming innovative new ideas. Makes each event unique!</a:t>
            </a:r>
          </a:p>
          <a:p>
            <a:r>
              <a:rPr lang="en-US" dirty="0" smtClean="0"/>
              <a:t>Planning – Led by the budget. Many things need considered: event site, negotiation of contracts, catering, entertainment, marketing, audiovisual needs, and invitations.</a:t>
            </a:r>
          </a:p>
          <a:p>
            <a:r>
              <a:rPr lang="en-US" dirty="0" smtClean="0"/>
              <a:t>Coordination – You are the band leader!</a:t>
            </a:r>
          </a:p>
          <a:p>
            <a:r>
              <a:rPr lang="en-US" dirty="0" smtClean="0"/>
              <a:t>Evaluation – Evaluate during every stage of the process to measure the success of the outcome.</a:t>
            </a:r>
            <a:endParaRPr lang="en-US" dirty="0"/>
          </a:p>
        </p:txBody>
      </p:sp>
    </p:spTree>
    <p:extLst>
      <p:ext uri="{BB962C8B-B14F-4D97-AF65-F5344CB8AC3E}">
        <p14:creationId xmlns:p14="http://schemas.microsoft.com/office/powerpoint/2010/main" xmlns="" val="3369051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8580" indent="0">
              <a:buNone/>
            </a:pPr>
            <a:r>
              <a:rPr lang="en-US" dirty="0" smtClean="0"/>
              <a:t>In conclusion, event planning is a growing field which evolved out a need for a meticulously organized individual to coordinate events. </a:t>
            </a:r>
          </a:p>
          <a:p>
            <a:pPr marL="68580" indent="0">
              <a:buNone/>
            </a:pPr>
            <a:r>
              <a:rPr lang="en-US" dirty="0" smtClean="0"/>
              <a:t>It overlaps many other aspects of the hospitality and tourism pathway.</a:t>
            </a:r>
            <a:endParaRPr lang="en-US" dirty="0"/>
          </a:p>
        </p:txBody>
      </p:sp>
      <p:sp>
        <p:nvSpPr>
          <p:cNvPr id="3" name="Title 2"/>
          <p:cNvSpPr>
            <a:spLocks noGrp="1"/>
          </p:cNvSpPr>
          <p:nvPr>
            <p:ph type="title"/>
          </p:nvPr>
        </p:nvSpPr>
        <p:spPr>
          <a:xfrm>
            <a:off x="4739833" y="990600"/>
            <a:ext cx="3304572" cy="3129987"/>
          </a:xfrm>
        </p:spPr>
        <p:txBody>
          <a:bodyPr>
            <a:normAutofit fontScale="90000"/>
          </a:bodyPr>
          <a:lstStyle/>
          <a:p>
            <a:r>
              <a:rPr lang="en-US" dirty="0" smtClean="0"/>
              <a:t>One of the Special Event Professional Organizations:</a:t>
            </a:r>
            <a:br>
              <a:rPr lang="en-US" dirty="0" smtClean="0"/>
            </a:br>
            <a:r>
              <a:rPr lang="en-US" dirty="0" smtClean="0"/>
              <a:t/>
            </a:r>
            <a:br>
              <a:rPr lang="en-US" dirty="0" smtClean="0"/>
            </a:br>
            <a:r>
              <a:rPr lang="en-US" dirty="0" smtClean="0"/>
              <a:t>ISES – The International Special Events Society</a:t>
            </a:r>
            <a:endParaRPr lang="en-US" dirty="0"/>
          </a:p>
        </p:txBody>
      </p:sp>
      <p:sp>
        <p:nvSpPr>
          <p:cNvPr id="4" name="Text Placeholder 3"/>
          <p:cNvSpPr>
            <a:spLocks noGrp="1"/>
          </p:cNvSpPr>
          <p:nvPr>
            <p:ph type="body" sz="half" idx="2"/>
          </p:nvPr>
        </p:nvSpPr>
        <p:spPr>
          <a:xfrm>
            <a:off x="4736592" y="4136994"/>
            <a:ext cx="3298784" cy="1882806"/>
          </a:xfrm>
        </p:spPr>
        <p:txBody>
          <a:bodyPr/>
          <a:lstStyle/>
          <a:p>
            <a:r>
              <a:rPr lang="en-US" dirty="0" smtClean="0"/>
              <a:t>A “CSEP” is a Certified Special Events Professional, considered to be the benchmark of professional achievement in the special event industry.</a:t>
            </a:r>
          </a:p>
          <a:p>
            <a:r>
              <a:rPr lang="en-US" dirty="0" smtClean="0">
                <a:hlinkClick r:id="rId3"/>
              </a:rPr>
              <a:t>www.ises.com</a:t>
            </a:r>
            <a:endParaRPr lang="en-US" dirty="0" smtClean="0"/>
          </a:p>
          <a:p>
            <a:endParaRPr lang="en-US" dirty="0"/>
          </a:p>
        </p:txBody>
      </p:sp>
    </p:spTree>
    <p:extLst>
      <p:ext uri="{BB962C8B-B14F-4D97-AF65-F5344CB8AC3E}">
        <p14:creationId xmlns:p14="http://schemas.microsoft.com/office/powerpoint/2010/main" xmlns="" val="2647638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Role of an </a:t>
            </a:r>
            <a:r>
              <a:rPr lang="en-US" dirty="0"/>
              <a:t>E</a:t>
            </a:r>
            <a:r>
              <a:rPr lang="en-US" dirty="0" smtClean="0"/>
              <a:t>vent Planner</a:t>
            </a:r>
            <a:endParaRPr lang="en-US" dirty="0"/>
          </a:p>
        </p:txBody>
      </p:sp>
      <p:sp>
        <p:nvSpPr>
          <p:cNvPr id="3" name="Content Placeholder 2"/>
          <p:cNvSpPr>
            <a:spLocks noGrp="1"/>
          </p:cNvSpPr>
          <p:nvPr>
            <p:ph idx="1"/>
          </p:nvPr>
        </p:nvSpPr>
        <p:spPr>
          <a:xfrm>
            <a:off x="1043492" y="2323652"/>
            <a:ext cx="6777317" cy="3619948"/>
          </a:xfrm>
        </p:spPr>
        <p:txBody>
          <a:bodyPr>
            <a:normAutofit/>
          </a:bodyPr>
          <a:lstStyle/>
          <a:p>
            <a:pPr marL="68580" indent="0">
              <a:buNone/>
            </a:pPr>
            <a:r>
              <a:rPr lang="en-US" dirty="0" smtClean="0"/>
              <a:t>Objectives:</a:t>
            </a:r>
          </a:p>
          <a:p>
            <a:pPr marL="68580" indent="0">
              <a:buNone/>
            </a:pPr>
            <a:endParaRPr lang="en-US" dirty="0" smtClean="0"/>
          </a:p>
          <a:p>
            <a:r>
              <a:rPr lang="en-US" dirty="0" smtClean="0"/>
              <a:t>Identify the roles and responsibilities of meeting/event planners.</a:t>
            </a:r>
          </a:p>
          <a:p>
            <a:r>
              <a:rPr lang="en-US" dirty="0" smtClean="0"/>
              <a:t>Identify the primary challenges of meeting/event planners.</a:t>
            </a:r>
          </a:p>
          <a:p>
            <a:r>
              <a:rPr lang="en-US" dirty="0" smtClean="0"/>
              <a:t>Classify special events.</a:t>
            </a:r>
          </a:p>
          <a:p>
            <a:r>
              <a:rPr lang="en-US" dirty="0" smtClean="0"/>
              <a:t>Describe the event planning process.</a:t>
            </a:r>
          </a:p>
          <a:p>
            <a:pPr marL="68580" indent="0">
              <a:buNone/>
            </a:pPr>
            <a:endParaRPr lang="en-US" dirty="0"/>
          </a:p>
        </p:txBody>
      </p:sp>
    </p:spTree>
    <p:extLst>
      <p:ext uri="{BB962C8B-B14F-4D97-AF65-F5344CB8AC3E}">
        <p14:creationId xmlns:p14="http://schemas.microsoft.com/office/powerpoint/2010/main" xmlns="" val="2654296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8200"/>
            <a:ext cx="7024744" cy="914400"/>
          </a:xfrm>
        </p:spPr>
        <p:txBody>
          <a:bodyPr/>
          <a:lstStyle/>
          <a:p>
            <a:r>
              <a:rPr lang="en-US" dirty="0" smtClean="0"/>
              <a:t>What Event Planners Do</a:t>
            </a:r>
            <a:endParaRPr lang="en-US" dirty="0"/>
          </a:p>
        </p:txBody>
      </p:sp>
      <p:sp>
        <p:nvSpPr>
          <p:cNvPr id="3" name="Content Placeholder 2"/>
          <p:cNvSpPr>
            <a:spLocks noGrp="1"/>
          </p:cNvSpPr>
          <p:nvPr>
            <p:ph idx="1"/>
          </p:nvPr>
        </p:nvSpPr>
        <p:spPr>
          <a:xfrm>
            <a:off x="1043493" y="1752600"/>
            <a:ext cx="5281107" cy="4724400"/>
          </a:xfrm>
        </p:spPr>
        <p:txBody>
          <a:bodyPr>
            <a:normAutofit fontScale="92500" lnSpcReduction="20000"/>
          </a:bodyPr>
          <a:lstStyle/>
          <a:p>
            <a:pPr marL="68580" indent="0">
              <a:buNone/>
            </a:pPr>
            <a:r>
              <a:rPr lang="en-US" dirty="0" smtClean="0"/>
              <a:t>They are responsible for planning an event, from start to finish. This includes things like:</a:t>
            </a:r>
          </a:p>
          <a:p>
            <a:r>
              <a:rPr lang="en-US" dirty="0" smtClean="0"/>
              <a:t> setting the date and location/venue</a:t>
            </a:r>
          </a:p>
          <a:p>
            <a:r>
              <a:rPr lang="en-US" dirty="0" smtClean="0"/>
              <a:t>advertising the event</a:t>
            </a:r>
          </a:p>
          <a:p>
            <a:r>
              <a:rPr lang="en-US" dirty="0" smtClean="0"/>
              <a:t>designing the invitations</a:t>
            </a:r>
          </a:p>
          <a:p>
            <a:r>
              <a:rPr lang="en-US" dirty="0" smtClean="0"/>
              <a:t>providing food and beverages</a:t>
            </a:r>
          </a:p>
          <a:p>
            <a:r>
              <a:rPr lang="en-US" dirty="0" smtClean="0"/>
              <a:t>arranging guest speakers and entertainment</a:t>
            </a:r>
          </a:p>
          <a:p>
            <a:r>
              <a:rPr lang="en-US" dirty="0" smtClean="0"/>
              <a:t>overall decorations. </a:t>
            </a:r>
          </a:p>
          <a:p>
            <a:pPr marL="68580" indent="0">
              <a:buNone/>
            </a:pPr>
            <a:r>
              <a:rPr lang="en-US" dirty="0" smtClean="0"/>
              <a:t>This is a general list and will always vary, depending on the type of event.</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33782" y="2743200"/>
            <a:ext cx="1809750" cy="2533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99125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good candidate….</a:t>
            </a:r>
            <a:endParaRPr lang="en-US" dirty="0"/>
          </a:p>
        </p:txBody>
      </p:sp>
      <p:sp>
        <p:nvSpPr>
          <p:cNvPr id="3" name="Content Placeholder 2"/>
          <p:cNvSpPr>
            <a:spLocks noGrp="1"/>
          </p:cNvSpPr>
          <p:nvPr>
            <p:ph idx="1"/>
          </p:nvPr>
        </p:nvSpPr>
        <p:spPr/>
        <p:txBody>
          <a:bodyPr/>
          <a:lstStyle/>
          <a:p>
            <a:r>
              <a:rPr lang="en-US" dirty="0" smtClean="0"/>
              <a:t>Must be organized</a:t>
            </a:r>
          </a:p>
          <a:p>
            <a:r>
              <a:rPr lang="en-US" dirty="0" smtClean="0"/>
              <a:t>Needs computer skills</a:t>
            </a:r>
          </a:p>
          <a:p>
            <a:r>
              <a:rPr lang="en-US" dirty="0" smtClean="0"/>
              <a:t>Must be willing to work odd hours and long hours</a:t>
            </a:r>
          </a:p>
          <a:p>
            <a:r>
              <a:rPr lang="en-US" dirty="0" smtClean="0"/>
              <a:t>Must be enthusiastic!</a:t>
            </a:r>
          </a:p>
          <a:p>
            <a:r>
              <a:rPr lang="en-US" dirty="0" smtClean="0"/>
              <a:t>Needs to have follow-through skills</a:t>
            </a:r>
          </a:p>
          <a:p>
            <a:r>
              <a:rPr lang="en-US" dirty="0" smtClean="0"/>
              <a:t>Needs lots of patience</a:t>
            </a:r>
          </a:p>
          <a:p>
            <a:r>
              <a:rPr lang="en-US" dirty="0" smtClean="0"/>
              <a:t>Must be able to multi-task</a:t>
            </a:r>
            <a:endParaRPr lang="en-US" dirty="0"/>
          </a:p>
        </p:txBody>
      </p:sp>
    </p:spTree>
    <p:extLst>
      <p:ext uri="{BB962C8B-B14F-4D97-AF65-F5344CB8AC3E}">
        <p14:creationId xmlns:p14="http://schemas.microsoft.com/office/powerpoint/2010/main" xmlns="" val="4135924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smtClean="0"/>
              <a:t>Required Skills and Abilities</a:t>
            </a:r>
            <a:endParaRPr lang="en-US" dirty="0"/>
          </a:p>
        </p:txBody>
      </p:sp>
      <p:sp>
        <p:nvSpPr>
          <p:cNvPr id="3" name="Content Placeholder 2"/>
          <p:cNvSpPr>
            <a:spLocks noGrp="1"/>
          </p:cNvSpPr>
          <p:nvPr>
            <p:ph idx="1"/>
          </p:nvPr>
        </p:nvSpPr>
        <p:spPr>
          <a:xfrm>
            <a:off x="1043492" y="1752600"/>
            <a:ext cx="6777317" cy="4572000"/>
          </a:xfrm>
        </p:spPr>
        <p:txBody>
          <a:bodyPr/>
          <a:lstStyle/>
          <a:p>
            <a:r>
              <a:rPr lang="en-US" dirty="0" smtClean="0"/>
              <a:t>Leadership skills:  As the leader you must be able to inspire your staff, provide the correct tools to achieve the goal, and coach your crew into success! You will be the mentor and support for your team. Being incredibly organized allows your staff to feel comfortable in doing their job.</a:t>
            </a:r>
          </a:p>
          <a:p>
            <a:r>
              <a:rPr lang="en-US" dirty="0" smtClean="0"/>
              <a:t>The Great Communicator: This involves many different forms – oral, written, and electronic. Effective communication is key in keeping accurate records and encouraging a positive work environment.</a:t>
            </a:r>
          </a:p>
          <a:p>
            <a:endParaRPr lang="en-US" dirty="0"/>
          </a:p>
        </p:txBody>
      </p:sp>
    </p:spTree>
    <p:extLst>
      <p:ext uri="{BB962C8B-B14F-4D97-AF65-F5344CB8AC3E}">
        <p14:creationId xmlns:p14="http://schemas.microsoft.com/office/powerpoint/2010/main" xmlns="" val="2059623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lstStyle/>
          <a:p>
            <a:r>
              <a:rPr lang="en-US" dirty="0"/>
              <a:t>Required Skills and Abilities</a:t>
            </a:r>
          </a:p>
        </p:txBody>
      </p:sp>
      <p:sp>
        <p:nvSpPr>
          <p:cNvPr id="3" name="Content Placeholder 2"/>
          <p:cNvSpPr>
            <a:spLocks noGrp="1"/>
          </p:cNvSpPr>
          <p:nvPr>
            <p:ph idx="1"/>
          </p:nvPr>
        </p:nvSpPr>
        <p:spPr>
          <a:xfrm>
            <a:off x="1043492" y="1828800"/>
            <a:ext cx="6777317" cy="4495800"/>
          </a:xfrm>
        </p:spPr>
        <p:txBody>
          <a:bodyPr>
            <a:normAutofit lnSpcReduction="10000"/>
          </a:bodyPr>
          <a:lstStyle/>
          <a:p>
            <a:r>
              <a:rPr lang="en-US" dirty="0" smtClean="0"/>
              <a:t>Delegating: One person cannot do everything. A climate of trust is instrumental in a positive working relationship.</a:t>
            </a:r>
          </a:p>
          <a:p>
            <a:r>
              <a:rPr lang="en-US" dirty="0" smtClean="0"/>
              <a:t>Project Management Skills: This is the act of completing the project(s) on time and within budget. You must be able to balance all of the elements simultaneously.  Tools that help achieve this goal are – flow charts and graphs, clearly defined work setup and breakdown schedules, and policy statements.</a:t>
            </a:r>
            <a:endParaRPr lang="en-US" dirty="0"/>
          </a:p>
        </p:txBody>
      </p:sp>
    </p:spTree>
    <p:extLst>
      <p:ext uri="{BB962C8B-B14F-4D97-AF65-F5344CB8AC3E}">
        <p14:creationId xmlns:p14="http://schemas.microsoft.com/office/powerpoint/2010/main" xmlns="" val="1972220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8200"/>
            <a:ext cx="7024744" cy="838200"/>
          </a:xfrm>
        </p:spPr>
        <p:txBody>
          <a:bodyPr>
            <a:normAutofit/>
          </a:bodyPr>
          <a:lstStyle/>
          <a:p>
            <a:r>
              <a:rPr lang="en-US" dirty="0"/>
              <a:t>Required Skills and Abilities</a:t>
            </a:r>
          </a:p>
        </p:txBody>
      </p:sp>
      <p:sp>
        <p:nvSpPr>
          <p:cNvPr id="3" name="Content Placeholder 2"/>
          <p:cNvSpPr>
            <a:spLocks noGrp="1"/>
          </p:cNvSpPr>
          <p:nvPr>
            <p:ph idx="1"/>
          </p:nvPr>
        </p:nvSpPr>
        <p:spPr>
          <a:xfrm>
            <a:off x="1043492" y="1752600"/>
            <a:ext cx="6777317" cy="4495800"/>
          </a:xfrm>
        </p:spPr>
        <p:txBody>
          <a:bodyPr/>
          <a:lstStyle/>
          <a:p>
            <a:r>
              <a:rPr lang="en-US" dirty="0" smtClean="0"/>
              <a:t>Negotiation: Defined as the process by which two parties reach an agreement on the terms and conditions that govern their relationship. </a:t>
            </a:r>
          </a:p>
          <a:p>
            <a:pPr marL="68580" indent="0">
              <a:buNone/>
            </a:pPr>
            <a:r>
              <a:rPr lang="en-US" dirty="0"/>
              <a:t>	</a:t>
            </a:r>
            <a:r>
              <a:rPr lang="en-US" dirty="0" smtClean="0"/>
              <a:t>Keys to Success:</a:t>
            </a:r>
          </a:p>
          <a:p>
            <a:pPr marL="68580" indent="0">
              <a:buNone/>
            </a:pPr>
            <a:r>
              <a:rPr lang="en-US" dirty="0"/>
              <a:t>	</a:t>
            </a:r>
            <a:r>
              <a:rPr lang="en-US" dirty="0" smtClean="0"/>
              <a:t>Have a “game plan”.</a:t>
            </a:r>
          </a:p>
          <a:p>
            <a:pPr marL="68580" indent="0">
              <a:buNone/>
            </a:pPr>
            <a:r>
              <a:rPr lang="en-US" dirty="0"/>
              <a:t>	</a:t>
            </a:r>
            <a:r>
              <a:rPr lang="en-US" dirty="0" smtClean="0"/>
              <a:t>Keep your eyes on the prize.</a:t>
            </a:r>
          </a:p>
          <a:p>
            <a:pPr marL="68580" indent="0">
              <a:buNone/>
            </a:pPr>
            <a:r>
              <a:rPr lang="en-US" dirty="0"/>
              <a:t>	</a:t>
            </a:r>
            <a:r>
              <a:rPr lang="en-US" dirty="0" smtClean="0"/>
              <a:t>Be creative when negotiating.</a:t>
            </a:r>
          </a:p>
          <a:p>
            <a:pPr marL="68580" indent="0">
              <a:buNone/>
            </a:pPr>
            <a:r>
              <a:rPr lang="en-US" dirty="0"/>
              <a:t>	</a:t>
            </a:r>
            <a:r>
              <a:rPr lang="en-US" dirty="0" smtClean="0"/>
              <a:t>Timing is everything.</a:t>
            </a:r>
          </a:p>
          <a:p>
            <a:pPr marL="68580" indent="0">
              <a:buNone/>
            </a:pPr>
            <a:r>
              <a:rPr lang="en-US" dirty="0"/>
              <a:t>	</a:t>
            </a:r>
            <a:r>
              <a:rPr lang="en-US" dirty="0" smtClean="0"/>
              <a:t>Listen, listen, and listen some more.</a:t>
            </a:r>
            <a:endParaRPr lang="en-US" dirty="0"/>
          </a:p>
        </p:txBody>
      </p:sp>
    </p:spTree>
    <p:extLst>
      <p:ext uri="{BB962C8B-B14F-4D97-AF65-F5344CB8AC3E}">
        <p14:creationId xmlns:p14="http://schemas.microsoft.com/office/powerpoint/2010/main" xmlns="" val="4086105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990600"/>
            <a:ext cx="7024744" cy="914400"/>
          </a:xfrm>
        </p:spPr>
        <p:txBody>
          <a:bodyPr/>
          <a:lstStyle/>
          <a:p>
            <a:r>
              <a:rPr lang="en-US" dirty="0"/>
              <a:t>Required Skills and Abilities</a:t>
            </a:r>
          </a:p>
        </p:txBody>
      </p:sp>
      <p:sp>
        <p:nvSpPr>
          <p:cNvPr id="3" name="Content Placeholder 2"/>
          <p:cNvSpPr>
            <a:spLocks noGrp="1"/>
          </p:cNvSpPr>
          <p:nvPr>
            <p:ph idx="1"/>
          </p:nvPr>
        </p:nvSpPr>
        <p:spPr>
          <a:xfrm>
            <a:off x="1043492" y="1905000"/>
            <a:ext cx="6777317" cy="4343400"/>
          </a:xfrm>
        </p:spPr>
        <p:txBody>
          <a:bodyPr/>
          <a:lstStyle/>
          <a:p>
            <a:r>
              <a:rPr lang="en-US" dirty="0" smtClean="0"/>
              <a:t>Coordinating and Delegating Skills: Use your staff effectively and to the best of each of their abilities. Utilize each person’s strengths!</a:t>
            </a:r>
          </a:p>
          <a:p>
            <a:r>
              <a:rPr lang="en-US" dirty="0" smtClean="0"/>
              <a:t>Budgeting Skills: By budgeting, you are making the best use of your financial resources.</a:t>
            </a:r>
          </a:p>
          <a:p>
            <a:r>
              <a:rPr lang="en-US" dirty="0" smtClean="0"/>
              <a:t>Ability to Multi-task: As the leader, you will be responsible for everything. You will undoubtedly be managing many crises at the same time. Follow through  is critical!</a:t>
            </a:r>
          </a:p>
        </p:txBody>
      </p:sp>
    </p:spTree>
    <p:extLst>
      <p:ext uri="{BB962C8B-B14F-4D97-AF65-F5344CB8AC3E}">
        <p14:creationId xmlns:p14="http://schemas.microsoft.com/office/powerpoint/2010/main" xmlns="" val="20244891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914400"/>
            <a:ext cx="7024744" cy="838200"/>
          </a:xfrm>
        </p:spPr>
        <p:txBody>
          <a:bodyPr/>
          <a:lstStyle/>
          <a:p>
            <a:r>
              <a:rPr lang="en-US" dirty="0"/>
              <a:t>Required Skills and Abilities</a:t>
            </a:r>
          </a:p>
        </p:txBody>
      </p:sp>
      <p:sp>
        <p:nvSpPr>
          <p:cNvPr id="3" name="Content Placeholder 2"/>
          <p:cNvSpPr>
            <a:spLocks noGrp="1"/>
          </p:cNvSpPr>
          <p:nvPr>
            <p:ph idx="1"/>
          </p:nvPr>
        </p:nvSpPr>
        <p:spPr>
          <a:xfrm>
            <a:off x="1043492" y="1828800"/>
            <a:ext cx="6777317" cy="4419600"/>
          </a:xfrm>
        </p:spPr>
        <p:txBody>
          <a:bodyPr>
            <a:normAutofit lnSpcReduction="10000"/>
          </a:bodyPr>
          <a:lstStyle/>
          <a:p>
            <a:r>
              <a:rPr lang="en-US" dirty="0" smtClean="0"/>
              <a:t>Enthusiasm: You have got to love what you do. Express that through enthusiasm in the workplace. It truly is infectious.</a:t>
            </a:r>
          </a:p>
          <a:p>
            <a:r>
              <a:rPr lang="en-US" dirty="0" smtClean="0"/>
              <a:t>Effective Social Skills: Social skills are incredibly important and critical in making those you do business with feel comfortable. Possessing good listening skills is another imperative trait. Social etiquette can make or break a career.</a:t>
            </a:r>
          </a:p>
          <a:p>
            <a:r>
              <a:rPr lang="en-US" dirty="0" smtClean="0"/>
              <a:t>Ability to Form Contacts: Networking is key! You need to be able to trust your vendors and suppliers.</a:t>
            </a:r>
            <a:endParaRPr lang="en-US" dirty="0"/>
          </a:p>
        </p:txBody>
      </p:sp>
    </p:spTree>
    <p:extLst>
      <p:ext uri="{BB962C8B-B14F-4D97-AF65-F5344CB8AC3E}">
        <p14:creationId xmlns:p14="http://schemas.microsoft.com/office/powerpoint/2010/main" xmlns="" val="10663360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280</TotalTime>
  <Words>784</Words>
  <Application>Microsoft Office PowerPoint</Application>
  <PresentationFormat>On-screen Show (4:3)</PresentationFormat>
  <Paragraphs>84</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The Role of an Event Planner</vt:lpstr>
      <vt:lpstr>The Role of an Event Planner</vt:lpstr>
      <vt:lpstr>What Event Planners Do</vt:lpstr>
      <vt:lpstr>“A good candidate….</vt:lpstr>
      <vt:lpstr>Required Skills and Abilities</vt:lpstr>
      <vt:lpstr>Required Skills and Abilities</vt:lpstr>
      <vt:lpstr>Required Skills and Abilities</vt:lpstr>
      <vt:lpstr>Required Skills and Abilities</vt:lpstr>
      <vt:lpstr>Required Skills and Abilities</vt:lpstr>
      <vt:lpstr>Primary Challenges</vt:lpstr>
      <vt:lpstr>Classifications of Events</vt:lpstr>
      <vt:lpstr>The Event-Planning Process</vt:lpstr>
      <vt:lpstr>One of the Special Event Professional Organizations:  ISES – The International Special Events Society</vt:lpstr>
    </vt:vector>
  </TitlesOfParts>
  <Company>Columbia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an Event Planner</dc:title>
  <dc:creator>Columbia Public Schools</dc:creator>
  <cp:lastModifiedBy>lherring</cp:lastModifiedBy>
  <cp:revision>30</cp:revision>
  <dcterms:created xsi:type="dcterms:W3CDTF">2013-02-06T14:17:47Z</dcterms:created>
  <dcterms:modified xsi:type="dcterms:W3CDTF">2013-09-11T20:18:31Z</dcterms:modified>
</cp:coreProperties>
</file>