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27F637-0FA9-4AE1-9ABF-ECDB120864A7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D14DE-212D-4709-9ABF-98EE2F2E0C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47046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D14DE-212D-4709-9ABF-98EE2F2E0C0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22365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3286-9A39-424E-AC69-EAAB6589FF0F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248922-791C-42FC-86C4-2F85C650F8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3286-9A39-424E-AC69-EAAB6589FF0F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8922-791C-42FC-86C4-2F85C650F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3286-9A39-424E-AC69-EAAB6589FF0F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8922-791C-42FC-86C4-2F85C650F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3286-9A39-424E-AC69-EAAB6589FF0F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8922-791C-42FC-86C4-2F85C650F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3286-9A39-424E-AC69-EAAB6589FF0F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8922-791C-42FC-86C4-2F85C650F8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3286-9A39-424E-AC69-EAAB6589FF0F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8922-791C-42FC-86C4-2F85C650F8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3286-9A39-424E-AC69-EAAB6589FF0F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8922-791C-42FC-86C4-2F85C650F8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3286-9A39-424E-AC69-EAAB6589FF0F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8922-791C-42FC-86C4-2F85C650F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3286-9A39-424E-AC69-EAAB6589FF0F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8922-791C-42FC-86C4-2F85C650F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3286-9A39-424E-AC69-EAAB6589FF0F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8922-791C-42FC-86C4-2F85C650F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3286-9A39-424E-AC69-EAAB6589FF0F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8922-791C-42FC-86C4-2F85C650F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1D43286-9A39-424E-AC69-EAAB6589FF0F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2248922-791C-42FC-86C4-2F85C650F8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wmf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772400" cy="2362201"/>
          </a:xfrm>
        </p:spPr>
        <p:txBody>
          <a:bodyPr/>
          <a:lstStyle/>
          <a:p>
            <a:r>
              <a:rPr lang="en-US" sz="7200" dirty="0" smtClean="0"/>
              <a:t>Hospitality </a:t>
            </a:r>
            <a:br>
              <a:rPr lang="en-US" sz="7200" dirty="0" smtClean="0"/>
            </a:br>
            <a:r>
              <a:rPr lang="en-US" sz="7200" dirty="0" smtClean="0"/>
              <a:t>Sales &amp; Marketing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Overview of Sales and Marketing in the Hospitality Industry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533400"/>
            <a:ext cx="640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Introduction to Careers in Hospitality and Tourism</a:t>
            </a:r>
          </a:p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Unit 9 – Hospitality Sales and Marketing</a:t>
            </a:r>
          </a:p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Instructional Strategy 1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3812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Advertising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Types of Advertising include: </a:t>
            </a:r>
            <a:endParaRPr lang="en-US" dirty="0"/>
          </a:p>
          <a:p>
            <a:r>
              <a:rPr lang="en-US" sz="2000" dirty="0" smtClean="0"/>
              <a:t>Newspaper Ads</a:t>
            </a:r>
          </a:p>
          <a:p>
            <a:endParaRPr lang="en-US" sz="2000" dirty="0"/>
          </a:p>
          <a:p>
            <a:r>
              <a:rPr lang="en-US" sz="2000" dirty="0" smtClean="0"/>
              <a:t>Magazine Ads</a:t>
            </a:r>
          </a:p>
          <a:p>
            <a:endParaRPr lang="en-US" sz="2000" dirty="0"/>
          </a:p>
          <a:p>
            <a:r>
              <a:rPr lang="en-US" sz="2000" dirty="0" smtClean="0"/>
              <a:t>Flyers</a:t>
            </a:r>
          </a:p>
          <a:p>
            <a:endParaRPr lang="en-US" sz="2000" dirty="0"/>
          </a:p>
          <a:p>
            <a:r>
              <a:rPr lang="en-US" sz="2000" dirty="0" smtClean="0"/>
              <a:t>Business Cards</a:t>
            </a:r>
          </a:p>
          <a:p>
            <a:endParaRPr lang="en-US" sz="2000" dirty="0"/>
          </a:p>
          <a:p>
            <a:r>
              <a:rPr lang="en-US" sz="2000" dirty="0" smtClean="0"/>
              <a:t>Television Ads</a:t>
            </a:r>
          </a:p>
          <a:p>
            <a:endParaRPr lang="en-US" sz="2000" dirty="0"/>
          </a:p>
          <a:p>
            <a:r>
              <a:rPr lang="en-US" sz="2000" dirty="0" smtClean="0"/>
              <a:t>Radio Ads</a:t>
            </a:r>
          </a:p>
          <a:p>
            <a:pPr lvl="6"/>
            <a:endParaRPr lang="en-US" dirty="0" smtClean="0"/>
          </a:p>
          <a:p>
            <a:pPr lvl="6"/>
            <a:endParaRPr lang="en-US" dirty="0"/>
          </a:p>
        </p:txBody>
      </p:sp>
      <p:pic>
        <p:nvPicPr>
          <p:cNvPr id="6146" name="Picture 2" descr="C:\Users\June Lammers\AppData\Local\Microsoft\Windows\Temporary Internet Files\Content.IE5\Y05JBQMN\MC90037106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600200"/>
            <a:ext cx="1899209" cy="16706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June Lammers\AppData\Local\Microsoft\Windows\Temporary Internet Files\Content.IE5\BG422NYB\MC90027302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472" y="4173474"/>
            <a:ext cx="1826971" cy="11018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June Lammers\AppData\Local\Microsoft\Windows\Temporary Internet Files\Content.IE5\BG422NYB\MC90034090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016" y="2133600"/>
            <a:ext cx="1827886" cy="18297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June Lammers\AppData\Local\Microsoft\Windows\Temporary Internet Files\Content.IE5\6SZJQAXQ\MP900442996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593532"/>
            <a:ext cx="2034102" cy="10787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June Lammers\AppData\Local\Microsoft\Windows\Temporary Internet Files\Content.IE5\Y05JBQMN\MP900442472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013" y="5029200"/>
            <a:ext cx="1752600" cy="1371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June Lammers\AppData\Local\Microsoft\Windows\Temporary Internet Files\Content.IE5\6SZJQAXQ\MC900413650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959" y="5160098"/>
            <a:ext cx="1381110" cy="11098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22368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Public Relations is the act of getting your business’ information out to the public.  This can include media sources and different types of events.  Examples are:</a:t>
            </a:r>
          </a:p>
          <a:p>
            <a:endParaRPr lang="en-US" dirty="0"/>
          </a:p>
          <a:p>
            <a:pPr lvl="6"/>
            <a:r>
              <a:rPr lang="en-US" sz="2000" dirty="0" smtClean="0"/>
              <a:t>Participating in Non for Profit / Charity Activities</a:t>
            </a:r>
          </a:p>
          <a:p>
            <a:pPr lvl="6"/>
            <a:r>
              <a:rPr lang="en-US" sz="2000" dirty="0" smtClean="0"/>
              <a:t>Grand Openings</a:t>
            </a:r>
          </a:p>
          <a:p>
            <a:pPr lvl="6"/>
            <a:r>
              <a:rPr lang="en-US" sz="2000" dirty="0" smtClean="0"/>
              <a:t>Press Releases</a:t>
            </a:r>
          </a:p>
          <a:p>
            <a:pPr lvl="6"/>
            <a:r>
              <a:rPr lang="en-US" sz="2000" dirty="0" smtClean="0"/>
              <a:t>Joining in Networking</a:t>
            </a:r>
          </a:p>
          <a:p>
            <a:pPr marL="2743200" lvl="6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Groups</a:t>
            </a:r>
          </a:p>
          <a:p>
            <a:pPr lvl="6"/>
            <a:endParaRPr lang="en-US" dirty="0" smtClean="0"/>
          </a:p>
          <a:p>
            <a:pPr lvl="6"/>
            <a:endParaRPr lang="en-US" dirty="0"/>
          </a:p>
        </p:txBody>
      </p:sp>
      <p:pic>
        <p:nvPicPr>
          <p:cNvPr id="7170" name="Picture 2" descr="C:\Users\June Lammers\AppData\Local\Microsoft\Windows\Temporary Internet Files\Content.IE5\C8GJG3LG\MC90009018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99" y="3352800"/>
            <a:ext cx="1447801" cy="1371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June Lammers\AppData\Local\Microsoft\Windows\Temporary Internet Files\Content.IE5\BG422NYB\MC90009752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353666"/>
            <a:ext cx="1604772" cy="18077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June Lammers\AppData\Local\Microsoft\Windows\Temporary Internet Files\Content.IE5\6SZJQAXQ\MP900411828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710545"/>
            <a:ext cx="1666206" cy="1409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43432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Types of Technology Sales include:</a:t>
            </a:r>
          </a:p>
          <a:p>
            <a:endParaRPr lang="en-US" dirty="0"/>
          </a:p>
          <a:p>
            <a:pPr lvl="6"/>
            <a:r>
              <a:rPr lang="en-US" sz="2400" dirty="0" smtClean="0"/>
              <a:t>Internet Marketing</a:t>
            </a:r>
          </a:p>
          <a:p>
            <a:pPr lvl="6"/>
            <a:endParaRPr lang="en-US" sz="2400" dirty="0" smtClean="0"/>
          </a:p>
          <a:p>
            <a:pPr lvl="6"/>
            <a:r>
              <a:rPr lang="en-US" sz="2400" dirty="0" smtClean="0"/>
              <a:t>Social Media</a:t>
            </a:r>
          </a:p>
          <a:p>
            <a:pPr lvl="6"/>
            <a:endParaRPr lang="en-US" sz="2400" dirty="0" smtClean="0"/>
          </a:p>
          <a:p>
            <a:pPr lvl="6"/>
            <a:r>
              <a:rPr lang="en-US" sz="2400" dirty="0" smtClean="0"/>
              <a:t>Email </a:t>
            </a:r>
          </a:p>
          <a:p>
            <a:pPr marL="2743200" lvl="6" indent="0">
              <a:buNone/>
            </a:pPr>
            <a:endParaRPr lang="en-US" sz="2000" dirty="0"/>
          </a:p>
        </p:txBody>
      </p:sp>
      <p:pic>
        <p:nvPicPr>
          <p:cNvPr id="8194" name="Picture 2" descr="C:\Users\June Lammers\AppData\Local\Microsoft\Windows\Temporary Internet Files\Content.IE5\Y05JBQMN\MM900236354[1]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548153"/>
            <a:ext cx="1266825" cy="10507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345686"/>
            <a:ext cx="1795882" cy="18333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87037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Character Traits of a Successful Sales and Marketing Person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many characteristics that one must have to be successful in sales and marketing.  Some of these include:  </a:t>
            </a:r>
          </a:p>
          <a:p>
            <a:pPr lvl="6"/>
            <a:r>
              <a:rPr lang="en-US" dirty="0" smtClean="0"/>
              <a:t>Good listening </a:t>
            </a:r>
            <a:r>
              <a:rPr lang="en-US" dirty="0"/>
              <a:t>s</a:t>
            </a:r>
            <a:r>
              <a:rPr lang="en-US" dirty="0" smtClean="0"/>
              <a:t>kills</a:t>
            </a:r>
          </a:p>
          <a:p>
            <a:pPr lvl="6"/>
            <a:r>
              <a:rPr lang="en-US" dirty="0" smtClean="0"/>
              <a:t>Creativity</a:t>
            </a:r>
          </a:p>
          <a:p>
            <a:pPr lvl="6"/>
            <a:r>
              <a:rPr lang="en-US" dirty="0" smtClean="0"/>
              <a:t>Able to take rejection</a:t>
            </a:r>
          </a:p>
          <a:p>
            <a:pPr lvl="6"/>
            <a:r>
              <a:rPr lang="en-US" dirty="0" smtClean="0"/>
              <a:t>Initiative</a:t>
            </a:r>
          </a:p>
          <a:p>
            <a:pPr lvl="6"/>
            <a:r>
              <a:rPr lang="en-US" dirty="0" smtClean="0"/>
              <a:t>Being able to solve problems</a:t>
            </a:r>
          </a:p>
          <a:p>
            <a:pPr lvl="6"/>
            <a:r>
              <a:rPr lang="en-US" dirty="0" smtClean="0"/>
              <a:t>Being able to communicate with all types of people</a:t>
            </a:r>
          </a:p>
          <a:p>
            <a:pPr lvl="6"/>
            <a:r>
              <a:rPr lang="en-US" dirty="0" smtClean="0"/>
              <a:t>Have a positive attitude</a:t>
            </a:r>
            <a:endParaRPr lang="en-US" dirty="0"/>
          </a:p>
          <a:p>
            <a:pPr lvl="6"/>
            <a:r>
              <a:rPr lang="en-US" dirty="0" smtClean="0"/>
              <a:t>Have a complete knowledge and understanding of the product you are selling</a:t>
            </a:r>
            <a:endParaRPr lang="en-US" dirty="0"/>
          </a:p>
        </p:txBody>
      </p:sp>
      <p:pic>
        <p:nvPicPr>
          <p:cNvPr id="11266" name="Picture 2" descr="C:\Users\June Lammers\AppData\Local\Microsoft\Windows\Temporary Internet Files\Content.IE5\Y05JBQMN\MC90007873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743200"/>
            <a:ext cx="1165225" cy="11842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June Lammers\AppData\Local\Microsoft\Windows\Temporary Internet Files\Content.IE5\6SZJQAXQ\MC90029972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457056"/>
            <a:ext cx="1815084" cy="17565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June Lammers\AppData\Local\Microsoft\Windows\Temporary Internet Files\Content.IE5\6SZJQAXQ\MM900323765[1]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00" y="4343400"/>
            <a:ext cx="1435100" cy="1219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1739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Socioeconomic Impact of Tourism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Socioeconomics is the economic impact that a business or entity has on the local community or society.  Tourism has a very large economic impact on local communities and business.  Some communities rely on tourism for their main source of revenue.  While tourism can bring large amounts of money into a community with car rental agencies, airports, lodging facilities, restaurants, and entertainment attractions (just to name a few!), tourism can also be an expense.  For example, having many driving tourists in your community may increase upkeep and maintenance of local roads and highways. 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50207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Socioeconomic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communities can estimate the economic impact that an event such as a convention or large meeting has on a community by using the following </a:t>
            </a:r>
            <a:r>
              <a:rPr lang="en-US" dirty="0" smtClean="0"/>
              <a:t>formula: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1800" dirty="0" smtClean="0"/>
              <a:t>estimated cost of lodging and meals per person per day</a:t>
            </a:r>
          </a:p>
          <a:p>
            <a:pPr marL="0" indent="0">
              <a:buNone/>
            </a:pPr>
            <a:r>
              <a:rPr lang="en-US" sz="1800" dirty="0" smtClean="0"/>
              <a:t>	</a:t>
            </a:r>
            <a:r>
              <a:rPr lang="en-US" sz="1800" u="sng" dirty="0" smtClean="0"/>
              <a:t>x  number of days the person will be in the community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     The estimated economic impact ($$) to the community</a:t>
            </a: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45677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Socioeconomic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So, for example, if a convention delegate comes to my city and spends $100 per night on their hotel, $75 on meals each day, and are in my city for 4 days, we can estimate that they are generating $700 during their stay.</a:t>
            </a:r>
          </a:p>
          <a:p>
            <a:pPr marL="0" indent="0">
              <a:buNone/>
            </a:pPr>
            <a:r>
              <a:rPr lang="en-US" dirty="0" smtClean="0"/>
              <a:t>         $175 (food and lodging)x 4 days =  $700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This is just for one person.  For a convention of 1000 people, the economic impact would be $700,000!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$700 x 1000 = $700,000    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586358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Socioeconomic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of the other socioeconomic factors that also impact the community are:</a:t>
            </a:r>
          </a:p>
          <a:p>
            <a:endParaRPr lang="en-US" dirty="0" smtClean="0"/>
          </a:p>
          <a:p>
            <a:pPr lvl="4"/>
            <a:r>
              <a:rPr lang="en-US" sz="2000" dirty="0" smtClean="0"/>
              <a:t>the number of jobs tourism brings to the area</a:t>
            </a:r>
          </a:p>
          <a:p>
            <a:pPr lvl="4"/>
            <a:r>
              <a:rPr lang="en-US" sz="2000" dirty="0" smtClean="0"/>
              <a:t>the number of tourism related  businesses attracted to the area</a:t>
            </a:r>
          </a:p>
          <a:p>
            <a:pPr lvl="4"/>
            <a:r>
              <a:rPr lang="en-US" sz="2000" dirty="0"/>
              <a:t>t</a:t>
            </a:r>
            <a:r>
              <a:rPr lang="en-US" sz="2000" dirty="0" smtClean="0"/>
              <a:t>he average income of the local resident</a:t>
            </a:r>
          </a:p>
          <a:p>
            <a:pPr lvl="4"/>
            <a:r>
              <a:rPr lang="en-US" sz="2000" dirty="0"/>
              <a:t>t</a:t>
            </a:r>
            <a:r>
              <a:rPr lang="en-US" sz="2000" dirty="0" smtClean="0"/>
              <a:t>he education of the local resident</a:t>
            </a:r>
          </a:p>
          <a:p>
            <a:pPr lvl="4"/>
            <a:r>
              <a:rPr lang="en-US" sz="2000" dirty="0"/>
              <a:t>f</a:t>
            </a:r>
            <a:r>
              <a:rPr lang="en-US" sz="2000" dirty="0" smtClean="0"/>
              <a:t>amily size</a:t>
            </a:r>
          </a:p>
          <a:p>
            <a:pPr lvl="4"/>
            <a:endParaRPr lang="en-US" sz="2000" dirty="0"/>
          </a:p>
        </p:txBody>
      </p:sp>
      <p:pic>
        <p:nvPicPr>
          <p:cNvPr id="12290" name="Picture 2" descr="C:\Users\June Lammers\AppData\Local\Microsoft\Windows\Temporary Internet Files\Content.IE5\6SZJQAXQ\MP90040093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38400"/>
            <a:ext cx="1070610" cy="2590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June Lammers\AppData\Local\Microsoft\Windows\Temporary Internet Files\Content.IE5\C8GJG3LG\MP90018506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953000"/>
            <a:ext cx="2133600" cy="1447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June Lammers\AppData\Local\Microsoft\Windows\Temporary Internet Files\Content.IE5\6SZJQAXQ\MP900184945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19" y="5218176"/>
            <a:ext cx="990600" cy="917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June Lammers\AppData\Local\Microsoft\Windows\Temporary Internet Files\Content.IE5\Y05JBQMN\MP900446448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319" y="4730080"/>
            <a:ext cx="99441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June Lammers\AppData\Local\Microsoft\Windows\Temporary Internet Files\Content.IE5\6SZJQAXQ\MC900352099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505200"/>
            <a:ext cx="1066800" cy="9325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C:\Users\June Lammers\AppData\Local\Microsoft\Windows\Temporary Internet Files\Content.IE5\C8GJG3LG\MP900403138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019300"/>
            <a:ext cx="1207008" cy="838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C:\Users\June Lammers\AppData\Local\Microsoft\Windows\Temporary Internet Files\Content.IE5\6SZJQAXQ\MC900013257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953000"/>
            <a:ext cx="775411" cy="13437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96023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Marketing?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Webster’s Dictionary defines “marketing” as:</a:t>
            </a:r>
          </a:p>
          <a:p>
            <a:pPr lvl="1"/>
            <a:endParaRPr lang="en-US" dirty="0"/>
          </a:p>
          <a:p>
            <a:r>
              <a:rPr lang="en-US" dirty="0" smtClean="0"/>
              <a:t>1. </a:t>
            </a:r>
            <a:r>
              <a:rPr lang="en-US" i="1" dirty="0" smtClean="0"/>
              <a:t>a</a:t>
            </a:r>
            <a:r>
              <a:rPr lang="en-US" b="1" dirty="0"/>
              <a:t>:</a:t>
            </a:r>
            <a:r>
              <a:rPr lang="en-US" dirty="0"/>
              <a:t> the act or process of selling or purchasing in </a:t>
            </a:r>
            <a:r>
              <a:rPr lang="en-US" dirty="0" smtClean="0"/>
              <a:t>a 	market.</a:t>
            </a:r>
            <a:endParaRPr lang="en-US" dirty="0"/>
          </a:p>
          <a:p>
            <a:pPr marL="0" indent="0">
              <a:buNone/>
            </a:pPr>
            <a:r>
              <a:rPr lang="en-US" i="1" dirty="0" smtClean="0"/>
              <a:t>        b</a:t>
            </a:r>
            <a:r>
              <a:rPr lang="en-US" b="1" dirty="0"/>
              <a:t>:</a:t>
            </a:r>
            <a:r>
              <a:rPr lang="en-US" dirty="0"/>
              <a:t> the process or technique of promoting, selling, </a:t>
            </a:r>
            <a:r>
              <a:rPr lang="en-US" dirty="0" smtClean="0"/>
              <a:t>   	and </a:t>
            </a:r>
            <a:r>
              <a:rPr lang="en-US" dirty="0"/>
              <a:t>distributing a product or service </a:t>
            </a:r>
          </a:p>
          <a:p>
            <a:r>
              <a:rPr lang="en-US" dirty="0" smtClean="0"/>
              <a:t>2. </a:t>
            </a:r>
            <a:r>
              <a:rPr lang="en-US" dirty="0"/>
              <a:t>a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en-US" dirty="0"/>
              <a:t>an aggregate of functions involved in moving goods from producer to consumer </a:t>
            </a:r>
          </a:p>
          <a:p>
            <a:pPr lvl="1"/>
            <a:endParaRPr lang="en-US" dirty="0"/>
          </a:p>
        </p:txBody>
      </p:sp>
      <p:pic>
        <p:nvPicPr>
          <p:cNvPr id="9219" name="Picture 3" descr="C:\Users\June Lammers\AppData\Local\Microsoft\Windows\Temporary Internet Files\Content.IE5\BG422NYB\MP90044348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5029200"/>
            <a:ext cx="1143000" cy="11049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Program Files (x86)\Microsoft Office\MEDIA\CAGCAT10\j0283209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029200"/>
            <a:ext cx="1323975" cy="11049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Program Files (x86)\Microsoft Office\MEDIA\CAGCAT10\j0222015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1" y="5029199"/>
            <a:ext cx="1371600" cy="11049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June Lammers\AppData\Local\Microsoft\Windows\Temporary Internet Files\Content.IE5\6SZJQAXQ\MC900383244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884503"/>
            <a:ext cx="1821485" cy="12426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88791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Sales?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Webster’s Dictionary defines “sales” as: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of, relating to, or used in selling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**Sales is a component of marketing.**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C:\Users\June Lammers\AppData\Local\Microsoft\Windows\Temporary Internet Files\Content.IE5\Y05JBQMN\MM900288921[1]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4958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June Lammers\AppData\Local\Microsoft\Windows\Temporary Internet Files\Content.IE5\C8GJG3LG\MM900236281[1]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952999"/>
            <a:ext cx="1905000" cy="10572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June Lammers\AppData\Local\Microsoft\Windows\Temporary Internet Files\Content.IE5\6SZJQAXQ\MC90005487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873" y="4576762"/>
            <a:ext cx="2362200" cy="12096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99255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Sales &amp; Marketing Organizational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Many hotel properties and tourism industry business have a sales and marketing department.  The head of the department is the </a:t>
            </a:r>
          </a:p>
          <a:p>
            <a:pPr marL="0" indent="0">
              <a:buNone/>
            </a:pPr>
            <a:endParaRPr lang="en-US" dirty="0" smtClean="0"/>
          </a:p>
          <a:p>
            <a:pPr lvl="4"/>
            <a:r>
              <a:rPr lang="en-US" sz="2200" dirty="0" smtClean="0"/>
              <a:t>DIRECTOR OF SALES AND MARKETING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That person has people that report to them called</a:t>
            </a:r>
          </a:p>
          <a:p>
            <a:pPr marL="0" indent="0">
              <a:buNone/>
            </a:pPr>
            <a:endParaRPr lang="en-US" dirty="0"/>
          </a:p>
          <a:p>
            <a:pPr marL="2114550" lvl="8" indent="-285750"/>
            <a:r>
              <a:rPr lang="en-US" sz="2200" dirty="0" smtClean="0"/>
              <a:t>SALES MANAGERS</a:t>
            </a:r>
            <a:endParaRPr lang="en-US" sz="22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Director of Sales and Marketing coordinates and oversees the efforts of the sales managers. 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C:\Users\June Lammers\AppData\Local\Microsoft\Windows\Temporary Internet Files\Content.IE5\BG422NYB\MC90007104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345663"/>
            <a:ext cx="1834836" cy="18333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14812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Sales and Marketing Department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3074" name="Picture 2" descr="C:\Users\June Lammers\AppData\Local\Microsoft\Windows\Temporary Internet Files\Content.IE5\6SZJQAXQ\MC90044209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528332"/>
            <a:ext cx="8153400" cy="32628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86200" y="3306679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Director of Sales and Marketing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607127" y="5410199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Sales Manager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4096336" y="5392577"/>
            <a:ext cx="13388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Sales Manager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6413509" y="5427212"/>
            <a:ext cx="13388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Sales Manager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2516545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Mission of the Sales &amp; Marketing Department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mission of the sales and marketing department is to generate and increase revenue for the overall business.  In a hotel setting, this is usually done through </a:t>
            </a:r>
          </a:p>
          <a:p>
            <a:pPr lvl="4"/>
            <a:r>
              <a:rPr lang="en-US" sz="2000" dirty="0" smtClean="0"/>
              <a:t>Meeting and Convention Sales</a:t>
            </a:r>
          </a:p>
          <a:p>
            <a:pPr lvl="4"/>
            <a:r>
              <a:rPr lang="en-US" sz="2000" dirty="0" smtClean="0"/>
              <a:t>Group packages and promotions</a:t>
            </a:r>
            <a:endParaRPr lang="en-US" sz="2000" dirty="0"/>
          </a:p>
        </p:txBody>
      </p:sp>
      <p:pic>
        <p:nvPicPr>
          <p:cNvPr id="2050" name="Picture 2" descr="C:\Users\June Lammers\AppData\Local\Microsoft\Windows\Temporary Internet Files\Content.IE5\C8GJG3LG\MC90003005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281886"/>
            <a:ext cx="1245413" cy="16642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49797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many types of sales, including: </a:t>
            </a:r>
          </a:p>
          <a:p>
            <a:endParaRPr lang="en-US" dirty="0"/>
          </a:p>
          <a:p>
            <a:pPr lvl="6"/>
            <a:r>
              <a:rPr lang="en-US" sz="2800" dirty="0" smtClean="0"/>
              <a:t>Inside Sales</a:t>
            </a:r>
          </a:p>
          <a:p>
            <a:pPr lvl="6"/>
            <a:r>
              <a:rPr lang="en-US" sz="2800" dirty="0" smtClean="0"/>
              <a:t>Outside Sales</a:t>
            </a:r>
          </a:p>
          <a:p>
            <a:pPr lvl="6"/>
            <a:r>
              <a:rPr lang="en-US" sz="2800" dirty="0" smtClean="0"/>
              <a:t>Advertising</a:t>
            </a:r>
          </a:p>
          <a:p>
            <a:pPr lvl="6"/>
            <a:r>
              <a:rPr lang="en-US" sz="2800" dirty="0" smtClean="0"/>
              <a:t>Public Relations</a:t>
            </a:r>
          </a:p>
          <a:p>
            <a:pPr lvl="6"/>
            <a:r>
              <a:rPr lang="en-US" sz="2800" dirty="0" smtClean="0"/>
              <a:t>Technology</a:t>
            </a: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4156975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Inside Sales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Inside sales include: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6"/>
            <a:r>
              <a:rPr lang="en-US" sz="2000" dirty="0" smtClean="0"/>
              <a:t>Telephone calls</a:t>
            </a:r>
          </a:p>
          <a:p>
            <a:pPr lvl="6"/>
            <a:endParaRPr lang="en-US" sz="2000" dirty="0"/>
          </a:p>
          <a:p>
            <a:pPr lvl="6"/>
            <a:r>
              <a:rPr lang="en-US" sz="2000" dirty="0" smtClean="0"/>
              <a:t>Correspondence, such as mailings and letters</a:t>
            </a:r>
          </a:p>
          <a:p>
            <a:pPr lvl="5"/>
            <a:endParaRPr lang="en-US" dirty="0" smtClean="0"/>
          </a:p>
          <a:p>
            <a:pPr marL="1828800" lvl="4" indent="0">
              <a:buNone/>
            </a:pPr>
            <a:endParaRPr lang="en-US" dirty="0" smtClean="0"/>
          </a:p>
          <a:p>
            <a:pPr marL="1828800" lvl="4" indent="0">
              <a:buNone/>
            </a:pPr>
            <a:endParaRPr lang="en-US" dirty="0"/>
          </a:p>
          <a:p>
            <a:pPr marL="1828800" lvl="4" indent="0">
              <a:buNone/>
            </a:pPr>
            <a:endParaRPr lang="en-US" dirty="0" smtClean="0"/>
          </a:p>
          <a:p>
            <a:pPr marL="1828800" lvl="4" indent="0">
              <a:buNone/>
            </a:pPr>
            <a:endParaRPr lang="en-US" dirty="0"/>
          </a:p>
          <a:p>
            <a:pPr marL="1828800" lvl="4" indent="0">
              <a:buNone/>
            </a:pPr>
            <a:endParaRPr lang="en-US" dirty="0" smtClean="0"/>
          </a:p>
          <a:p>
            <a:pPr marL="1828800" lvl="4" indent="0">
              <a:buNone/>
            </a:pPr>
            <a:endParaRPr lang="en-US" dirty="0"/>
          </a:p>
          <a:p>
            <a:pPr marL="1828800" lvl="4" indent="0">
              <a:buNone/>
            </a:pPr>
            <a:endParaRPr lang="en-US" dirty="0" smtClean="0"/>
          </a:p>
          <a:p>
            <a:pPr marL="1828800" lvl="4" indent="0">
              <a:buNone/>
            </a:pPr>
            <a:endParaRPr lang="en-US" dirty="0" smtClean="0"/>
          </a:p>
          <a:p>
            <a:pPr marL="1828800" lvl="4" indent="0">
              <a:buNone/>
            </a:pPr>
            <a:endParaRPr lang="en-US" dirty="0"/>
          </a:p>
          <a:p>
            <a:pPr lvl="3"/>
            <a:endParaRPr lang="en-US" dirty="0"/>
          </a:p>
        </p:txBody>
      </p:sp>
      <p:pic>
        <p:nvPicPr>
          <p:cNvPr id="4098" name="Picture 2" descr="C:\Users\June Lammers\AppData\Local\Microsoft\Windows\Temporary Internet Files\Content.IE5\C8GJG3LG\MM900283694[1]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9718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June Lammers\AppData\Local\Microsoft\Windows\Temporary Internet Files\Content.IE5\BG422NYB\MC9003114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01" y="4000500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58911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Outside Calls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Outside Sales Calls include: </a:t>
            </a:r>
          </a:p>
          <a:p>
            <a:endParaRPr lang="en-US" dirty="0" smtClean="0"/>
          </a:p>
          <a:p>
            <a:pPr lvl="6"/>
            <a:endParaRPr lang="en-US" dirty="0" smtClean="0"/>
          </a:p>
          <a:p>
            <a:pPr lvl="6"/>
            <a:endParaRPr lang="en-US" dirty="0"/>
          </a:p>
          <a:p>
            <a:pPr lvl="6"/>
            <a:r>
              <a:rPr lang="en-US" sz="2000" dirty="0" smtClean="0"/>
              <a:t>Personal Sales Calls (face to face)</a:t>
            </a:r>
          </a:p>
          <a:p>
            <a:pPr lvl="6"/>
            <a:endParaRPr lang="en-US" sz="2000" dirty="0" smtClean="0"/>
          </a:p>
          <a:p>
            <a:pPr lvl="6"/>
            <a:endParaRPr lang="en-US" dirty="0"/>
          </a:p>
          <a:p>
            <a:pPr lvl="6"/>
            <a:endParaRPr lang="en-US" dirty="0" smtClean="0"/>
          </a:p>
          <a:p>
            <a:pPr lvl="6"/>
            <a:endParaRPr lang="en-US" dirty="0"/>
          </a:p>
          <a:p>
            <a:pPr lvl="6"/>
            <a:r>
              <a:rPr lang="en-US" sz="2000" dirty="0" smtClean="0"/>
              <a:t>Trade Shows (being able to exhibit your products and promotions in a group setting.)</a:t>
            </a:r>
          </a:p>
          <a:p>
            <a:pPr lvl="6"/>
            <a:endParaRPr lang="en-US" dirty="0"/>
          </a:p>
          <a:p>
            <a:pPr lvl="6"/>
            <a:endParaRPr lang="en-US" dirty="0"/>
          </a:p>
          <a:p>
            <a:pPr lvl="5"/>
            <a:endParaRPr lang="en-US" dirty="0" smtClean="0"/>
          </a:p>
          <a:p>
            <a:pPr lvl="5"/>
            <a:endParaRPr lang="en-US" dirty="0" smtClean="0"/>
          </a:p>
          <a:p>
            <a:pPr lvl="5"/>
            <a:endParaRPr lang="en-US" dirty="0"/>
          </a:p>
          <a:p>
            <a:pPr lvl="5"/>
            <a:endParaRPr lang="en-US" dirty="0" smtClean="0"/>
          </a:p>
          <a:p>
            <a:pPr lvl="5"/>
            <a:endParaRPr lang="en-US" dirty="0"/>
          </a:p>
          <a:p>
            <a:pPr lvl="5"/>
            <a:endParaRPr lang="en-US" dirty="0"/>
          </a:p>
          <a:p>
            <a:pPr lvl="5"/>
            <a:endParaRPr lang="en-US" dirty="0" smtClean="0"/>
          </a:p>
          <a:p>
            <a:pPr lvl="5"/>
            <a:endParaRPr lang="en-US" dirty="0"/>
          </a:p>
        </p:txBody>
      </p:sp>
      <p:pic>
        <p:nvPicPr>
          <p:cNvPr id="5122" name="Picture 2" descr="C:\Users\June Lammers\AppData\Local\Microsoft\Windows\Temporary Internet Files\Content.IE5\C8GJG3LG\MC90023173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9" y="2535725"/>
            <a:ext cx="2029485" cy="14266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June Lammers\AppData\Local\Microsoft\Windows\Temporary Internet Files\Content.IE5\BG422NYB\MC90004508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812" y="4114800"/>
            <a:ext cx="1603858" cy="18233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922736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171</TotalTime>
  <Words>695</Words>
  <Application>Microsoft Office PowerPoint</Application>
  <PresentationFormat>On-screen Show (4:3)</PresentationFormat>
  <Paragraphs>151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Executive</vt:lpstr>
      <vt:lpstr>Hospitality  Sales &amp; Marketing</vt:lpstr>
      <vt:lpstr>What is Marketing?</vt:lpstr>
      <vt:lpstr>What is Sales?</vt:lpstr>
      <vt:lpstr>The Sales &amp; Marketing Organizational Chart</vt:lpstr>
      <vt:lpstr>Organizational Chart</vt:lpstr>
      <vt:lpstr>The Mission of the Sales &amp; Marketing Department</vt:lpstr>
      <vt:lpstr>Types of Selling</vt:lpstr>
      <vt:lpstr>Inside Sales</vt:lpstr>
      <vt:lpstr>Outside Calls</vt:lpstr>
      <vt:lpstr>Advertising</vt:lpstr>
      <vt:lpstr>Public Relations</vt:lpstr>
      <vt:lpstr>Technology</vt:lpstr>
      <vt:lpstr>Character Traits of a Successful Sales and Marketing Person</vt:lpstr>
      <vt:lpstr>The Socioeconomic Impact of Tourism</vt:lpstr>
      <vt:lpstr>Socioeconomic Impact</vt:lpstr>
      <vt:lpstr>Socioeconomic Impact</vt:lpstr>
      <vt:lpstr>Socioeconomic Impact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Hospitality  Sales &amp; Marketing</dc:title>
  <dc:creator>June Lammers</dc:creator>
  <cp:lastModifiedBy>lherring</cp:lastModifiedBy>
  <cp:revision>18</cp:revision>
  <dcterms:created xsi:type="dcterms:W3CDTF">2012-12-10T15:57:51Z</dcterms:created>
  <dcterms:modified xsi:type="dcterms:W3CDTF">2013-09-11T20:22:16Z</dcterms:modified>
</cp:coreProperties>
</file>