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73" r:id="rId3"/>
    <p:sldId id="257" r:id="rId4"/>
    <p:sldId id="258" r:id="rId5"/>
    <p:sldId id="259" r:id="rId6"/>
    <p:sldId id="260" r:id="rId7"/>
    <p:sldId id="261" r:id="rId8"/>
    <p:sldId id="262" r:id="rId9"/>
    <p:sldId id="264" r:id="rId10"/>
    <p:sldId id="274" r:id="rId11"/>
    <p:sldId id="263" r:id="rId12"/>
    <p:sldId id="275" r:id="rId13"/>
    <p:sldId id="265" r:id="rId14"/>
    <p:sldId id="266" r:id="rId15"/>
    <p:sldId id="267" r:id="rId16"/>
    <p:sldId id="268" r:id="rId17"/>
    <p:sldId id="269" r:id="rId18"/>
    <p:sldId id="270" r:id="rId19"/>
    <p:sldId id="271" r:id="rId20"/>
    <p:sldId id="278" r:id="rId21"/>
    <p:sldId id="272" r:id="rId22"/>
    <p:sldId id="276" r:id="rId23"/>
    <p:sldId id="277" r:id="rId24"/>
    <p:sldId id="279" r:id="rId25"/>
    <p:sldId id="280"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BA28A9C9-3D77-40B6-92D1-59D5EC4BF74D}" type="datetimeFigureOut">
              <a:rPr lang="en-US"/>
              <a:pPr>
                <a:defRPr/>
              </a:pPr>
              <a:t>9/11/2013</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18B40E28-B116-43FC-8BB8-64D0C1C7C62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C172F1B-BBB4-44FD-B2DF-92A5225F5026}" type="datetimeFigureOut">
              <a:rPr lang="en-US"/>
              <a:pPr>
                <a:defRPr/>
              </a:pPr>
              <a:t>9/11/2013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B05809D-E28B-4E3D-BF01-A3A884BF43F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E9BCBE6-C274-4D8C-9EC2-E5ACFC03F47C}" type="datetimeFigureOut">
              <a:rPr lang="en-US"/>
              <a:pPr>
                <a:defRPr/>
              </a:pPr>
              <a:t>9/11/2013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BB72BF1-C729-4A93-AF70-35305FAE34B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04B3F1F-5390-403F-A840-AAE12B7BE8CE}" type="datetimeFigureOut">
              <a:rPr lang="en-US"/>
              <a:pPr>
                <a:defRPr/>
              </a:pPr>
              <a:t>9/11/2013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E451533-E2D2-45B6-9845-5CC18FA9F79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DD1334-4745-4598-BFE8-9E20F904D876}" type="datetimeFigureOut">
              <a:rPr lang="en-US"/>
              <a:pPr>
                <a:defRPr/>
              </a:pPr>
              <a:t>9/11/2013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76C100-7905-4245-A207-0F9A1D3B652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4FF15AD-5EDE-466A-8682-4561EE294351}" type="datetimeFigureOut">
              <a:rPr lang="en-US"/>
              <a:pPr>
                <a:defRPr/>
              </a:pPr>
              <a:t>9/11/2013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536A0BC-9E5C-4DB5-A541-8925FA85DBA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AEA4FF68-2BFD-4049-9C44-880BB8FE6E0F}" type="datetimeFigureOut">
              <a:rPr lang="en-US"/>
              <a:pPr>
                <a:defRPr/>
              </a:pPr>
              <a:t>9/11/2013</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74654051-8197-4DFB-8EC9-343D15B2558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0129320-AD4E-424C-9DBB-F6496865E8B0}" type="datetimeFigureOut">
              <a:rPr lang="en-US"/>
              <a:pPr>
                <a:defRPr/>
              </a:pPr>
              <a:t>9/11/2013</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13541FC3-5484-441C-94EA-6E11C347323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F3508FB-2F1D-4317-B1EC-34439DF4A32B}" type="datetimeFigureOut">
              <a:rPr lang="en-US"/>
              <a:pPr>
                <a:defRPr/>
              </a:pPr>
              <a:t>9/11/2013</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BF0A2A88-E319-4F13-9C9B-5862E6C81E4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E2A8243-962C-4623-8DEE-ACCA61DE91DA}" type="datetimeFigureOut">
              <a:rPr lang="en-US"/>
              <a:pPr>
                <a:defRPr/>
              </a:pPr>
              <a:t>9/11/2013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9EC66701-671E-4961-AC7A-72DF2C4512C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92ABDE76-6369-4F5D-BD21-E2867019936C}" type="datetimeFigureOut">
              <a:rPr lang="en-US"/>
              <a:pPr>
                <a:defRPr/>
              </a:pPr>
              <a:t>9/11/2013</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6AD29011-10E6-4836-A84A-3AD82C2D41C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E9985574-46B1-4FF1-B657-68B48F821FCB}" type="datetimeFigureOut">
              <a:rPr lang="en-US"/>
              <a:pPr>
                <a:defRPr/>
              </a:pPr>
              <a:t>9/11/2013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3448A75E-F5D0-42BF-A53C-54B4013909D4}"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32" r:id="rId1"/>
    <p:sldLayoutId id="2147483731" r:id="rId2"/>
    <p:sldLayoutId id="2147483733" r:id="rId3"/>
    <p:sldLayoutId id="2147483730" r:id="rId4"/>
    <p:sldLayoutId id="2147483729" r:id="rId5"/>
    <p:sldLayoutId id="2147483728" r:id="rId6"/>
    <p:sldLayoutId id="2147483727" r:id="rId7"/>
    <p:sldLayoutId id="2147483726" r:id="rId8"/>
    <p:sldLayoutId id="2147483734" r:id="rId9"/>
    <p:sldLayoutId id="2147483725" r:id="rId10"/>
    <p:sldLayoutId id="214748372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FEB80A"/>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FEB80A"/>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00ADDC"/>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01775"/>
            <a:ext cx="7391400" cy="1774825"/>
          </a:xfrm>
        </p:spPr>
        <p:txBody>
          <a:bodyPr>
            <a:normAutofit/>
          </a:bodyPr>
          <a:lstStyle/>
          <a:p>
            <a:pPr algn="ctr" eaLnBrk="1" fontAlgn="auto" hangingPunct="1">
              <a:spcAft>
                <a:spcPts val="0"/>
              </a:spcAft>
              <a:defRPr/>
            </a:pPr>
            <a:r>
              <a:rPr lang="en-US" dirty="0" smtClean="0"/>
              <a:t>Work Skills for Customer Service</a:t>
            </a:r>
            <a:endParaRPr lang="en-US" dirty="0"/>
          </a:p>
        </p:txBody>
      </p:sp>
      <p:sp>
        <p:nvSpPr>
          <p:cNvPr id="13314" name="Subtitle 2"/>
          <p:cNvSpPr>
            <a:spLocks noGrp="1"/>
          </p:cNvSpPr>
          <p:nvPr>
            <p:ph type="subTitle" idx="1"/>
          </p:nvPr>
        </p:nvSpPr>
        <p:spPr>
          <a:xfrm>
            <a:off x="1371600" y="3276600"/>
            <a:ext cx="6400800" cy="1143000"/>
          </a:xfrm>
        </p:spPr>
        <p:txBody>
          <a:bodyPr/>
          <a:lstStyle/>
          <a:p>
            <a:pPr marR="0" algn="ctr" eaLnBrk="1" hangingPunct="1"/>
            <a:r>
              <a:rPr lang="en-US" sz="2800" dirty="0" smtClean="0"/>
              <a:t>Do you have what it takes to provide quality customer service on the job?</a:t>
            </a:r>
          </a:p>
        </p:txBody>
      </p:sp>
      <p:sp>
        <p:nvSpPr>
          <p:cNvPr id="13315" name="TextBox 3"/>
          <p:cNvSpPr txBox="1">
            <a:spLocks noChangeArrowheads="1"/>
          </p:cNvSpPr>
          <p:nvPr/>
        </p:nvSpPr>
        <p:spPr bwMode="auto">
          <a:xfrm>
            <a:off x="1752600" y="4710363"/>
            <a:ext cx="6096000" cy="1766637"/>
          </a:xfrm>
          <a:prstGeom prst="rect">
            <a:avLst/>
          </a:prstGeom>
          <a:noFill/>
          <a:ln w="9525">
            <a:noFill/>
            <a:miter lim="800000"/>
            <a:headEnd/>
            <a:tailEnd/>
          </a:ln>
        </p:spPr>
        <p:txBody>
          <a:bodyPr>
            <a:spAutoFit/>
          </a:bodyPr>
          <a:lstStyle/>
          <a:p>
            <a:pPr algn="ctr">
              <a:spcBef>
                <a:spcPct val="20000"/>
              </a:spcBef>
              <a:buClr>
                <a:srgbClr val="FEB80A"/>
              </a:buClr>
              <a:buSzPct val="95000"/>
            </a:pPr>
            <a:r>
              <a:rPr lang="en-US" sz="2000" dirty="0">
                <a:latin typeface="Constantia" pitchFamily="18" charset="0"/>
              </a:rPr>
              <a:t>“Customer Service is an attitude, not just a department. In the hospitality industry each employee has customers – either external (the guest) or internal (fellow employees)” Anonymous</a:t>
            </a:r>
          </a:p>
          <a:p>
            <a:pPr algn="ctr">
              <a:spcBef>
                <a:spcPct val="20000"/>
              </a:spcBef>
              <a:buClr>
                <a:srgbClr val="FEB80A"/>
              </a:buClr>
              <a:buSzPct val="95000"/>
            </a:pPr>
            <a:endParaRPr lang="en-US" sz="2400" dirty="0">
              <a:latin typeface="Constantia" pitchFamily="18" charset="0"/>
            </a:endParaRPr>
          </a:p>
        </p:txBody>
      </p:sp>
      <p:sp>
        <p:nvSpPr>
          <p:cNvPr id="5" name="TextBox 4"/>
          <p:cNvSpPr txBox="1"/>
          <p:nvPr/>
        </p:nvSpPr>
        <p:spPr>
          <a:xfrm>
            <a:off x="990600" y="533400"/>
            <a:ext cx="7467600" cy="830997"/>
          </a:xfrm>
          <a:prstGeom prst="rect">
            <a:avLst/>
          </a:prstGeom>
          <a:noFill/>
        </p:spPr>
        <p:txBody>
          <a:bodyPr wrap="square" rtlCol="0">
            <a:spAutoFit/>
          </a:bodyPr>
          <a:lstStyle/>
          <a:p>
            <a:pPr algn="ctr"/>
            <a:r>
              <a:rPr lang="en-US" sz="1600" dirty="0" smtClean="0"/>
              <a:t>Introduction to Careers in Hospitality and Tourism</a:t>
            </a:r>
          </a:p>
          <a:p>
            <a:pPr algn="ctr"/>
            <a:r>
              <a:rPr lang="en-US" sz="1600" dirty="0" smtClean="0"/>
              <a:t>Unit  3 - Skills Needed for Customer Service</a:t>
            </a:r>
          </a:p>
          <a:p>
            <a:pPr algn="ctr"/>
            <a:r>
              <a:rPr lang="en-US" sz="1600" b="1" dirty="0" smtClean="0"/>
              <a:t>Instructional Strategy 1 – Employability Skills</a:t>
            </a:r>
            <a:endParaRPr lang="en-US" sz="1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These might be the values that are important to you.</a:t>
            </a:r>
            <a:endParaRPr lang="en-US" dirty="0"/>
          </a:p>
        </p:txBody>
      </p:sp>
      <p:sp>
        <p:nvSpPr>
          <p:cNvPr id="22530" name="Content Placeholder 2"/>
          <p:cNvSpPr>
            <a:spLocks noGrp="1"/>
          </p:cNvSpPr>
          <p:nvPr>
            <p:ph idx="1"/>
          </p:nvPr>
        </p:nvSpPr>
        <p:spPr>
          <a:xfrm>
            <a:off x="457200" y="1935163"/>
            <a:ext cx="3810000" cy="4389437"/>
          </a:xfrm>
        </p:spPr>
        <p:txBody>
          <a:bodyPr/>
          <a:lstStyle/>
          <a:p>
            <a:pPr lvl="1" eaLnBrk="1" hangingPunct="1"/>
            <a:r>
              <a:rPr lang="en-US" smtClean="0"/>
              <a:t>Faith</a:t>
            </a:r>
          </a:p>
          <a:p>
            <a:pPr lvl="1" eaLnBrk="1" hangingPunct="1"/>
            <a:r>
              <a:rPr lang="en-US" smtClean="0"/>
              <a:t>Family</a:t>
            </a:r>
          </a:p>
          <a:p>
            <a:pPr lvl="1" eaLnBrk="1" hangingPunct="1"/>
            <a:r>
              <a:rPr lang="en-US" smtClean="0"/>
              <a:t>Truth</a:t>
            </a:r>
          </a:p>
          <a:p>
            <a:pPr lvl="1" eaLnBrk="1" hangingPunct="1"/>
            <a:r>
              <a:rPr lang="en-US" smtClean="0"/>
              <a:t>Love</a:t>
            </a:r>
          </a:p>
          <a:p>
            <a:pPr lvl="1" eaLnBrk="1" hangingPunct="1"/>
            <a:r>
              <a:rPr lang="en-US" smtClean="0"/>
              <a:t>Loyalty</a:t>
            </a:r>
          </a:p>
          <a:p>
            <a:pPr lvl="1" eaLnBrk="1" hangingPunct="1"/>
            <a:r>
              <a:rPr lang="en-US" smtClean="0"/>
              <a:t>Creativity</a:t>
            </a:r>
          </a:p>
          <a:p>
            <a:pPr lvl="1" eaLnBrk="1" hangingPunct="1"/>
            <a:r>
              <a:rPr lang="en-US" smtClean="0"/>
              <a:t>Freedom</a:t>
            </a:r>
          </a:p>
          <a:p>
            <a:pPr lvl="1" eaLnBrk="1" hangingPunct="1"/>
            <a:r>
              <a:rPr lang="en-US" smtClean="0"/>
              <a:t>Friendship</a:t>
            </a:r>
          </a:p>
          <a:p>
            <a:pPr lvl="1" eaLnBrk="1" hangingPunct="1"/>
            <a:r>
              <a:rPr lang="en-US" smtClean="0"/>
              <a:t>Gratitude</a:t>
            </a:r>
          </a:p>
        </p:txBody>
      </p:sp>
      <p:sp>
        <p:nvSpPr>
          <p:cNvPr id="22531" name="TextBox 3"/>
          <p:cNvSpPr txBox="1">
            <a:spLocks noChangeArrowheads="1"/>
          </p:cNvSpPr>
          <p:nvPr/>
        </p:nvSpPr>
        <p:spPr bwMode="auto">
          <a:xfrm>
            <a:off x="3810000" y="2209800"/>
            <a:ext cx="2514600" cy="3843338"/>
          </a:xfrm>
          <a:prstGeom prst="rect">
            <a:avLst/>
          </a:prstGeom>
          <a:noFill/>
          <a:ln w="9525">
            <a:noFill/>
            <a:miter lim="800000"/>
            <a:headEnd/>
            <a:tailEnd/>
          </a:ln>
        </p:spPr>
        <p:txBody>
          <a:bodyPr>
            <a:spAutoFit/>
          </a:bodyPr>
          <a:lstStyle/>
          <a:p>
            <a:pPr marL="639763" lvl="1" indent="-246063">
              <a:spcBef>
                <a:spcPct val="20000"/>
              </a:spcBef>
              <a:buClr>
                <a:schemeClr val="accent1"/>
              </a:buClr>
              <a:buSzPct val="85000"/>
              <a:buFont typeface="Wingdings 2" pitchFamily="18" charset="2"/>
              <a:buChar char=""/>
            </a:pPr>
            <a:r>
              <a:rPr lang="en-US" sz="2300">
                <a:latin typeface="Constantia" pitchFamily="18" charset="0"/>
              </a:rPr>
              <a:t>Knowledge</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Hard work</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Safety</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Strength</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Truth</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Excellence</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Trust</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Stability</a:t>
            </a:r>
          </a:p>
          <a:p>
            <a:pPr marL="639763" lvl="1" indent="-246063">
              <a:spcBef>
                <a:spcPct val="20000"/>
              </a:spcBef>
              <a:buClr>
                <a:schemeClr val="accent1"/>
              </a:buClr>
              <a:buSzPct val="85000"/>
              <a:buFont typeface="Wingdings 2" pitchFamily="18" charset="2"/>
              <a:buChar char=""/>
            </a:pPr>
            <a:r>
              <a:rPr lang="en-US" sz="2300">
                <a:latin typeface="Constantia" pitchFamily="18" charset="0"/>
              </a:rPr>
              <a:t>Diversity</a:t>
            </a:r>
          </a:p>
        </p:txBody>
      </p:sp>
      <p:sp>
        <p:nvSpPr>
          <p:cNvPr id="22532" name="TextBox 4"/>
          <p:cNvSpPr txBox="1">
            <a:spLocks noChangeArrowheads="1"/>
          </p:cNvSpPr>
          <p:nvPr/>
        </p:nvSpPr>
        <p:spPr bwMode="auto">
          <a:xfrm>
            <a:off x="304800" y="6248400"/>
            <a:ext cx="8153400" cy="369888"/>
          </a:xfrm>
          <a:prstGeom prst="rect">
            <a:avLst/>
          </a:prstGeom>
          <a:noFill/>
          <a:ln w="9525">
            <a:noFill/>
            <a:miter lim="800000"/>
            <a:headEnd/>
            <a:tailEnd/>
          </a:ln>
        </p:spPr>
        <p:txBody>
          <a:bodyPr>
            <a:spAutoFit/>
          </a:bodyPr>
          <a:lstStyle/>
          <a:p>
            <a:r>
              <a:rPr lang="en-US">
                <a:latin typeface="Constantia" pitchFamily="18" charset="0"/>
              </a:rPr>
              <a:t>Are your values similar to the ones that employers are looking for?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704850"/>
            <a:ext cx="8229600" cy="1143000"/>
          </a:xfrm>
        </p:spPr>
        <p:txBody>
          <a:bodyPr/>
          <a:lstStyle/>
          <a:p>
            <a:pPr eaLnBrk="1" hangingPunct="1"/>
            <a:r>
              <a:rPr lang="en-US" sz="4000" smtClean="0"/>
              <a:t>What abilities are an employer looking for in the hospitality industry?</a:t>
            </a:r>
          </a:p>
        </p:txBody>
      </p:sp>
      <p:sp>
        <p:nvSpPr>
          <p:cNvPr id="3" name="Content Placeholder 2"/>
          <p:cNvSpPr>
            <a:spLocks noGrp="1"/>
          </p:cNvSpPr>
          <p:nvPr>
            <p:ph sz="half" idx="1"/>
          </p:nvPr>
        </p:nvSpPr>
        <p:spPr>
          <a:xfrm>
            <a:off x="457200" y="1920875"/>
            <a:ext cx="4038600" cy="4433888"/>
          </a:xfrm>
        </p:spPr>
        <p:txBody>
          <a:bodyPr>
            <a:normAutofit/>
          </a:bodyPr>
          <a:lstStyle/>
          <a:p>
            <a:pPr marL="274320" indent="-274320" eaLnBrk="1" fontAlgn="auto" hangingPunct="1">
              <a:spcAft>
                <a:spcPts val="0"/>
              </a:spcAft>
              <a:buClr>
                <a:schemeClr val="accent3"/>
              </a:buClr>
              <a:buFont typeface="Wingdings" pitchFamily="2" charset="2"/>
              <a:buChar char="q"/>
              <a:defRPr/>
            </a:pPr>
            <a:r>
              <a:rPr lang="en-US" dirty="0" smtClean="0"/>
              <a:t>Works well with others</a:t>
            </a:r>
          </a:p>
          <a:p>
            <a:pPr marL="274320" indent="-274320" eaLnBrk="1" fontAlgn="auto" hangingPunct="1">
              <a:spcAft>
                <a:spcPts val="0"/>
              </a:spcAft>
              <a:buClr>
                <a:schemeClr val="accent3"/>
              </a:buClr>
              <a:buFont typeface="Wingdings" pitchFamily="2" charset="2"/>
              <a:buChar char="q"/>
              <a:defRPr/>
            </a:pPr>
            <a:r>
              <a:rPr lang="en-US" dirty="0" smtClean="0"/>
              <a:t>Leadership skills </a:t>
            </a:r>
          </a:p>
          <a:p>
            <a:pPr marL="274320" indent="-274320" eaLnBrk="1" fontAlgn="auto" hangingPunct="1">
              <a:spcAft>
                <a:spcPts val="0"/>
              </a:spcAft>
              <a:buClr>
                <a:schemeClr val="accent3"/>
              </a:buClr>
              <a:buFont typeface="Wingdings" pitchFamily="2" charset="2"/>
              <a:buChar char="q"/>
              <a:defRPr/>
            </a:pPr>
            <a:r>
              <a:rPr lang="en-US" dirty="0" smtClean="0"/>
              <a:t>Flexibility</a:t>
            </a:r>
          </a:p>
          <a:p>
            <a:pPr marL="274320" indent="-274320" eaLnBrk="1" fontAlgn="auto" hangingPunct="1">
              <a:spcAft>
                <a:spcPts val="0"/>
              </a:spcAft>
              <a:buClr>
                <a:schemeClr val="accent3"/>
              </a:buClr>
              <a:buFont typeface="Wingdings" pitchFamily="2" charset="2"/>
              <a:buChar char="q"/>
              <a:defRPr/>
            </a:pPr>
            <a:r>
              <a:rPr lang="en-US" dirty="0" smtClean="0"/>
              <a:t>Communication skills</a:t>
            </a:r>
          </a:p>
          <a:p>
            <a:pPr marL="274320" indent="-274320" eaLnBrk="1" fontAlgn="auto" hangingPunct="1">
              <a:spcAft>
                <a:spcPts val="0"/>
              </a:spcAft>
              <a:buClr>
                <a:schemeClr val="accent3"/>
              </a:buClr>
              <a:buFont typeface="Wingdings" pitchFamily="2" charset="2"/>
              <a:buChar char="q"/>
              <a:defRPr/>
            </a:pPr>
            <a:r>
              <a:rPr lang="en-US" dirty="0"/>
              <a:t>Organizational &amp; Planning skills</a:t>
            </a:r>
          </a:p>
          <a:p>
            <a:pPr marL="0" indent="0" eaLnBrk="1" fontAlgn="auto" hangingPunct="1">
              <a:spcAft>
                <a:spcPts val="0"/>
              </a:spcAft>
              <a:buClr>
                <a:schemeClr val="accent3"/>
              </a:buClr>
              <a:buFont typeface="Wingdings 2"/>
              <a:buNone/>
              <a:defRPr/>
            </a:pPr>
            <a:endParaRPr lang="en-US" dirty="0"/>
          </a:p>
        </p:txBody>
      </p:sp>
      <p:sp>
        <p:nvSpPr>
          <p:cNvPr id="23555" name="Content Placeholder 3"/>
          <p:cNvSpPr>
            <a:spLocks noGrp="1"/>
          </p:cNvSpPr>
          <p:nvPr>
            <p:ph sz="half" idx="2"/>
          </p:nvPr>
        </p:nvSpPr>
        <p:spPr>
          <a:xfrm>
            <a:off x="4648200" y="1920875"/>
            <a:ext cx="4038600" cy="4433888"/>
          </a:xfrm>
        </p:spPr>
        <p:txBody>
          <a:bodyPr/>
          <a:lstStyle/>
          <a:p>
            <a:pPr eaLnBrk="1" hangingPunct="1">
              <a:buFont typeface="Wingdings" pitchFamily="2" charset="2"/>
              <a:buChar char="q"/>
            </a:pPr>
            <a:r>
              <a:rPr lang="en-US" smtClean="0"/>
              <a:t>Problem solving</a:t>
            </a:r>
          </a:p>
          <a:p>
            <a:pPr eaLnBrk="1" hangingPunct="1">
              <a:buFont typeface="Wingdings" pitchFamily="2" charset="2"/>
              <a:buChar char="q"/>
            </a:pPr>
            <a:r>
              <a:rPr lang="en-US" smtClean="0"/>
              <a:t>Creativity Reasoning</a:t>
            </a:r>
          </a:p>
          <a:p>
            <a:pPr eaLnBrk="1" hangingPunct="1">
              <a:buFont typeface="Wingdings" pitchFamily="2" charset="2"/>
              <a:buChar char="q"/>
            </a:pPr>
            <a:r>
              <a:rPr lang="en-US" smtClean="0"/>
              <a:t>Work with little supervision</a:t>
            </a:r>
          </a:p>
          <a:p>
            <a:pPr eaLnBrk="1" hangingPunct="1">
              <a:buFont typeface="Wingdings" pitchFamily="2" charset="2"/>
              <a:buChar char="q"/>
            </a:pPr>
            <a:r>
              <a:rPr lang="en-US" smtClean="0"/>
              <a:t>Add some of your own…</a:t>
            </a:r>
          </a:p>
          <a:p>
            <a:pPr eaLnBrk="1" hangingPunct="1"/>
            <a:endParaRPr lang="en-US" smtClean="0"/>
          </a:p>
        </p:txBody>
      </p:sp>
      <p:sp>
        <p:nvSpPr>
          <p:cNvPr id="23556" name="TextBox 4"/>
          <p:cNvSpPr txBox="1">
            <a:spLocks noChangeArrowheads="1"/>
          </p:cNvSpPr>
          <p:nvPr/>
        </p:nvSpPr>
        <p:spPr bwMode="auto">
          <a:xfrm>
            <a:off x="152400" y="11113"/>
            <a:ext cx="7620000" cy="396875"/>
          </a:xfrm>
          <a:prstGeom prst="rect">
            <a:avLst/>
          </a:prstGeom>
          <a:noFill/>
          <a:ln w="9525">
            <a:noFill/>
            <a:miter lim="800000"/>
            <a:headEnd/>
            <a:tailEnd/>
          </a:ln>
        </p:spPr>
        <p:txBody>
          <a:bodyPr>
            <a:spAutoFit/>
          </a:bodyPr>
          <a:lstStyle/>
          <a:p>
            <a:r>
              <a:rPr lang="en-US" sz="2000" b="1">
                <a:latin typeface="Constantia" pitchFamily="18" charset="0"/>
              </a:rPr>
              <a:t>Webster defines ability as the power or skill to do something.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97" name="Title 4"/>
          <p:cNvSpPr>
            <a:spLocks noGrp="1"/>
          </p:cNvSpPr>
          <p:nvPr>
            <p:ph type="title"/>
          </p:nvPr>
        </p:nvSpPr>
        <p:spPr/>
        <p:txBody>
          <a:bodyPr/>
          <a:lstStyle/>
          <a:p>
            <a:pPr eaLnBrk="1" hangingPunct="1"/>
            <a:r>
              <a:rPr lang="en-US" sz="4000" smtClean="0"/>
              <a:t>What aptitudes are employers looking for in the hospitality industry?</a:t>
            </a:r>
          </a:p>
        </p:txBody>
      </p:sp>
      <p:sp>
        <p:nvSpPr>
          <p:cNvPr id="24598" name="Content Placeholder 5"/>
          <p:cNvSpPr>
            <a:spLocks noGrp="1"/>
          </p:cNvSpPr>
          <p:nvPr>
            <p:ph idx="1"/>
          </p:nvPr>
        </p:nvSpPr>
        <p:spPr/>
        <p:txBody>
          <a:bodyPr/>
          <a:lstStyle/>
          <a:p>
            <a:pPr eaLnBrk="1" hangingPunct="1"/>
            <a:endParaRPr lang="en-US" smtClean="0"/>
          </a:p>
        </p:txBody>
      </p:sp>
      <p:sp>
        <p:nvSpPr>
          <p:cNvPr id="24599" name="TextBox 6"/>
          <p:cNvSpPr txBox="1">
            <a:spLocks noChangeArrowheads="1"/>
          </p:cNvSpPr>
          <p:nvPr/>
        </p:nvSpPr>
        <p:spPr bwMode="auto">
          <a:xfrm>
            <a:off x="152400" y="30163"/>
            <a:ext cx="7772400" cy="381000"/>
          </a:xfrm>
          <a:prstGeom prst="rect">
            <a:avLst/>
          </a:prstGeom>
          <a:noFill/>
          <a:ln w="9525">
            <a:noFill/>
            <a:miter lim="800000"/>
            <a:headEnd/>
            <a:tailEnd/>
          </a:ln>
        </p:spPr>
        <p:txBody>
          <a:bodyPr>
            <a:spAutoFit/>
          </a:bodyPr>
          <a:lstStyle/>
          <a:p>
            <a:r>
              <a:rPr lang="en-US">
                <a:latin typeface="Constantia" pitchFamily="18" charset="0"/>
              </a:rPr>
              <a:t>Webster defines aptitude as the natural ability to do or learn something.</a:t>
            </a:r>
          </a:p>
        </p:txBody>
      </p:sp>
      <p:graphicFrame>
        <p:nvGraphicFramePr>
          <p:cNvPr id="24608" name="Group 32"/>
          <p:cNvGraphicFramePr>
            <a:graphicFrameLocks noGrp="1"/>
          </p:cNvGraphicFramePr>
          <p:nvPr/>
        </p:nvGraphicFramePr>
        <p:xfrm>
          <a:off x="457200" y="1981200"/>
          <a:ext cx="8229600" cy="4718304"/>
        </p:xfrm>
        <a:graphic>
          <a:graphicData uri="http://schemas.openxmlformats.org/drawingml/2006/table">
            <a:tbl>
              <a:tblPr/>
              <a:tblGrid>
                <a:gridCol w="8229600"/>
              </a:tblGrid>
              <a:tr h="4419600">
                <a:tc>
                  <a:txBody>
                    <a:bodyPr/>
                    <a:lstStyle/>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r>
                        <a:rPr kumimoji="0" lang="en-US" sz="2200" b="0" i="0" u="none" strike="noStrike" cap="none" normalizeH="0" baseline="0" dirty="0" smtClean="0">
                          <a:ln>
                            <a:noFill/>
                          </a:ln>
                          <a:solidFill>
                            <a:schemeClr val="tx1"/>
                          </a:solidFill>
                          <a:effectLst/>
                          <a:latin typeface="Constantia" pitchFamily="18" charset="0"/>
                        </a:rPr>
                        <a:t>The work you are most likely to enjoy and be successful in is work that uses your aptitudes. So do you know what your natural abilities are, the ones that come easy to you?  </a:t>
                      </a:r>
                    </a:p>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r>
                        <a:rPr kumimoji="0" lang="en-US" sz="2200" b="0" i="0" u="none" strike="noStrike" cap="none" normalizeH="0" baseline="0" dirty="0" smtClean="0">
                          <a:ln>
                            <a:noFill/>
                          </a:ln>
                          <a:solidFill>
                            <a:schemeClr val="tx1"/>
                          </a:solidFill>
                          <a:effectLst/>
                          <a:latin typeface="Constantia" pitchFamily="18" charset="0"/>
                        </a:rPr>
                        <a:t>Can you sing or paint?</a:t>
                      </a:r>
                    </a:p>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r>
                        <a:rPr kumimoji="0" lang="en-US" sz="2200" b="0" i="0" u="none" strike="noStrike" cap="none" normalizeH="0" baseline="0" dirty="0" smtClean="0">
                          <a:ln>
                            <a:noFill/>
                          </a:ln>
                          <a:solidFill>
                            <a:schemeClr val="tx1"/>
                          </a:solidFill>
                          <a:effectLst/>
                          <a:latin typeface="Constantia" pitchFamily="18" charset="0"/>
                        </a:rPr>
                        <a:t>Are you good at giving speeches?</a:t>
                      </a:r>
                    </a:p>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r>
                        <a:rPr kumimoji="0" lang="en-US" sz="2200" b="0" i="0" u="none" strike="noStrike" cap="none" normalizeH="0" baseline="0" dirty="0" smtClean="0">
                          <a:ln>
                            <a:noFill/>
                          </a:ln>
                          <a:solidFill>
                            <a:schemeClr val="tx1"/>
                          </a:solidFill>
                          <a:effectLst/>
                          <a:latin typeface="Constantia" pitchFamily="18" charset="0"/>
                        </a:rPr>
                        <a:t>Are you a good cook?</a:t>
                      </a:r>
                    </a:p>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r>
                        <a:rPr kumimoji="0" lang="en-US" sz="2200" b="0" i="0" u="none" strike="noStrike" cap="none" normalizeH="0" baseline="0" dirty="0" smtClean="0">
                          <a:ln>
                            <a:noFill/>
                          </a:ln>
                          <a:solidFill>
                            <a:schemeClr val="tx1"/>
                          </a:solidFill>
                          <a:effectLst/>
                          <a:latin typeface="Constantia" pitchFamily="18" charset="0"/>
                        </a:rPr>
                        <a:t>Are you patient and work well with children or older folks?</a:t>
                      </a:r>
                    </a:p>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r>
                        <a:rPr kumimoji="0" lang="en-US" sz="2200" b="0" i="0" u="none" strike="noStrike" cap="none" normalizeH="0" baseline="0" dirty="0" smtClean="0">
                          <a:ln>
                            <a:noFill/>
                          </a:ln>
                          <a:solidFill>
                            <a:schemeClr val="tx1"/>
                          </a:solidFill>
                          <a:effectLst/>
                          <a:latin typeface="Constantia" pitchFamily="18" charset="0"/>
                        </a:rPr>
                        <a:t>What are your natural abilities, the aptitudes you were born with?</a:t>
                      </a:r>
                    </a:p>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endParaRPr kumimoji="0" lang="en-US" sz="2200" b="0" i="0" u="none" strike="noStrike" cap="none" normalizeH="0" baseline="0" dirty="0" smtClean="0">
                        <a:ln>
                          <a:noFill/>
                        </a:ln>
                        <a:solidFill>
                          <a:schemeClr val="tx1"/>
                        </a:solidFill>
                        <a:effectLst/>
                        <a:latin typeface="Constantia" pitchFamily="18" charset="0"/>
                      </a:endParaRPr>
                    </a:p>
                    <a:p>
                      <a:pPr marL="0" marR="0" lvl="0" indent="0" algn="ctr" defTabSz="914400" rtl="0" eaLnBrk="1" fontAlgn="base" latinLnBrk="0" hangingPunct="1">
                        <a:lnSpc>
                          <a:spcPct val="100000"/>
                        </a:lnSpc>
                        <a:spcBef>
                          <a:spcPct val="20000"/>
                        </a:spcBef>
                        <a:spcAft>
                          <a:spcPct val="0"/>
                        </a:spcAft>
                        <a:buClr>
                          <a:srgbClr val="FEB80A"/>
                        </a:buClr>
                        <a:buSzPct val="95000"/>
                        <a:buFont typeface="Wingdings 2" pitchFamily="18" charset="2"/>
                        <a:buNone/>
                        <a:tabLst/>
                      </a:pPr>
                      <a:r>
                        <a:rPr kumimoji="0" lang="en-US" sz="2200" b="0" i="0" u="none" strike="noStrike" cap="none" normalizeH="0" baseline="0" dirty="0" smtClean="0">
                          <a:ln>
                            <a:noFill/>
                          </a:ln>
                          <a:solidFill>
                            <a:schemeClr val="tx1"/>
                          </a:solidFill>
                          <a:effectLst/>
                          <a:latin typeface="Constantia" pitchFamily="18" charset="0"/>
                        </a:rPr>
                        <a:t>Complete Instructional  Activity 9_Identify Aptitudes</a:t>
                      </a:r>
                    </a:p>
                    <a:p>
                      <a:pPr marL="0" marR="0" lvl="0" indent="0" algn="ctr" defTabSz="914400" rtl="0" eaLnBrk="1" fontAlgn="base" latinLnBrk="0" hangingPunct="1">
                        <a:lnSpc>
                          <a:spcPct val="100000"/>
                        </a:lnSpc>
                        <a:spcBef>
                          <a:spcPct val="20000"/>
                        </a:spcBef>
                        <a:spcAft>
                          <a:spcPct val="0"/>
                        </a:spcAft>
                        <a:buClr>
                          <a:srgbClr val="FEB80A"/>
                        </a:buClr>
                        <a:buSzPct val="95000"/>
                        <a:buFont typeface="Wingdings 2" pitchFamily="18" charset="2"/>
                        <a:buNone/>
                        <a:tabLst/>
                      </a:pPr>
                      <a:endParaRPr kumimoji="0" lang="en-US" sz="2200" b="0" i="0" u="none" strike="noStrike" cap="none" normalizeH="0" baseline="0" dirty="0" smtClean="0">
                        <a:ln>
                          <a:noFill/>
                        </a:ln>
                        <a:solidFill>
                          <a:schemeClr val="tx1"/>
                        </a:solidFill>
                        <a:effectLst/>
                        <a:latin typeface="Constantia" pitchFamily="18" charset="0"/>
                      </a:endParaRPr>
                    </a:p>
                    <a:p>
                      <a:pPr marL="0" marR="0" lvl="0" indent="0" algn="l" defTabSz="914400" rtl="0" eaLnBrk="1" fontAlgn="base" latinLnBrk="0" hangingPunct="1">
                        <a:lnSpc>
                          <a:spcPct val="100000"/>
                        </a:lnSpc>
                        <a:spcBef>
                          <a:spcPct val="20000"/>
                        </a:spcBef>
                        <a:spcAft>
                          <a:spcPct val="0"/>
                        </a:spcAft>
                        <a:buClr>
                          <a:srgbClr val="FEB80A"/>
                        </a:buClr>
                        <a:buSzPct val="95000"/>
                        <a:buFont typeface="Wingdings 2" pitchFamily="18" charset="2"/>
                        <a:buChar char=""/>
                        <a:tabLst/>
                      </a:pPr>
                      <a:endParaRPr kumimoji="0" lang="en-US" sz="2200" b="0" i="0" u="none" strike="noStrike" cap="none" normalizeH="0" baseline="0" dirty="0" smtClean="0">
                        <a:ln>
                          <a:noFill/>
                        </a:ln>
                        <a:solidFill>
                          <a:schemeClr val="tx1"/>
                        </a:solidFill>
                        <a:effectLst/>
                        <a:latin typeface="Constantia"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4596" name="Object 20"/>
          <p:cNvGraphicFramePr>
            <a:graphicFrameLocks noChangeAspect="1"/>
          </p:cNvGraphicFramePr>
          <p:nvPr/>
        </p:nvGraphicFramePr>
        <p:xfrm>
          <a:off x="7643813" y="5499100"/>
          <a:ext cx="257175" cy="114300"/>
        </p:xfrm>
        <a:graphic>
          <a:graphicData uri="http://schemas.openxmlformats.org/presentationml/2006/ole">
            <p:oleObj spid="_x0000_s24596" name="Chart" r:id="rId3" imgW="257243" imgH="114300" progId="MSGraph.Chart.8">
              <p:embed followColorScheme="full"/>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p:cNvSpPr>
            <a:spLocks noGrp="1"/>
          </p:cNvSpPr>
          <p:nvPr>
            <p:ph idx="1"/>
          </p:nvPr>
        </p:nvSpPr>
        <p:spPr>
          <a:xfrm>
            <a:off x="304800" y="1371600"/>
            <a:ext cx="8229600" cy="1112838"/>
          </a:xfrm>
        </p:spPr>
        <p:txBody>
          <a:bodyPr/>
          <a:lstStyle/>
          <a:p>
            <a:pPr marL="0" indent="0" algn="ctr" eaLnBrk="1" hangingPunct="1">
              <a:buFont typeface="Wingdings 2" pitchFamily="18" charset="2"/>
              <a:buNone/>
            </a:pPr>
            <a:r>
              <a:rPr lang="en-US" sz="3200" smtClean="0"/>
              <a:t> Now look at the importance of your appearance as part customer service.</a:t>
            </a:r>
          </a:p>
        </p:txBody>
      </p:sp>
      <p:pic>
        <p:nvPicPr>
          <p:cNvPr id="25602" name="Picture 2"/>
          <p:cNvPicPr>
            <a:picLocks noChangeAspect="1" noChangeArrowheads="1"/>
          </p:cNvPicPr>
          <p:nvPr/>
        </p:nvPicPr>
        <p:blipFill>
          <a:blip r:embed="rId2" cstate="print"/>
          <a:srcRect/>
          <a:stretch>
            <a:fillRect/>
          </a:stretch>
        </p:blipFill>
        <p:spPr bwMode="auto">
          <a:xfrm>
            <a:off x="0" y="2924175"/>
            <a:ext cx="2609850" cy="3933825"/>
          </a:xfrm>
          <a:prstGeom prst="rect">
            <a:avLst/>
          </a:prstGeom>
          <a:noFill/>
          <a:ln w="9525">
            <a:noFill/>
            <a:miter lim="800000"/>
            <a:headEnd/>
            <a:tailEnd/>
          </a:ln>
        </p:spPr>
      </p:pic>
      <p:pic>
        <p:nvPicPr>
          <p:cNvPr id="25603" name="Picture 3"/>
          <p:cNvPicPr>
            <a:picLocks noChangeAspect="1" noChangeArrowheads="1"/>
          </p:cNvPicPr>
          <p:nvPr/>
        </p:nvPicPr>
        <p:blipFill>
          <a:blip r:embed="rId3" cstate="print"/>
          <a:srcRect/>
          <a:stretch>
            <a:fillRect/>
          </a:stretch>
        </p:blipFill>
        <p:spPr bwMode="auto">
          <a:xfrm>
            <a:off x="6248400" y="4929188"/>
            <a:ext cx="2868613" cy="1914525"/>
          </a:xfrm>
          <a:prstGeom prst="rect">
            <a:avLst/>
          </a:prstGeom>
          <a:noFill/>
          <a:ln w="9525">
            <a:noFill/>
            <a:miter lim="800000"/>
            <a:headEnd/>
            <a:tailEnd/>
          </a:ln>
        </p:spPr>
      </p:pic>
      <p:pic>
        <p:nvPicPr>
          <p:cNvPr id="25604" name="Picture 4"/>
          <p:cNvPicPr>
            <a:picLocks noChangeAspect="1" noChangeArrowheads="1"/>
          </p:cNvPicPr>
          <p:nvPr/>
        </p:nvPicPr>
        <p:blipFill>
          <a:blip r:embed="rId4" cstate="print"/>
          <a:srcRect/>
          <a:stretch>
            <a:fillRect/>
          </a:stretch>
        </p:blipFill>
        <p:spPr bwMode="auto">
          <a:xfrm>
            <a:off x="7219950" y="2754313"/>
            <a:ext cx="1897063" cy="2147887"/>
          </a:xfrm>
          <a:prstGeom prst="rect">
            <a:avLst/>
          </a:prstGeom>
          <a:noFill/>
          <a:ln w="9525">
            <a:noFill/>
            <a:miter lim="800000"/>
            <a:headEnd/>
            <a:tailEnd/>
          </a:ln>
        </p:spPr>
      </p:pic>
      <p:pic>
        <p:nvPicPr>
          <p:cNvPr id="25605" name="Picture 5"/>
          <p:cNvPicPr>
            <a:picLocks noChangeAspect="1" noChangeArrowheads="1"/>
          </p:cNvPicPr>
          <p:nvPr/>
        </p:nvPicPr>
        <p:blipFill>
          <a:blip r:embed="rId5" cstate="print"/>
          <a:srcRect/>
          <a:stretch>
            <a:fillRect/>
          </a:stretch>
        </p:blipFill>
        <p:spPr bwMode="auto">
          <a:xfrm>
            <a:off x="2595563" y="2924175"/>
            <a:ext cx="1595437" cy="38274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1"/>
          </p:nvPr>
        </p:nvSpPr>
        <p:spPr/>
        <p:txBody>
          <a:bodyPr/>
          <a:lstStyle/>
          <a:p>
            <a:pPr marL="0" indent="0" algn="ctr" eaLnBrk="1" hangingPunct="1">
              <a:lnSpc>
                <a:spcPct val="90000"/>
              </a:lnSpc>
              <a:buFont typeface="Wingdings 2" pitchFamily="18" charset="2"/>
              <a:buNone/>
            </a:pPr>
            <a:r>
              <a:rPr lang="en-US" sz="3700" dirty="0" smtClean="0"/>
              <a:t>We could all say that we value our appearance, cleanliness and looking good right?</a:t>
            </a:r>
          </a:p>
          <a:p>
            <a:pPr marL="0" indent="0" algn="ctr" eaLnBrk="1" hangingPunct="1">
              <a:lnSpc>
                <a:spcPct val="90000"/>
              </a:lnSpc>
              <a:buFont typeface="Wingdings 2" pitchFamily="18" charset="2"/>
              <a:buNone/>
            </a:pPr>
            <a:endParaRPr lang="en-US" sz="2400" dirty="0" smtClean="0"/>
          </a:p>
          <a:p>
            <a:pPr marL="0" indent="0" algn="ctr" eaLnBrk="1" hangingPunct="1">
              <a:lnSpc>
                <a:spcPct val="90000"/>
              </a:lnSpc>
              <a:buFont typeface="Wingdings 2" pitchFamily="18" charset="2"/>
              <a:buNone/>
            </a:pPr>
            <a:endParaRPr lang="en-US" sz="2400" dirty="0" smtClean="0"/>
          </a:p>
          <a:p>
            <a:pPr marL="0" indent="0" algn="ctr" eaLnBrk="1" hangingPunct="1">
              <a:lnSpc>
                <a:spcPct val="90000"/>
              </a:lnSpc>
              <a:buFont typeface="Wingdings 2" pitchFamily="18" charset="2"/>
              <a:buNone/>
            </a:pPr>
            <a:endParaRPr lang="en-US" sz="2400" dirty="0" smtClean="0"/>
          </a:p>
          <a:p>
            <a:pPr marL="0" indent="0" algn="ctr" eaLnBrk="1" hangingPunct="1">
              <a:lnSpc>
                <a:spcPct val="90000"/>
              </a:lnSpc>
              <a:buFont typeface="Wingdings 2" pitchFamily="18" charset="2"/>
              <a:buNone/>
            </a:pPr>
            <a:endParaRPr lang="en-US" sz="2400" dirty="0" smtClean="0"/>
          </a:p>
          <a:p>
            <a:pPr marL="0" indent="0" algn="ctr" eaLnBrk="1" hangingPunct="1">
              <a:lnSpc>
                <a:spcPct val="90000"/>
              </a:lnSpc>
              <a:buFont typeface="Wingdings 2" pitchFamily="18" charset="2"/>
              <a:buNone/>
            </a:pPr>
            <a:r>
              <a:rPr lang="en-US" sz="2800" dirty="0" smtClean="0"/>
              <a:t>Complete Instructional Activity 11</a:t>
            </a:r>
          </a:p>
          <a:p>
            <a:pPr marL="0" indent="0" algn="ctr" eaLnBrk="1" hangingPunct="1">
              <a:lnSpc>
                <a:spcPct val="90000"/>
              </a:lnSpc>
              <a:buFont typeface="Wingdings 2" pitchFamily="18" charset="2"/>
              <a:buNone/>
            </a:pPr>
            <a:r>
              <a:rPr lang="en-US" sz="2800" dirty="0" smtClean="0"/>
              <a:t>Are You a Good Listener?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p:txBody>
          <a:bodyPr/>
          <a:lstStyle/>
          <a:p>
            <a:pPr marL="0" indent="0" algn="ctr" eaLnBrk="1" hangingPunct="1">
              <a:buFont typeface="Wingdings 2" pitchFamily="18" charset="2"/>
              <a:buNone/>
            </a:pPr>
            <a:r>
              <a:rPr lang="en-US" sz="3200" smtClean="0"/>
              <a:t> How did you do? Why is a good appearance so important in a position that involves Customer Service?</a:t>
            </a:r>
          </a:p>
          <a:p>
            <a:pPr marL="0" indent="0" eaLnBrk="1" hangingPunct="1"/>
            <a:endParaRPr lang="en-US" sz="3200" smtClean="0"/>
          </a:p>
          <a:p>
            <a:pPr marL="0" indent="0" eaLnBrk="1" hangingPunct="1"/>
            <a:endParaRPr lang="en-US" sz="3200" smtClean="0"/>
          </a:p>
          <a:p>
            <a:pPr marL="0" indent="0" algn="ctr" eaLnBrk="1" hangingPunct="1">
              <a:buFont typeface="Wingdings 2" pitchFamily="18" charset="2"/>
              <a:buNone/>
            </a:pPr>
            <a:endParaRPr lang="en-US" sz="4400" smtClean="0"/>
          </a:p>
          <a:p>
            <a:pPr marL="0" indent="0" algn="ctr" eaLnBrk="1" hangingPunct="1">
              <a:buFont typeface="Wingdings 2" pitchFamily="18" charset="2"/>
              <a:buNone/>
            </a:pPr>
            <a:r>
              <a:rPr lang="en-US" sz="4400" smtClean="0"/>
              <a:t>Any ideas?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1"/>
          </p:nvPr>
        </p:nvSpPr>
        <p:spPr/>
        <p:txBody>
          <a:bodyPr/>
          <a:lstStyle/>
          <a:p>
            <a:pPr marL="0" indent="0" algn="ctr" eaLnBrk="1" hangingPunct="1">
              <a:buFont typeface="Wingdings 2" pitchFamily="18" charset="2"/>
              <a:buNone/>
            </a:pPr>
            <a:endParaRPr lang="en-US" smtClean="0"/>
          </a:p>
          <a:p>
            <a:pPr marL="0" indent="0" algn="ctr" eaLnBrk="1" hangingPunct="1">
              <a:buFont typeface="Wingdings 2" pitchFamily="18" charset="2"/>
              <a:buNone/>
            </a:pPr>
            <a:endParaRPr lang="en-US" smtClean="0"/>
          </a:p>
          <a:p>
            <a:pPr marL="0" indent="0" algn="ctr" eaLnBrk="1" hangingPunct="1">
              <a:buFont typeface="Wingdings 2" pitchFamily="18" charset="2"/>
              <a:buNone/>
            </a:pPr>
            <a:endParaRPr lang="en-US" smtClean="0"/>
          </a:p>
          <a:p>
            <a:pPr marL="0" indent="0" algn="ctr" eaLnBrk="1" hangingPunct="1">
              <a:buFont typeface="Wingdings 2" pitchFamily="18" charset="2"/>
              <a:buNone/>
            </a:pPr>
            <a:r>
              <a:rPr lang="en-US" sz="6000" smtClean="0"/>
              <a:t>Direct customer contact happens everyday, at any time!</a:t>
            </a:r>
          </a:p>
        </p:txBody>
      </p:sp>
      <p:sp>
        <p:nvSpPr>
          <p:cNvPr id="28674" name="TextBox 4"/>
          <p:cNvSpPr txBox="1">
            <a:spLocks noChangeArrowheads="1"/>
          </p:cNvSpPr>
          <p:nvPr/>
        </p:nvSpPr>
        <p:spPr bwMode="auto">
          <a:xfrm>
            <a:off x="2286000" y="1200150"/>
            <a:ext cx="4724400" cy="1098550"/>
          </a:xfrm>
          <a:prstGeom prst="rect">
            <a:avLst/>
          </a:prstGeom>
          <a:noFill/>
          <a:ln w="9525">
            <a:noFill/>
            <a:miter lim="800000"/>
            <a:headEnd/>
            <a:tailEnd/>
          </a:ln>
        </p:spPr>
        <p:txBody>
          <a:bodyPr>
            <a:spAutoFit/>
          </a:bodyPr>
          <a:lstStyle/>
          <a:p>
            <a:pPr algn="ctr"/>
            <a:r>
              <a:rPr lang="en-US" sz="6600" i="1">
                <a:latin typeface="Constantia" pitchFamily="18" charset="0"/>
              </a:rPr>
              <a:t>Because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Imagine you are at a McDonalds counter…</a:t>
            </a:r>
            <a:endParaRPr lang="en-US" dirty="0"/>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dirty="0" smtClean="0"/>
              <a:t>What do you expect to see?</a:t>
            </a:r>
          </a:p>
          <a:p>
            <a:pPr marL="274320" indent="-274320" eaLnBrk="1" fontAlgn="auto" hangingPunct="1">
              <a:spcAft>
                <a:spcPts val="0"/>
              </a:spcAft>
              <a:buClr>
                <a:schemeClr val="accent3"/>
              </a:buClr>
              <a:buFont typeface="Wingdings 2"/>
              <a:buChar char=""/>
              <a:defRPr/>
            </a:pPr>
            <a:r>
              <a:rPr lang="en-US" dirty="0"/>
              <a:t>W</a:t>
            </a:r>
            <a:r>
              <a:rPr lang="en-US" dirty="0" smtClean="0"/>
              <a:t>hy are uniforms important?</a:t>
            </a:r>
          </a:p>
          <a:p>
            <a:pPr marL="274320" indent="-274320" eaLnBrk="1" fontAlgn="auto" hangingPunct="1">
              <a:spcAft>
                <a:spcPts val="0"/>
              </a:spcAft>
              <a:buClr>
                <a:schemeClr val="accent3"/>
              </a:buClr>
              <a:buFont typeface="Wingdings 2"/>
              <a:buChar char=""/>
              <a:defRPr/>
            </a:pPr>
            <a:endParaRPr lang="en-US" dirty="0"/>
          </a:p>
          <a:p>
            <a:pPr marL="274320" indent="-274320" eaLnBrk="1" fontAlgn="auto" hangingPunct="1">
              <a:spcAft>
                <a:spcPts val="0"/>
              </a:spcAft>
              <a:buClr>
                <a:schemeClr val="accent3"/>
              </a:buClr>
              <a:buFont typeface="Wingdings 2"/>
              <a:buChar char=""/>
              <a:defRPr/>
            </a:pPr>
            <a:r>
              <a:rPr lang="en-US" dirty="0" smtClean="0"/>
              <a:t>Uniforms play an important role in the hospitality industry</a:t>
            </a:r>
            <a:endParaRPr lang="en-US" dirty="0"/>
          </a:p>
          <a:p>
            <a:pPr marL="0" indent="0" eaLnBrk="1" fontAlgn="auto" hangingPunct="1">
              <a:spcAft>
                <a:spcPts val="0"/>
              </a:spcAft>
              <a:buClr>
                <a:schemeClr val="accent3"/>
              </a:buClr>
              <a:buFont typeface="Wingdings 2"/>
              <a:buNone/>
              <a:defRPr/>
            </a:pPr>
            <a:endParaRPr lang="en-US" dirty="0"/>
          </a:p>
        </p:txBody>
      </p:sp>
      <p:pic>
        <p:nvPicPr>
          <p:cNvPr id="29699" name="Picture 2"/>
          <p:cNvPicPr>
            <a:picLocks noChangeAspect="1" noChangeArrowheads="1"/>
          </p:cNvPicPr>
          <p:nvPr/>
        </p:nvPicPr>
        <p:blipFill>
          <a:blip r:embed="rId2" cstate="print"/>
          <a:srcRect/>
          <a:stretch>
            <a:fillRect/>
          </a:stretch>
        </p:blipFill>
        <p:spPr bwMode="auto">
          <a:xfrm>
            <a:off x="3735388" y="3825875"/>
            <a:ext cx="3886200" cy="30162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endParaRPr lang="en-US" smtClean="0"/>
          </a:p>
        </p:txBody>
      </p:sp>
      <p:sp>
        <p:nvSpPr>
          <p:cNvPr id="30722" name="Content Placeholder 2"/>
          <p:cNvSpPr>
            <a:spLocks noGrp="1"/>
          </p:cNvSpPr>
          <p:nvPr>
            <p:ph idx="1"/>
          </p:nvPr>
        </p:nvSpPr>
        <p:spPr/>
        <p:txBody>
          <a:bodyPr/>
          <a:lstStyle/>
          <a:p>
            <a:pPr eaLnBrk="1" hangingPunct="1"/>
            <a:endParaRPr lang="en-US" smtClean="0"/>
          </a:p>
        </p:txBody>
      </p:sp>
      <p:pic>
        <p:nvPicPr>
          <p:cNvPr id="30723" name="Picture 3"/>
          <p:cNvPicPr>
            <a:picLocks noChangeAspect="1" noChangeArrowheads="1"/>
          </p:cNvPicPr>
          <p:nvPr/>
        </p:nvPicPr>
        <p:blipFill>
          <a:blip r:embed="rId2" cstate="print"/>
          <a:srcRect/>
          <a:stretch>
            <a:fillRect/>
          </a:stretch>
        </p:blipFill>
        <p:spPr bwMode="auto">
          <a:xfrm>
            <a:off x="0" y="-46038"/>
            <a:ext cx="4648200" cy="6904038"/>
          </a:xfrm>
          <a:prstGeom prst="rect">
            <a:avLst/>
          </a:prstGeom>
          <a:noFill/>
          <a:ln w="9525">
            <a:noFill/>
            <a:miter lim="800000"/>
            <a:headEnd/>
            <a:tailEnd/>
          </a:ln>
        </p:spPr>
      </p:pic>
      <p:pic>
        <p:nvPicPr>
          <p:cNvPr id="30724" name="Picture 4"/>
          <p:cNvPicPr>
            <a:picLocks noChangeAspect="1" noChangeArrowheads="1"/>
          </p:cNvPicPr>
          <p:nvPr/>
        </p:nvPicPr>
        <p:blipFill>
          <a:blip r:embed="rId3" cstate="print"/>
          <a:srcRect/>
          <a:stretch>
            <a:fillRect/>
          </a:stretch>
        </p:blipFill>
        <p:spPr bwMode="auto">
          <a:xfrm>
            <a:off x="4560888" y="-46038"/>
            <a:ext cx="4562475" cy="6845301"/>
          </a:xfrm>
          <a:prstGeom prst="rect">
            <a:avLst/>
          </a:prstGeom>
          <a:noFill/>
          <a:ln w="9525">
            <a:noFill/>
            <a:miter lim="800000"/>
            <a:headEnd/>
            <a:tailEnd/>
          </a:ln>
        </p:spPr>
      </p:pic>
      <p:sp>
        <p:nvSpPr>
          <p:cNvPr id="4" name="TextBox 3"/>
          <p:cNvSpPr txBox="1"/>
          <p:nvPr/>
        </p:nvSpPr>
        <p:spPr>
          <a:xfrm>
            <a:off x="1905000" y="6172200"/>
            <a:ext cx="4326760" cy="461665"/>
          </a:xfrm>
          <a:prstGeom prst="rect">
            <a:avLst/>
          </a:prstGeom>
          <a:solidFill>
            <a:schemeClr val="accent6">
              <a:lumMod val="60000"/>
              <a:lumOff val="40000"/>
              <a:alpha val="14000"/>
            </a:schemeClr>
          </a:solidFill>
          <a:effectLst>
            <a:glow rad="774700">
              <a:schemeClr val="accent6">
                <a:lumMod val="60000"/>
                <a:lumOff val="40000"/>
                <a:alpha val="65000"/>
              </a:schemeClr>
            </a:glow>
            <a:softEdge rad="0"/>
          </a:effectLst>
        </p:spPr>
        <p:txBody>
          <a:bodyPr>
            <a:spAutoFit/>
          </a:bodyPr>
          <a:lstStyle/>
          <a:p>
            <a:pPr fontAlgn="auto">
              <a:spcBef>
                <a:spcPts val="0"/>
              </a:spcBef>
              <a:spcAft>
                <a:spcPts val="0"/>
              </a:spcAft>
              <a:defRPr/>
            </a:pPr>
            <a:r>
              <a:rPr lang="en-US" sz="2400" b="1" dirty="0">
                <a:latin typeface="+mn-lt"/>
                <a:cs typeface="+mn-cs"/>
              </a:rPr>
              <a:t>What do you think they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
          <p:cNvPicPr>
            <a:picLocks noChangeAspect="1" noChangeArrowheads="1"/>
          </p:cNvPicPr>
          <p:nvPr/>
        </p:nvPicPr>
        <p:blipFill>
          <a:blip r:embed="rId2" cstate="print"/>
          <a:srcRect/>
          <a:stretch>
            <a:fillRect/>
          </a:stretch>
        </p:blipFill>
        <p:spPr bwMode="auto">
          <a:xfrm>
            <a:off x="3535363" y="0"/>
            <a:ext cx="5608637" cy="5943600"/>
          </a:xfrm>
          <a:prstGeom prst="rect">
            <a:avLst/>
          </a:prstGeom>
          <a:noFill/>
          <a:ln w="9525">
            <a:noFill/>
            <a:miter lim="800000"/>
            <a:headEnd/>
            <a:tailEnd/>
          </a:ln>
        </p:spPr>
      </p:pic>
      <p:pic>
        <p:nvPicPr>
          <p:cNvPr id="31746" name="Picture 5"/>
          <p:cNvPicPr>
            <a:picLocks noChangeAspect="1" noChangeArrowheads="1"/>
          </p:cNvPicPr>
          <p:nvPr/>
        </p:nvPicPr>
        <p:blipFill>
          <a:blip r:embed="rId3" cstate="print"/>
          <a:srcRect/>
          <a:stretch>
            <a:fillRect/>
          </a:stretch>
        </p:blipFill>
        <p:spPr bwMode="auto">
          <a:xfrm>
            <a:off x="0" y="1371600"/>
            <a:ext cx="3535363" cy="4114800"/>
          </a:xfrm>
          <a:prstGeom prst="rect">
            <a:avLst/>
          </a:prstGeom>
          <a:noFill/>
          <a:ln w="9525">
            <a:noFill/>
            <a:miter lim="800000"/>
            <a:headEnd/>
            <a:tailEnd/>
          </a:ln>
        </p:spPr>
      </p:pic>
      <p:sp>
        <p:nvSpPr>
          <p:cNvPr id="5" name="TextBox 4"/>
          <p:cNvSpPr txBox="1"/>
          <p:nvPr/>
        </p:nvSpPr>
        <p:spPr>
          <a:xfrm>
            <a:off x="2544762" y="335560"/>
            <a:ext cx="2971799" cy="369332"/>
          </a:xfrm>
          <a:prstGeom prst="rect">
            <a:avLst/>
          </a:prstGeom>
          <a:solidFill>
            <a:schemeClr val="bg1">
              <a:lumMod val="95000"/>
            </a:schemeClr>
          </a:solidFill>
          <a:effectLst>
            <a:glow rad="622300">
              <a:schemeClr val="bg1">
                <a:lumMod val="95000"/>
              </a:schemeClr>
            </a:glow>
          </a:effectLst>
        </p:spPr>
        <p:txBody>
          <a:bodyPr>
            <a:spAutoFit/>
          </a:bodyPr>
          <a:lstStyle/>
          <a:p>
            <a:pPr fontAlgn="auto">
              <a:spcBef>
                <a:spcPts val="0"/>
              </a:spcBef>
              <a:spcAft>
                <a:spcPts val="0"/>
              </a:spcAft>
              <a:defRPr/>
            </a:pPr>
            <a:r>
              <a:rPr lang="en-US" dirty="0">
                <a:latin typeface="+mn-lt"/>
                <a:cs typeface="+mn-cs"/>
              </a:rPr>
              <a:t>What do you think they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smtClean="0"/>
              <a:t>What is Customer Service?</a:t>
            </a:r>
          </a:p>
        </p:txBody>
      </p:sp>
      <p:sp>
        <p:nvSpPr>
          <p:cNvPr id="14338" name="Content Placeholder 2"/>
          <p:cNvSpPr>
            <a:spLocks noGrp="1"/>
          </p:cNvSpPr>
          <p:nvPr>
            <p:ph idx="1"/>
          </p:nvPr>
        </p:nvSpPr>
        <p:spPr/>
        <p:txBody>
          <a:bodyPr/>
          <a:lstStyle/>
          <a:p>
            <a:pPr eaLnBrk="1" hangingPunct="1"/>
            <a:r>
              <a:rPr lang="en-US" smtClean="0"/>
              <a:t>Customer Service – All interactions between a customer (a guest)  and a product provider (an employee) at the time of sale, and thereafter. </a:t>
            </a:r>
          </a:p>
          <a:p>
            <a:pPr eaLnBrk="1" hangingPunct="1"/>
            <a:r>
              <a:rPr lang="en-US" smtClean="0"/>
              <a:t>Customer service adds value to a product and builds enduring relationships.</a:t>
            </a:r>
          </a:p>
          <a:p>
            <a:pPr eaLnBrk="1" hangingPunct="1"/>
            <a:r>
              <a:rPr lang="en-US" smtClean="0"/>
              <a:t>Customer service may be the interaction between a front desk clerk and a guest checking into a hotel or  the interaction between the head engineer and the bell captain who needs the air turned down in the grand ball room.</a:t>
            </a:r>
          </a:p>
          <a:p>
            <a:pPr eaLnBrk="1" hangingPunct="1">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p:txBody>
          <a:bodyPr/>
          <a:lstStyle/>
          <a:p>
            <a:pPr eaLnBrk="1" hangingPunct="1"/>
            <a:r>
              <a:rPr lang="en-US" smtClean="0"/>
              <a:t>Your Appearance and Uniform</a:t>
            </a:r>
          </a:p>
        </p:txBody>
      </p:sp>
      <p:sp>
        <p:nvSpPr>
          <p:cNvPr id="32770" name="Rectangle 3"/>
          <p:cNvSpPr>
            <a:spLocks noGrp="1"/>
          </p:cNvSpPr>
          <p:nvPr>
            <p:ph type="body" idx="1"/>
          </p:nvPr>
        </p:nvSpPr>
        <p:spPr>
          <a:xfrm>
            <a:off x="457200" y="2590800"/>
            <a:ext cx="8229600" cy="3733800"/>
          </a:xfrm>
        </p:spPr>
        <p:txBody>
          <a:bodyPr/>
          <a:lstStyle/>
          <a:p>
            <a:pPr eaLnBrk="1" hangingPunct="1"/>
            <a:r>
              <a:rPr lang="en-US" smtClean="0"/>
              <a:t>An important part of your role in serving the guest. Guests identify with your position by the uniform you wear. (chefs, nurses, etc.)</a:t>
            </a:r>
          </a:p>
          <a:p>
            <a:pPr eaLnBrk="1" hangingPunct="1"/>
            <a:r>
              <a:rPr lang="en-US" smtClean="0"/>
              <a:t>Provide product recognition and marketing through use of logos. (the McDonald’s arches, FCCLA)</a:t>
            </a:r>
          </a:p>
          <a:p>
            <a:pPr eaLnBrk="1" hangingPunct="1"/>
            <a:r>
              <a:rPr lang="en-US" smtClean="0"/>
              <a:t>A direct reflection of you and the company you work for.</a:t>
            </a:r>
          </a:p>
          <a:p>
            <a:pPr eaLnBrk="1" hangingPunct="1">
              <a:buFont typeface="Wingdings 2" pitchFamily="18" charset="2"/>
              <a:buNone/>
            </a:pPr>
            <a:endParaRPr lang="en-US" smtClean="0"/>
          </a:p>
          <a:p>
            <a:pPr eaLnBrk="1" hangingPunct="1">
              <a:buFont typeface="Wingdings 2" pitchFamily="18" charset="2"/>
              <a:buNone/>
            </a:pPr>
            <a:endParaRPr lang="en-US" smtClean="0"/>
          </a:p>
          <a:p>
            <a:pPr eaLnBrk="1" hangingPunct="1">
              <a:buFont typeface="Wingdings 2" pitchFamily="18" charset="2"/>
              <a:buNone/>
            </a:pPr>
            <a:endParaRPr lang="en-US"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Why is communication important to customer service?</a:t>
            </a:r>
            <a:endParaRPr lang="en-US" dirty="0"/>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dirty="0" smtClean="0"/>
              <a:t>Webster defines communication as the process of exchange between individuals</a:t>
            </a:r>
          </a:p>
          <a:p>
            <a:pPr marL="640080" lvl="1" indent="-246888" eaLnBrk="1" fontAlgn="auto" hangingPunct="1">
              <a:spcAft>
                <a:spcPts val="0"/>
              </a:spcAft>
              <a:buFont typeface="Wingdings 2"/>
              <a:buChar char=""/>
              <a:defRPr/>
            </a:pPr>
            <a:r>
              <a:rPr lang="en-US" dirty="0" smtClean="0"/>
              <a:t>Verbal-using words</a:t>
            </a:r>
          </a:p>
          <a:p>
            <a:pPr marL="640080" lvl="1" indent="-246888" eaLnBrk="1" fontAlgn="auto" hangingPunct="1">
              <a:spcAft>
                <a:spcPts val="0"/>
              </a:spcAft>
              <a:buFont typeface="Wingdings 2"/>
              <a:buChar char=""/>
              <a:defRPr/>
            </a:pPr>
            <a:r>
              <a:rPr lang="en-US" dirty="0" smtClean="0"/>
              <a:t>Nonverbal-portraying a message through body language, appearance, and attitude</a:t>
            </a:r>
          </a:p>
          <a:p>
            <a:pPr marL="640080" lvl="1" indent="-246888" eaLnBrk="1" fontAlgn="auto" hangingPunct="1">
              <a:spcAft>
                <a:spcPts val="0"/>
              </a:spcAft>
              <a:buFont typeface="Wingdings 2"/>
              <a:buChar char=""/>
              <a:defRPr/>
            </a:pPr>
            <a:endParaRPr lang="en-US" dirty="0"/>
          </a:p>
          <a:p>
            <a:pPr marL="0" indent="0" eaLnBrk="1" fontAlgn="auto" hangingPunct="1">
              <a:spcAft>
                <a:spcPts val="0"/>
              </a:spcAft>
              <a:buClr>
                <a:schemeClr val="accent3"/>
              </a:buClr>
              <a:buFont typeface="Wingdings 2"/>
              <a:buNone/>
              <a:defRPr/>
            </a:pPr>
            <a:endParaRPr lang="en-US" dirty="0"/>
          </a:p>
        </p:txBody>
      </p:sp>
      <p:pic>
        <p:nvPicPr>
          <p:cNvPr id="33795" name="Picture 2"/>
          <p:cNvPicPr>
            <a:picLocks noChangeAspect="1" noChangeArrowheads="1"/>
          </p:cNvPicPr>
          <p:nvPr/>
        </p:nvPicPr>
        <p:blipFill>
          <a:blip r:embed="rId2" cstate="print"/>
          <a:srcRect/>
          <a:stretch>
            <a:fillRect/>
          </a:stretch>
        </p:blipFill>
        <p:spPr bwMode="auto">
          <a:xfrm>
            <a:off x="7151688" y="3657600"/>
            <a:ext cx="1992312" cy="3244850"/>
          </a:xfrm>
          <a:prstGeom prst="rect">
            <a:avLst/>
          </a:prstGeom>
          <a:noFill/>
          <a:ln w="9525">
            <a:noFill/>
            <a:miter lim="800000"/>
            <a:headEnd/>
            <a:tailEnd/>
          </a:ln>
        </p:spPr>
      </p:pic>
      <p:cxnSp>
        <p:nvCxnSpPr>
          <p:cNvPr id="5" name="Straight Arrow Connector 4"/>
          <p:cNvCxnSpPr/>
          <p:nvPr/>
        </p:nvCxnSpPr>
        <p:spPr>
          <a:xfrm flipV="1">
            <a:off x="6411913" y="5410200"/>
            <a:ext cx="638175" cy="457200"/>
          </a:xfrm>
          <a:prstGeom prst="straightConnector1">
            <a:avLst/>
          </a:prstGeom>
          <a:ln w="41275">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797" name="TextBox 5"/>
          <p:cNvSpPr txBox="1">
            <a:spLocks noChangeArrowheads="1"/>
          </p:cNvSpPr>
          <p:nvPr/>
        </p:nvSpPr>
        <p:spPr bwMode="auto">
          <a:xfrm>
            <a:off x="4572000" y="5867400"/>
            <a:ext cx="2514600" cy="923925"/>
          </a:xfrm>
          <a:prstGeom prst="rect">
            <a:avLst/>
          </a:prstGeom>
          <a:noFill/>
          <a:ln w="9525">
            <a:noFill/>
            <a:miter lim="800000"/>
            <a:headEnd/>
            <a:tailEnd/>
          </a:ln>
        </p:spPr>
        <p:txBody>
          <a:bodyPr>
            <a:spAutoFit/>
          </a:bodyPr>
          <a:lstStyle/>
          <a:p>
            <a:r>
              <a:rPr lang="en-US">
                <a:latin typeface="Constantia" pitchFamily="18" charset="0"/>
              </a:rPr>
              <a:t>Facial expressions are a form on nonverbal communication</a:t>
            </a:r>
          </a:p>
        </p:txBody>
      </p:sp>
      <p:pic>
        <p:nvPicPr>
          <p:cNvPr id="33798" name="Picture 3"/>
          <p:cNvPicPr>
            <a:picLocks noChangeAspect="1" noChangeArrowheads="1"/>
          </p:cNvPicPr>
          <p:nvPr/>
        </p:nvPicPr>
        <p:blipFill>
          <a:blip r:embed="rId3" cstate="print"/>
          <a:srcRect/>
          <a:stretch>
            <a:fillRect/>
          </a:stretch>
        </p:blipFill>
        <p:spPr bwMode="auto">
          <a:xfrm>
            <a:off x="0" y="5791200"/>
            <a:ext cx="1839913" cy="1103313"/>
          </a:xfrm>
          <a:prstGeom prst="rect">
            <a:avLst/>
          </a:prstGeom>
          <a:noFill/>
          <a:ln w="9525">
            <a:noFill/>
            <a:miter lim="800000"/>
            <a:headEnd/>
            <a:tailEnd/>
          </a:ln>
        </p:spPr>
      </p:pic>
      <p:cxnSp>
        <p:nvCxnSpPr>
          <p:cNvPr id="29" name="Straight Connector 28"/>
          <p:cNvCxnSpPr/>
          <p:nvPr/>
        </p:nvCxnSpPr>
        <p:spPr>
          <a:xfrm>
            <a:off x="1066800" y="5280025"/>
            <a:ext cx="12954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362200" y="5280025"/>
            <a:ext cx="0" cy="73977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103" name="Straight Arrow Connector 4102"/>
          <p:cNvCxnSpPr/>
          <p:nvPr/>
        </p:nvCxnSpPr>
        <p:spPr>
          <a:xfrm>
            <a:off x="1066800" y="5280025"/>
            <a:ext cx="0" cy="3587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3802" name="TextBox 4103"/>
          <p:cNvSpPr txBox="1">
            <a:spLocks noChangeArrowheads="1"/>
          </p:cNvSpPr>
          <p:nvPr/>
        </p:nvSpPr>
        <p:spPr bwMode="auto">
          <a:xfrm>
            <a:off x="1839913" y="6143625"/>
            <a:ext cx="2503487" cy="647700"/>
          </a:xfrm>
          <a:prstGeom prst="rect">
            <a:avLst/>
          </a:prstGeom>
          <a:noFill/>
          <a:ln w="9525">
            <a:noFill/>
            <a:miter lim="800000"/>
            <a:headEnd/>
            <a:tailEnd/>
          </a:ln>
        </p:spPr>
        <p:txBody>
          <a:bodyPr>
            <a:spAutoFit/>
          </a:bodyPr>
          <a:lstStyle/>
          <a:p>
            <a:r>
              <a:rPr lang="en-US">
                <a:latin typeface="Constantia" pitchFamily="18" charset="0"/>
              </a:rPr>
              <a:t>Letters are a form of verbal communication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609600"/>
            <a:ext cx="8229600" cy="1143000"/>
          </a:xfrm>
        </p:spPr>
        <p:txBody>
          <a:bodyPr/>
          <a:lstStyle/>
          <a:p>
            <a:pPr algn="ctr" eaLnBrk="1" hangingPunct="1"/>
            <a:r>
              <a:rPr lang="en-US" smtClean="0"/>
              <a:t>Nonverbal Communication</a:t>
            </a:r>
          </a:p>
        </p:txBody>
      </p:sp>
      <p:pic>
        <p:nvPicPr>
          <p:cNvPr id="34818" name="Picture 2"/>
          <p:cNvPicPr>
            <a:picLocks noGrp="1" noChangeAspect="1" noChangeArrowheads="1"/>
          </p:cNvPicPr>
          <p:nvPr>
            <p:ph idx="1"/>
          </p:nvPr>
        </p:nvPicPr>
        <p:blipFill>
          <a:blip r:embed="rId2" cstate="print"/>
          <a:srcRect/>
          <a:stretch>
            <a:fillRect/>
          </a:stretch>
        </p:blipFill>
        <p:spPr>
          <a:xfrm>
            <a:off x="19050" y="1928813"/>
            <a:ext cx="3028950" cy="4929187"/>
          </a:xfrm>
        </p:spPr>
      </p:pic>
      <p:sp>
        <p:nvSpPr>
          <p:cNvPr id="4" name="TextBox 3"/>
          <p:cNvSpPr txBox="1"/>
          <p:nvPr/>
        </p:nvSpPr>
        <p:spPr>
          <a:xfrm>
            <a:off x="4648200" y="2209800"/>
            <a:ext cx="2438400" cy="1631950"/>
          </a:xfrm>
          <a:prstGeom prst="rect">
            <a:avLst/>
          </a:prstGeom>
          <a:noFill/>
        </p:spPr>
        <p:txBody>
          <a:bodyPr>
            <a:spAutoFit/>
          </a:bodyPr>
          <a:lstStyle/>
          <a:p>
            <a:pPr fontAlgn="auto">
              <a:spcBef>
                <a:spcPts val="0"/>
              </a:spcBef>
              <a:spcAft>
                <a:spcPts val="0"/>
              </a:spcAft>
              <a:defRPr/>
            </a:pPr>
            <a:r>
              <a:rPr lang="en-US" sz="2800" dirty="0">
                <a:latin typeface="+mn-lt"/>
                <a:cs typeface="+mn-cs"/>
              </a:rPr>
              <a:t>Examples</a:t>
            </a:r>
            <a:r>
              <a:rPr lang="en-US" dirty="0">
                <a:latin typeface="+mn-lt"/>
                <a:cs typeface="+mn-cs"/>
              </a:rPr>
              <a:t>:</a:t>
            </a:r>
          </a:p>
          <a:p>
            <a:pPr marL="285750" indent="-285750" fontAlgn="auto">
              <a:spcBef>
                <a:spcPts val="0"/>
              </a:spcBef>
              <a:spcAft>
                <a:spcPts val="0"/>
              </a:spcAft>
              <a:buFont typeface="Wingdings" pitchFamily="2" charset="2"/>
              <a:buChar char="v"/>
              <a:defRPr/>
            </a:pPr>
            <a:r>
              <a:rPr lang="en-US" dirty="0">
                <a:latin typeface="+mn-lt"/>
                <a:cs typeface="+mn-cs"/>
              </a:rPr>
              <a:t>Facial expressions</a:t>
            </a:r>
          </a:p>
          <a:p>
            <a:pPr marL="285750" indent="-285750" fontAlgn="auto">
              <a:spcBef>
                <a:spcPts val="0"/>
              </a:spcBef>
              <a:spcAft>
                <a:spcPts val="0"/>
              </a:spcAft>
              <a:buFont typeface="Wingdings" pitchFamily="2" charset="2"/>
              <a:buChar char="v"/>
              <a:defRPr/>
            </a:pPr>
            <a:r>
              <a:rPr lang="en-US" dirty="0">
                <a:latin typeface="+mn-lt"/>
                <a:cs typeface="+mn-cs"/>
              </a:rPr>
              <a:t>Body language</a:t>
            </a:r>
          </a:p>
          <a:p>
            <a:pPr marL="285750" indent="-285750" fontAlgn="auto">
              <a:spcBef>
                <a:spcPts val="0"/>
              </a:spcBef>
              <a:spcAft>
                <a:spcPts val="0"/>
              </a:spcAft>
              <a:buFont typeface="Wingdings" pitchFamily="2" charset="2"/>
              <a:buChar char="v"/>
              <a:defRPr/>
            </a:pPr>
            <a:r>
              <a:rPr lang="en-US" dirty="0">
                <a:latin typeface="+mn-lt"/>
                <a:cs typeface="+mn-cs"/>
              </a:rPr>
              <a:t>Appearance</a:t>
            </a:r>
          </a:p>
          <a:p>
            <a:pPr fontAlgn="auto">
              <a:spcBef>
                <a:spcPts val="0"/>
              </a:spcBef>
              <a:spcAft>
                <a:spcPts val="0"/>
              </a:spcAft>
              <a:defRPr/>
            </a:pPr>
            <a:endParaRPr lang="en-US" dirty="0">
              <a:latin typeface="+mn-lt"/>
              <a:cs typeface="+mn-cs"/>
            </a:endParaRPr>
          </a:p>
        </p:txBody>
      </p:sp>
      <p:cxnSp>
        <p:nvCxnSpPr>
          <p:cNvPr id="6" name="Straight Arrow Connector 5"/>
          <p:cNvCxnSpPr/>
          <p:nvPr/>
        </p:nvCxnSpPr>
        <p:spPr>
          <a:xfrm flipH="1">
            <a:off x="3200400" y="2667000"/>
            <a:ext cx="6096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981200" y="4191000"/>
            <a:ext cx="1828800" cy="9144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1905000" y="6477000"/>
            <a:ext cx="19812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4823" name="TextBox 11"/>
          <p:cNvSpPr txBox="1">
            <a:spLocks noChangeArrowheads="1"/>
          </p:cNvSpPr>
          <p:nvPr/>
        </p:nvSpPr>
        <p:spPr bwMode="auto">
          <a:xfrm>
            <a:off x="3886200" y="2590800"/>
            <a:ext cx="228600" cy="369888"/>
          </a:xfrm>
          <a:prstGeom prst="rect">
            <a:avLst/>
          </a:prstGeom>
          <a:noFill/>
          <a:ln w="9525">
            <a:noFill/>
            <a:miter lim="800000"/>
            <a:headEnd/>
            <a:tailEnd/>
          </a:ln>
        </p:spPr>
        <p:txBody>
          <a:bodyPr>
            <a:spAutoFit/>
          </a:bodyPr>
          <a:lstStyle/>
          <a:p>
            <a:r>
              <a:rPr lang="en-US">
                <a:latin typeface="Constantia" pitchFamily="18" charset="0"/>
              </a:rPr>
              <a:t>1</a:t>
            </a:r>
          </a:p>
        </p:txBody>
      </p:sp>
      <p:sp>
        <p:nvSpPr>
          <p:cNvPr id="34824" name="TextBox 12"/>
          <p:cNvSpPr txBox="1">
            <a:spLocks noChangeArrowheads="1"/>
          </p:cNvSpPr>
          <p:nvPr/>
        </p:nvSpPr>
        <p:spPr bwMode="auto">
          <a:xfrm>
            <a:off x="3833813" y="4921250"/>
            <a:ext cx="228600" cy="368300"/>
          </a:xfrm>
          <a:prstGeom prst="rect">
            <a:avLst/>
          </a:prstGeom>
          <a:noFill/>
          <a:ln w="9525">
            <a:noFill/>
            <a:miter lim="800000"/>
            <a:headEnd/>
            <a:tailEnd/>
          </a:ln>
        </p:spPr>
        <p:txBody>
          <a:bodyPr>
            <a:spAutoFit/>
          </a:bodyPr>
          <a:lstStyle/>
          <a:p>
            <a:r>
              <a:rPr lang="en-US">
                <a:latin typeface="Constantia" pitchFamily="18" charset="0"/>
              </a:rPr>
              <a:t>2</a:t>
            </a:r>
          </a:p>
        </p:txBody>
      </p:sp>
      <p:sp>
        <p:nvSpPr>
          <p:cNvPr id="34825" name="TextBox 13"/>
          <p:cNvSpPr txBox="1">
            <a:spLocks noChangeArrowheads="1"/>
          </p:cNvSpPr>
          <p:nvPr/>
        </p:nvSpPr>
        <p:spPr bwMode="auto">
          <a:xfrm>
            <a:off x="3886200" y="6400800"/>
            <a:ext cx="533400" cy="369888"/>
          </a:xfrm>
          <a:prstGeom prst="rect">
            <a:avLst/>
          </a:prstGeom>
          <a:noFill/>
          <a:ln w="9525">
            <a:noFill/>
            <a:miter lim="800000"/>
            <a:headEnd/>
            <a:tailEnd/>
          </a:ln>
        </p:spPr>
        <p:txBody>
          <a:bodyPr>
            <a:spAutoFit/>
          </a:bodyPr>
          <a:lstStyle/>
          <a:p>
            <a:r>
              <a:rPr lang="en-US">
                <a:latin typeface="Constantia" pitchFamily="18" charset="0"/>
              </a:rPr>
              <a:t>3</a:t>
            </a:r>
          </a:p>
        </p:txBody>
      </p:sp>
      <p:sp>
        <p:nvSpPr>
          <p:cNvPr id="34826" name="TextBox 14"/>
          <p:cNvSpPr txBox="1">
            <a:spLocks noChangeArrowheads="1"/>
          </p:cNvSpPr>
          <p:nvPr/>
        </p:nvSpPr>
        <p:spPr bwMode="auto">
          <a:xfrm>
            <a:off x="5562600" y="4648200"/>
            <a:ext cx="3200400" cy="646113"/>
          </a:xfrm>
          <a:prstGeom prst="rect">
            <a:avLst/>
          </a:prstGeom>
          <a:noFill/>
          <a:ln w="9525">
            <a:noFill/>
            <a:miter lim="800000"/>
            <a:headEnd/>
            <a:tailEnd/>
          </a:ln>
        </p:spPr>
        <p:txBody>
          <a:bodyPr>
            <a:spAutoFit/>
          </a:bodyPr>
          <a:lstStyle/>
          <a:p>
            <a:r>
              <a:rPr lang="en-US">
                <a:latin typeface="Constantia" pitchFamily="18" charset="0"/>
              </a:rPr>
              <a:t>How do you think he is feeling in pictures 1, 2, and 3?</a:t>
            </a:r>
          </a:p>
        </p:txBody>
      </p:sp>
      <p:sp>
        <p:nvSpPr>
          <p:cNvPr id="34827" name="TextBox 15"/>
          <p:cNvSpPr txBox="1">
            <a:spLocks noChangeArrowheads="1"/>
          </p:cNvSpPr>
          <p:nvPr/>
        </p:nvSpPr>
        <p:spPr bwMode="auto">
          <a:xfrm>
            <a:off x="14288" y="44450"/>
            <a:ext cx="7467600" cy="641350"/>
          </a:xfrm>
          <a:prstGeom prst="rect">
            <a:avLst/>
          </a:prstGeom>
          <a:noFill/>
          <a:ln w="9525">
            <a:noFill/>
            <a:miter lim="800000"/>
            <a:headEnd/>
            <a:tailEnd/>
          </a:ln>
        </p:spPr>
        <p:txBody>
          <a:bodyPr>
            <a:spAutoFit/>
          </a:bodyPr>
          <a:lstStyle/>
          <a:p>
            <a:r>
              <a:rPr lang="en-US">
                <a:latin typeface="Constantia" pitchFamily="18" charset="0"/>
              </a:rPr>
              <a:t>Webster defines nonverbal communication as how you communicate without using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US" smtClean="0"/>
              <a:t>Verbal Communication</a:t>
            </a:r>
          </a:p>
        </p:txBody>
      </p:sp>
      <p:sp>
        <p:nvSpPr>
          <p:cNvPr id="35842" name="Content Placeholder 2"/>
          <p:cNvSpPr>
            <a:spLocks noGrp="1"/>
          </p:cNvSpPr>
          <p:nvPr>
            <p:ph idx="1"/>
          </p:nvPr>
        </p:nvSpPr>
        <p:spPr/>
        <p:txBody>
          <a:bodyPr/>
          <a:lstStyle/>
          <a:p>
            <a:pPr eaLnBrk="1" hangingPunct="1"/>
            <a:r>
              <a:rPr lang="en-US" smtClean="0"/>
              <a:t>Examples:</a:t>
            </a:r>
          </a:p>
          <a:p>
            <a:pPr lvl="1" eaLnBrk="1" hangingPunct="1"/>
            <a:r>
              <a:rPr lang="en-US" smtClean="0"/>
              <a:t>Talking to a friend</a:t>
            </a:r>
          </a:p>
          <a:p>
            <a:pPr lvl="1" eaLnBrk="1" hangingPunct="1"/>
            <a:r>
              <a:rPr lang="en-US" smtClean="0"/>
              <a:t>Texting</a:t>
            </a:r>
          </a:p>
          <a:p>
            <a:pPr lvl="1" eaLnBrk="1" hangingPunct="1"/>
            <a:r>
              <a:rPr lang="en-US" smtClean="0"/>
              <a:t>Writing notes to friends in school</a:t>
            </a:r>
          </a:p>
        </p:txBody>
      </p:sp>
      <p:pic>
        <p:nvPicPr>
          <p:cNvPr id="35843" name="Picture 2"/>
          <p:cNvPicPr>
            <a:picLocks noChangeAspect="1" noChangeArrowheads="1"/>
          </p:cNvPicPr>
          <p:nvPr/>
        </p:nvPicPr>
        <p:blipFill>
          <a:blip r:embed="rId2" cstate="print"/>
          <a:srcRect/>
          <a:stretch>
            <a:fillRect/>
          </a:stretch>
        </p:blipFill>
        <p:spPr bwMode="auto">
          <a:xfrm>
            <a:off x="0" y="4478338"/>
            <a:ext cx="4038600" cy="2379662"/>
          </a:xfrm>
          <a:prstGeom prst="rect">
            <a:avLst/>
          </a:prstGeom>
          <a:noFill/>
          <a:ln w="9525">
            <a:noFill/>
            <a:miter lim="800000"/>
            <a:headEnd/>
            <a:tailEnd/>
          </a:ln>
        </p:spPr>
      </p:pic>
      <p:sp>
        <p:nvSpPr>
          <p:cNvPr id="35844" name="TextBox 3"/>
          <p:cNvSpPr txBox="1">
            <a:spLocks noChangeArrowheads="1"/>
          </p:cNvSpPr>
          <p:nvPr/>
        </p:nvSpPr>
        <p:spPr bwMode="auto">
          <a:xfrm>
            <a:off x="23813" y="0"/>
            <a:ext cx="8915400" cy="641350"/>
          </a:xfrm>
          <a:prstGeom prst="rect">
            <a:avLst/>
          </a:prstGeom>
          <a:noFill/>
          <a:ln w="9525">
            <a:noFill/>
            <a:miter lim="800000"/>
            <a:headEnd/>
            <a:tailEnd/>
          </a:ln>
        </p:spPr>
        <p:txBody>
          <a:bodyPr>
            <a:spAutoFit/>
          </a:bodyPr>
          <a:lstStyle/>
          <a:p>
            <a:r>
              <a:rPr lang="en-US">
                <a:latin typeface="Constantia" pitchFamily="18" charset="0"/>
              </a:rPr>
              <a:t>Webster defines verbal communication as the process of using words to send a message to someone else.</a:t>
            </a:r>
          </a:p>
        </p:txBody>
      </p:sp>
      <p:pic>
        <p:nvPicPr>
          <p:cNvPr id="3075" name="Picture 3"/>
          <p:cNvPicPr>
            <a:picLocks noChangeAspect="1" noChangeArrowheads="1"/>
          </p:cNvPicPr>
          <p:nvPr/>
        </p:nvPicPr>
        <p:blipFill>
          <a:blip r:embed="rId3" cstate="print">
            <a:extLst>
              <a:ext uri="{28A0092B-C50C-407E-A947-70E740481C1C}"/>
            </a:extLst>
          </a:blip>
          <a:srcRect/>
          <a:stretch>
            <a:fillRect/>
          </a:stretch>
        </p:blipFill>
        <p:spPr bwMode="auto">
          <a:xfrm>
            <a:off x="5943599" y="2345803"/>
            <a:ext cx="3073795" cy="42648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a:lstStyle/>
          <a:p>
            <a:pPr eaLnBrk="1" hangingPunct="1"/>
            <a:r>
              <a:rPr lang="en-US" smtClean="0"/>
              <a:t>Are you a good communicator?</a:t>
            </a:r>
          </a:p>
        </p:txBody>
      </p:sp>
      <p:sp>
        <p:nvSpPr>
          <p:cNvPr id="36866" name="Rectangle 3"/>
          <p:cNvSpPr>
            <a:spLocks noGrp="1"/>
          </p:cNvSpPr>
          <p:nvPr>
            <p:ph type="body" idx="1"/>
          </p:nvPr>
        </p:nvSpPr>
        <p:spPr>
          <a:xfrm>
            <a:off x="457200" y="1935163"/>
            <a:ext cx="8305800" cy="4618037"/>
          </a:xfrm>
        </p:spPr>
        <p:txBody>
          <a:bodyPr/>
          <a:lstStyle/>
          <a:p>
            <a:pPr eaLnBrk="1" hangingPunct="1"/>
            <a:r>
              <a:rPr lang="en-US" dirty="0" smtClean="0"/>
              <a:t>Do you think before you speak? </a:t>
            </a:r>
          </a:p>
          <a:p>
            <a:pPr eaLnBrk="1" hangingPunct="1"/>
            <a:r>
              <a:rPr lang="en-US" dirty="0" smtClean="0"/>
              <a:t>Are you a good listener?</a:t>
            </a:r>
          </a:p>
          <a:p>
            <a:pPr eaLnBrk="1" hangingPunct="1"/>
            <a:r>
              <a:rPr lang="en-US" dirty="0" smtClean="0"/>
              <a:t>Do you smile when you speak?</a:t>
            </a:r>
          </a:p>
          <a:p>
            <a:pPr eaLnBrk="1" hangingPunct="1"/>
            <a:r>
              <a:rPr lang="en-US" dirty="0" smtClean="0"/>
              <a:t>Do you make eye contact while listening and also when you speak with someone else?</a:t>
            </a:r>
          </a:p>
          <a:p>
            <a:pPr eaLnBrk="1" hangingPunct="1">
              <a:buFont typeface="Wingdings 2" pitchFamily="18" charset="2"/>
              <a:buNone/>
            </a:pPr>
            <a:r>
              <a:rPr lang="en-US" dirty="0" smtClean="0"/>
              <a:t>It is important to remember that great customer service requires great communication… smile, make  eye contact, stand up straight, </a:t>
            </a:r>
            <a:r>
              <a:rPr lang="en-US" i="1" dirty="0" smtClean="0"/>
              <a:t>listen</a:t>
            </a:r>
            <a:r>
              <a:rPr lang="en-US" dirty="0" smtClean="0"/>
              <a:t>, in a friendly way.</a:t>
            </a:r>
          </a:p>
          <a:p>
            <a:pPr algn="ctr" eaLnBrk="1" hangingPunct="1">
              <a:buFont typeface="Wingdings 2" pitchFamily="18" charset="2"/>
              <a:buNone/>
            </a:pPr>
            <a:r>
              <a:rPr lang="en-US" dirty="0" smtClean="0"/>
              <a:t>Complete Instructional Activity 14</a:t>
            </a:r>
          </a:p>
          <a:p>
            <a:pPr algn="ctr" eaLnBrk="1" hangingPunct="1">
              <a:buFont typeface="Wingdings 2" pitchFamily="18" charset="2"/>
              <a:buNone/>
            </a:pPr>
            <a:r>
              <a:rPr lang="en-US" dirty="0" smtClean="0"/>
              <a:t>Are you a good listener?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p:nvPr>
        </p:nvSpPr>
        <p:spPr>
          <a:xfrm>
            <a:off x="457200" y="1524000"/>
            <a:ext cx="8229600" cy="381000"/>
          </a:xfrm>
        </p:spPr>
        <p:txBody>
          <a:bodyPr/>
          <a:lstStyle/>
          <a:p>
            <a:pPr eaLnBrk="1" hangingPunct="1"/>
            <a:r>
              <a:rPr lang="en-US" sz="3200" smtClean="0"/>
              <a:t>So do you have what it takes for a career in customer service?</a:t>
            </a:r>
            <a:br>
              <a:rPr lang="en-US" sz="3200" smtClean="0"/>
            </a:br>
            <a:endParaRPr lang="en-US" sz="3200" smtClean="0"/>
          </a:p>
        </p:txBody>
      </p:sp>
      <p:sp>
        <p:nvSpPr>
          <p:cNvPr id="37890" name="Rectangle 3"/>
          <p:cNvSpPr>
            <a:spLocks noGrp="1"/>
          </p:cNvSpPr>
          <p:nvPr>
            <p:ph type="body" idx="1"/>
          </p:nvPr>
        </p:nvSpPr>
        <p:spPr/>
        <p:txBody>
          <a:bodyPr/>
          <a:lstStyle/>
          <a:p>
            <a:pPr eaLnBrk="1" hangingPunct="1">
              <a:lnSpc>
                <a:spcPct val="90000"/>
              </a:lnSpc>
            </a:pPr>
            <a:r>
              <a:rPr lang="en-US" smtClean="0"/>
              <a:t>Do you have the personality traits an employer is looking for?</a:t>
            </a:r>
          </a:p>
          <a:p>
            <a:pPr eaLnBrk="1" hangingPunct="1">
              <a:lnSpc>
                <a:spcPct val="90000"/>
              </a:lnSpc>
            </a:pPr>
            <a:r>
              <a:rPr lang="en-US" smtClean="0"/>
              <a:t>Do your interests match your career choices?</a:t>
            </a:r>
          </a:p>
          <a:p>
            <a:pPr eaLnBrk="1" hangingPunct="1">
              <a:lnSpc>
                <a:spcPct val="90000"/>
              </a:lnSpc>
            </a:pPr>
            <a:r>
              <a:rPr lang="en-US" smtClean="0"/>
              <a:t>Can you use your abilities, aptitudes and values to assist you in a career in customer service?</a:t>
            </a:r>
          </a:p>
          <a:p>
            <a:pPr eaLnBrk="1" hangingPunct="1">
              <a:lnSpc>
                <a:spcPct val="90000"/>
              </a:lnSpc>
            </a:pPr>
            <a:r>
              <a:rPr lang="en-US" smtClean="0"/>
              <a:t>Do you recognize the importance of your appearance on the job?</a:t>
            </a:r>
          </a:p>
          <a:p>
            <a:pPr eaLnBrk="1" hangingPunct="1">
              <a:lnSpc>
                <a:spcPct val="90000"/>
              </a:lnSpc>
            </a:pPr>
            <a:r>
              <a:rPr lang="en-US" smtClean="0"/>
              <a:t>Do you understand the role of communication in providing customer service?</a:t>
            </a:r>
          </a:p>
          <a:p>
            <a:pPr algn="ctr" eaLnBrk="1" hangingPunct="1">
              <a:lnSpc>
                <a:spcPct val="90000"/>
              </a:lnSpc>
              <a:buFont typeface="Wingdings 2" pitchFamily="18" charset="2"/>
              <a:buNone/>
            </a:pPr>
            <a:r>
              <a:rPr lang="en-US" smtClean="0"/>
              <a:t>Complete Activity 6</a:t>
            </a:r>
          </a:p>
          <a:p>
            <a:pPr eaLnBrk="1" hangingPunct="1">
              <a:lnSpc>
                <a:spcPct val="90000"/>
              </a:lnSpc>
            </a:pPr>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381000"/>
            <a:ext cx="8229600" cy="1466850"/>
          </a:xfrm>
        </p:spPr>
        <p:txBody>
          <a:bodyPr/>
          <a:lstStyle/>
          <a:p>
            <a:pPr eaLnBrk="1" hangingPunct="1"/>
            <a:r>
              <a:rPr lang="en-US" sz="3200" smtClean="0"/>
              <a:t>Do you have what it takes to have a successful career in an industry where Customer Service is what it’s all about?</a:t>
            </a:r>
          </a:p>
        </p:txBody>
      </p:sp>
      <p:sp>
        <p:nvSpPr>
          <p:cNvPr id="15362" name="Content Placeholder 2"/>
          <p:cNvSpPr>
            <a:spLocks noGrp="1"/>
          </p:cNvSpPr>
          <p:nvPr>
            <p:ph idx="1"/>
          </p:nvPr>
        </p:nvSpPr>
        <p:spPr/>
        <p:txBody>
          <a:bodyPr/>
          <a:lstStyle/>
          <a:p>
            <a:pPr eaLnBrk="1" hangingPunct="1"/>
            <a:r>
              <a:rPr lang="en-US" sz="3200" smtClean="0"/>
              <a:t>Do you know what your abilities are?</a:t>
            </a:r>
          </a:p>
          <a:p>
            <a:pPr eaLnBrk="1" hangingPunct="1"/>
            <a:r>
              <a:rPr lang="en-US" sz="3200" smtClean="0"/>
              <a:t>What are your strengths and weaknesses?</a:t>
            </a:r>
          </a:p>
          <a:p>
            <a:pPr eaLnBrk="1" hangingPunct="1"/>
            <a:r>
              <a:rPr lang="en-US" sz="3200" smtClean="0"/>
              <a:t>Are you a “people” person?</a:t>
            </a:r>
          </a:p>
          <a:p>
            <a:pPr eaLnBrk="1" hangingPunct="1"/>
            <a:r>
              <a:rPr lang="en-US" sz="3200" smtClean="0"/>
              <a:t>What are your aptitudes and interests?</a:t>
            </a:r>
          </a:p>
          <a:p>
            <a:pPr eaLnBrk="1" hangingPunct="1"/>
            <a:r>
              <a:rPr lang="en-US" sz="3200" smtClean="0"/>
              <a:t>Do you know how to dress for success?</a:t>
            </a:r>
          </a:p>
          <a:p>
            <a:pPr eaLnBrk="1" hangingPunct="1"/>
            <a:r>
              <a:rPr lang="en-US" sz="3200" smtClean="0"/>
              <a:t>Do you know how to communicate effectively?</a:t>
            </a:r>
          </a:p>
          <a:p>
            <a:pPr eaLnBrk="1" hangingPunct="1"/>
            <a:endParaRPr lang="en-US" sz="32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duotone>
              <a:schemeClr val="bg1">
                <a:shade val="90000"/>
                <a:satMod val="150000"/>
              </a:schemeClr>
              <a:schemeClr val="bg1">
                <a:tint val="88000"/>
                <a:satMod val="150000"/>
              </a:schemeClr>
            </a:duotone>
            <a:lum/>
          </a:blip>
          <a:srcRect/>
          <a:tile tx="0" ty="0" sx="65000" sy="65000" flip="none" algn="tl"/>
        </a:blip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Do you have what it takes?</a:t>
            </a:r>
          </a:p>
        </p:txBody>
      </p:sp>
      <p:sp>
        <p:nvSpPr>
          <p:cNvPr id="16387" name="Content Placeholder 2"/>
          <p:cNvSpPr>
            <a:spLocks noGrp="1"/>
          </p:cNvSpPr>
          <p:nvPr>
            <p:ph idx="1"/>
          </p:nvPr>
        </p:nvSpPr>
        <p:spPr>
          <a:xfrm>
            <a:off x="457200" y="1905000"/>
            <a:ext cx="8229600" cy="2514600"/>
          </a:xfrm>
        </p:spPr>
        <p:txBody>
          <a:bodyPr/>
          <a:lstStyle/>
          <a:p>
            <a:pPr marL="0" indent="0" eaLnBrk="1" hangingPunct="1">
              <a:buFont typeface="Wingdings 2" pitchFamily="18" charset="2"/>
              <a:buNone/>
            </a:pPr>
            <a:r>
              <a:rPr lang="en-US" sz="2800" smtClean="0"/>
              <a:t>It is important to understand the employability skills necessary to succeed in the workplace. In the hospitality industry its all about customer service, getting along with people, in a friendly way everyday!  By identifying your own strengths and values, you can build a foundation that will ensure your success in your career in customer service.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610600" cy="1295400"/>
          </a:xfrm>
        </p:spPr>
        <p:txBody>
          <a:bodyPr>
            <a:normAutofit fontScale="90000"/>
          </a:bodyPr>
          <a:lstStyle/>
          <a:p>
            <a:pPr algn="ctr" eaLnBrk="1" fontAlgn="auto" hangingPunct="1">
              <a:spcAft>
                <a:spcPts val="0"/>
              </a:spcAft>
              <a:defRPr/>
            </a:pPr>
            <a:r>
              <a:rPr lang="en-US" sz="5300" dirty="0"/>
              <a:t>Lets look at personality traits first</a:t>
            </a:r>
            <a:r>
              <a:rPr lang="en-US" dirty="0" smtClean="0"/>
              <a:t>.</a:t>
            </a:r>
            <a:endParaRPr lang="en-US" dirty="0"/>
          </a:p>
        </p:txBody>
      </p:sp>
      <p:sp>
        <p:nvSpPr>
          <p:cNvPr id="3" name="Content Placeholder 2"/>
          <p:cNvSpPr>
            <a:spLocks noGrp="1"/>
          </p:cNvSpPr>
          <p:nvPr>
            <p:ph idx="1"/>
          </p:nvPr>
        </p:nvSpPr>
        <p:spPr>
          <a:xfrm>
            <a:off x="457200" y="1905000"/>
            <a:ext cx="8229600" cy="4618038"/>
          </a:xfrm>
        </p:spPr>
        <p:txBody>
          <a:bodyPr>
            <a:normAutofit fontScale="77500" lnSpcReduction="20000"/>
          </a:bodyPr>
          <a:lstStyle/>
          <a:p>
            <a:pPr marL="274320" indent="-274320" eaLnBrk="1" fontAlgn="auto" hangingPunct="1">
              <a:spcAft>
                <a:spcPts val="0"/>
              </a:spcAft>
              <a:buClr>
                <a:schemeClr val="accent3"/>
              </a:buClr>
              <a:buFont typeface="Wingdings 2"/>
              <a:buChar char=""/>
              <a:defRPr/>
            </a:pPr>
            <a:r>
              <a:rPr lang="en-US" dirty="0" smtClean="0"/>
              <a:t>Examples of personality traits are</a:t>
            </a:r>
          </a:p>
          <a:p>
            <a:pPr marL="640080" lvl="1" indent="-246888" eaLnBrk="1" fontAlgn="auto" hangingPunct="1">
              <a:spcAft>
                <a:spcPts val="0"/>
              </a:spcAft>
              <a:buFont typeface="Wingdings 2"/>
              <a:buChar char=""/>
              <a:defRPr/>
            </a:pPr>
            <a:r>
              <a:rPr lang="en-US" dirty="0" smtClean="0"/>
              <a:t>Responsible</a:t>
            </a:r>
          </a:p>
          <a:p>
            <a:pPr marL="640080" lvl="1" indent="-246888" eaLnBrk="1" fontAlgn="auto" hangingPunct="1">
              <a:spcAft>
                <a:spcPts val="0"/>
              </a:spcAft>
              <a:buFont typeface="Wingdings 2"/>
              <a:buChar char=""/>
              <a:defRPr/>
            </a:pPr>
            <a:r>
              <a:rPr lang="en-US" dirty="0" smtClean="0"/>
              <a:t>Cooperative</a:t>
            </a:r>
          </a:p>
          <a:p>
            <a:pPr marL="640080" lvl="1" indent="-246888" eaLnBrk="1" fontAlgn="auto" hangingPunct="1">
              <a:spcAft>
                <a:spcPts val="0"/>
              </a:spcAft>
              <a:buFont typeface="Wingdings 2"/>
              <a:buChar char=""/>
              <a:defRPr/>
            </a:pPr>
            <a:r>
              <a:rPr lang="en-US" dirty="0" smtClean="0"/>
              <a:t>Honest</a:t>
            </a:r>
          </a:p>
          <a:p>
            <a:pPr marL="640080" lvl="1" indent="-246888" eaLnBrk="1" fontAlgn="auto" hangingPunct="1">
              <a:spcAft>
                <a:spcPts val="0"/>
              </a:spcAft>
              <a:buFont typeface="Wingdings 2"/>
              <a:buChar char=""/>
              <a:defRPr/>
            </a:pPr>
            <a:r>
              <a:rPr lang="en-US" dirty="0" smtClean="0"/>
              <a:t>Efficient </a:t>
            </a:r>
          </a:p>
          <a:p>
            <a:pPr marL="640080" lvl="1" indent="-246888" eaLnBrk="1" fontAlgn="auto" hangingPunct="1">
              <a:spcAft>
                <a:spcPts val="0"/>
              </a:spcAft>
              <a:buFont typeface="Wingdings 2"/>
              <a:buChar char=""/>
              <a:defRPr/>
            </a:pPr>
            <a:r>
              <a:rPr lang="en-US" dirty="0" smtClean="0"/>
              <a:t>Loyal</a:t>
            </a:r>
          </a:p>
          <a:p>
            <a:pPr marL="640080" lvl="1" indent="-246888" eaLnBrk="1" fontAlgn="auto" hangingPunct="1">
              <a:spcAft>
                <a:spcPts val="0"/>
              </a:spcAft>
              <a:buFont typeface="Wingdings 2"/>
              <a:buChar char=""/>
              <a:defRPr/>
            </a:pPr>
            <a:r>
              <a:rPr lang="en-US" dirty="0" smtClean="0"/>
              <a:t>Cheerful</a:t>
            </a:r>
          </a:p>
          <a:p>
            <a:pPr marL="640080" lvl="1" indent="-246888" eaLnBrk="1" fontAlgn="auto" hangingPunct="1">
              <a:spcAft>
                <a:spcPts val="0"/>
              </a:spcAft>
              <a:buFont typeface="Wingdings 2"/>
              <a:buChar char=""/>
              <a:defRPr/>
            </a:pPr>
            <a:r>
              <a:rPr lang="en-US" dirty="0" smtClean="0"/>
              <a:t>Ambitious</a:t>
            </a:r>
          </a:p>
          <a:p>
            <a:pPr marL="640080" lvl="1" indent="-246888" eaLnBrk="1" fontAlgn="auto" hangingPunct="1">
              <a:spcAft>
                <a:spcPts val="0"/>
              </a:spcAft>
              <a:buFont typeface="Wingdings 2"/>
              <a:buChar char=""/>
              <a:defRPr/>
            </a:pPr>
            <a:r>
              <a:rPr lang="en-US" dirty="0" smtClean="0"/>
              <a:t>Tactful</a:t>
            </a:r>
          </a:p>
          <a:p>
            <a:pPr marL="640080" lvl="1" indent="-246888" eaLnBrk="1" fontAlgn="auto" hangingPunct="1">
              <a:spcAft>
                <a:spcPts val="0"/>
              </a:spcAft>
              <a:buFont typeface="Wingdings 2"/>
              <a:buChar char=""/>
              <a:defRPr/>
            </a:pPr>
            <a:r>
              <a:rPr lang="en-US" dirty="0" smtClean="0"/>
              <a:t>Positive</a:t>
            </a:r>
          </a:p>
          <a:p>
            <a:pPr marL="640080" lvl="1" indent="-246888" eaLnBrk="1" fontAlgn="auto" hangingPunct="1">
              <a:spcAft>
                <a:spcPts val="0"/>
              </a:spcAft>
              <a:buFont typeface="Wingdings 2"/>
              <a:buChar char=""/>
              <a:defRPr/>
            </a:pPr>
            <a:r>
              <a:rPr lang="en-US" dirty="0"/>
              <a:t>Organized</a:t>
            </a:r>
          </a:p>
          <a:p>
            <a:pPr marL="640080" lvl="1" indent="-246888" eaLnBrk="1" fontAlgn="auto" hangingPunct="1">
              <a:spcAft>
                <a:spcPts val="0"/>
              </a:spcAft>
              <a:buFont typeface="Wingdings 2"/>
              <a:buChar char=""/>
              <a:defRPr/>
            </a:pPr>
            <a:endParaRPr lang="en-US" dirty="0" smtClean="0"/>
          </a:p>
          <a:p>
            <a:pPr marL="0" indent="0" algn="ctr" eaLnBrk="1" fontAlgn="auto" hangingPunct="1">
              <a:spcAft>
                <a:spcPts val="0"/>
              </a:spcAft>
              <a:buClr>
                <a:schemeClr val="accent3"/>
              </a:buClr>
              <a:buFont typeface="Wingdings 2"/>
              <a:buNone/>
              <a:defRPr/>
            </a:pPr>
            <a:endParaRPr lang="en-US" sz="3800" dirty="0" smtClean="0"/>
          </a:p>
          <a:p>
            <a:pPr marL="0" indent="0" algn="ctr" eaLnBrk="1" fontAlgn="auto" hangingPunct="1">
              <a:spcAft>
                <a:spcPts val="0"/>
              </a:spcAft>
              <a:buClr>
                <a:schemeClr val="accent3"/>
              </a:buClr>
              <a:buFont typeface="Wingdings 2"/>
              <a:buNone/>
              <a:defRPr/>
            </a:pPr>
            <a:r>
              <a:rPr lang="en-US" sz="3400" dirty="0" smtClean="0"/>
              <a:t>Complete  Instructional Activity 4_Personality Traits</a:t>
            </a:r>
          </a:p>
          <a:p>
            <a:pPr marL="640080" lvl="1" indent="-246888" eaLnBrk="1" fontAlgn="auto" hangingPunct="1">
              <a:spcAft>
                <a:spcPts val="0"/>
              </a:spcAft>
              <a:buFont typeface="Wingdings 2"/>
              <a:buChar char=""/>
              <a:defRPr/>
            </a:pPr>
            <a:endParaRPr lang="en-US" dirty="0"/>
          </a:p>
        </p:txBody>
      </p:sp>
      <p:sp>
        <p:nvSpPr>
          <p:cNvPr id="17411" name="TextBox 3"/>
          <p:cNvSpPr txBox="1">
            <a:spLocks noChangeArrowheads="1"/>
          </p:cNvSpPr>
          <p:nvPr/>
        </p:nvSpPr>
        <p:spPr bwMode="auto">
          <a:xfrm>
            <a:off x="4495800" y="2290763"/>
            <a:ext cx="2819400" cy="3389312"/>
          </a:xfrm>
          <a:prstGeom prst="rect">
            <a:avLst/>
          </a:prstGeom>
          <a:noFill/>
          <a:ln w="9525">
            <a:noFill/>
            <a:miter lim="800000"/>
            <a:headEnd/>
            <a:tailEnd/>
          </a:ln>
        </p:spPr>
        <p:txBody>
          <a:bodyPr>
            <a:spAutoFit/>
          </a:bodyPr>
          <a:lstStyle/>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Capable</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Confident</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Conscientious</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Considerate</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Dependable</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Enthusiastic</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Helpful</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Mature</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Friendly</a:t>
            </a:r>
          </a:p>
          <a:p>
            <a:pPr marL="639763" lvl="1" indent="-246063">
              <a:lnSpc>
                <a:spcPct val="80000"/>
              </a:lnSpc>
              <a:spcBef>
                <a:spcPct val="20000"/>
              </a:spcBef>
              <a:buClr>
                <a:schemeClr val="accent1"/>
              </a:buClr>
              <a:buSzPct val="85000"/>
              <a:buFont typeface="Wingdings 2" pitchFamily="18" charset="2"/>
              <a:buChar char=""/>
            </a:pPr>
            <a:r>
              <a:rPr lang="en-US" sz="1900">
                <a:latin typeface="Constantia" pitchFamily="18" charset="0"/>
              </a:rPr>
              <a:t>Prompt</a:t>
            </a:r>
          </a:p>
          <a:p>
            <a:pPr marL="639763" lvl="1" indent="-246063">
              <a:lnSpc>
                <a:spcPct val="80000"/>
              </a:lnSpc>
              <a:spcBef>
                <a:spcPct val="20000"/>
              </a:spcBef>
              <a:buClr>
                <a:schemeClr val="accent1"/>
              </a:buClr>
              <a:buSzPct val="85000"/>
              <a:buFont typeface="Wingdings 2" pitchFamily="18" charset="2"/>
              <a:buChar char=""/>
            </a:pPr>
            <a:r>
              <a:rPr lang="en-US" sz="1700">
                <a:latin typeface="Constantia" pitchFamily="18" charset="0"/>
              </a:rPr>
              <a:t>Can you add a few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304800" y="838200"/>
            <a:ext cx="8229600" cy="2057400"/>
          </a:xfrm>
        </p:spPr>
        <p:txBody>
          <a:bodyPr/>
          <a:lstStyle/>
          <a:p>
            <a:pPr eaLnBrk="1" hangingPunct="1"/>
            <a:r>
              <a:rPr lang="en-US" sz="4000" smtClean="0"/>
              <a:t>Now that you have looked at your personality traits,  take a  look at your interests.</a:t>
            </a:r>
          </a:p>
        </p:txBody>
      </p:sp>
      <p:sp>
        <p:nvSpPr>
          <p:cNvPr id="18434" name="Content Placeholder 2"/>
          <p:cNvSpPr>
            <a:spLocks noGrp="1"/>
          </p:cNvSpPr>
          <p:nvPr>
            <p:ph idx="1"/>
          </p:nvPr>
        </p:nvSpPr>
        <p:spPr>
          <a:xfrm>
            <a:off x="457200" y="3200400"/>
            <a:ext cx="8229600" cy="3124200"/>
          </a:xfrm>
        </p:spPr>
        <p:txBody>
          <a:bodyPr/>
          <a:lstStyle/>
          <a:p>
            <a:pPr eaLnBrk="1" hangingPunct="1"/>
            <a:r>
              <a:rPr lang="en-US" sz="3600" smtClean="0"/>
              <a:t>There are 3 types of interests</a:t>
            </a:r>
          </a:p>
          <a:p>
            <a:pPr marL="849313" lvl="1" indent="-457200" eaLnBrk="1" hangingPunct="1">
              <a:buFont typeface="Calibri" pitchFamily="34" charset="0"/>
              <a:buAutoNum type="arabicPeriod"/>
            </a:pPr>
            <a:r>
              <a:rPr lang="en-US" sz="2800" smtClean="0"/>
              <a:t>Those that involve people</a:t>
            </a:r>
          </a:p>
          <a:p>
            <a:pPr marL="849313" lvl="1" indent="-457200" eaLnBrk="1" hangingPunct="1">
              <a:buFont typeface="Calibri" pitchFamily="34" charset="0"/>
              <a:buAutoNum type="arabicPeriod"/>
            </a:pPr>
            <a:r>
              <a:rPr lang="en-US" sz="2800" smtClean="0"/>
              <a:t>Those that involve data</a:t>
            </a:r>
          </a:p>
          <a:p>
            <a:pPr marL="849313" lvl="1" indent="-457200" eaLnBrk="1" hangingPunct="1">
              <a:buFont typeface="Calibri" pitchFamily="34" charset="0"/>
              <a:buAutoNum type="arabicPeriod"/>
            </a:pPr>
            <a:r>
              <a:rPr lang="en-US" sz="2800" smtClean="0"/>
              <a:t>Those that involve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533400"/>
            <a:ext cx="8229600" cy="1314450"/>
          </a:xfrm>
        </p:spPr>
        <p:txBody>
          <a:bodyPr/>
          <a:lstStyle/>
          <a:p>
            <a:pPr algn="ctr" eaLnBrk="1" hangingPunct="1"/>
            <a:r>
              <a:rPr lang="en-US" smtClean="0"/>
              <a:t>What do your like to do? </a:t>
            </a:r>
          </a:p>
        </p:txBody>
      </p:sp>
      <p:sp>
        <p:nvSpPr>
          <p:cNvPr id="19458" name="Content Placeholder 2"/>
          <p:cNvSpPr>
            <a:spLocks noGrp="1"/>
          </p:cNvSpPr>
          <p:nvPr>
            <p:ph idx="1"/>
          </p:nvPr>
        </p:nvSpPr>
        <p:spPr/>
        <p:txBody>
          <a:bodyPr/>
          <a:lstStyle/>
          <a:p>
            <a:pPr eaLnBrk="1" hangingPunct="1">
              <a:lnSpc>
                <a:spcPct val="80000"/>
              </a:lnSpc>
            </a:pPr>
            <a:r>
              <a:rPr lang="en-US" sz="2200" dirty="0" smtClean="0"/>
              <a:t>Identify interests that you have that could apply to customer service.</a:t>
            </a:r>
          </a:p>
          <a:p>
            <a:pPr eaLnBrk="1" hangingPunct="1">
              <a:lnSpc>
                <a:spcPct val="80000"/>
              </a:lnSpc>
            </a:pPr>
            <a:r>
              <a:rPr lang="en-US" sz="2200" dirty="0" smtClean="0"/>
              <a:t>People</a:t>
            </a:r>
          </a:p>
          <a:p>
            <a:pPr lvl="1" eaLnBrk="1" hangingPunct="1">
              <a:lnSpc>
                <a:spcPct val="80000"/>
              </a:lnSpc>
            </a:pPr>
            <a:r>
              <a:rPr lang="en-US" sz="2000" dirty="0" smtClean="0"/>
              <a:t>Joining clubs or organizations (FCCLA, FBLA, FFA, Art club, etc…)</a:t>
            </a:r>
          </a:p>
          <a:p>
            <a:pPr lvl="1" eaLnBrk="1" hangingPunct="1">
              <a:lnSpc>
                <a:spcPct val="80000"/>
              </a:lnSpc>
            </a:pPr>
            <a:r>
              <a:rPr lang="en-US" sz="2000" dirty="0" smtClean="0"/>
              <a:t>Being a part of sports teams (Baseball, Basketball, Football, etc…)</a:t>
            </a:r>
          </a:p>
          <a:p>
            <a:pPr eaLnBrk="1" hangingPunct="1">
              <a:lnSpc>
                <a:spcPct val="80000"/>
              </a:lnSpc>
            </a:pPr>
            <a:r>
              <a:rPr lang="en-US" sz="2200" dirty="0" smtClean="0"/>
              <a:t>Data</a:t>
            </a:r>
          </a:p>
          <a:p>
            <a:pPr lvl="1" eaLnBrk="1" hangingPunct="1">
              <a:lnSpc>
                <a:spcPct val="80000"/>
              </a:lnSpc>
            </a:pPr>
            <a:r>
              <a:rPr lang="en-US" sz="2000" dirty="0" smtClean="0"/>
              <a:t>Membership in math club</a:t>
            </a:r>
          </a:p>
          <a:p>
            <a:pPr lvl="1" eaLnBrk="1" hangingPunct="1">
              <a:lnSpc>
                <a:spcPct val="80000"/>
              </a:lnSpc>
            </a:pPr>
            <a:r>
              <a:rPr lang="en-US" sz="2000" dirty="0" smtClean="0"/>
              <a:t>Playing video games</a:t>
            </a:r>
          </a:p>
          <a:p>
            <a:pPr eaLnBrk="1" hangingPunct="1">
              <a:lnSpc>
                <a:spcPct val="80000"/>
              </a:lnSpc>
            </a:pPr>
            <a:r>
              <a:rPr lang="en-US" sz="2200" dirty="0" smtClean="0"/>
              <a:t>Things</a:t>
            </a:r>
          </a:p>
          <a:p>
            <a:pPr lvl="1" eaLnBrk="1" hangingPunct="1">
              <a:lnSpc>
                <a:spcPct val="80000"/>
              </a:lnSpc>
            </a:pPr>
            <a:r>
              <a:rPr lang="en-US" sz="2000" dirty="0" smtClean="0"/>
              <a:t>Making a scrapbook</a:t>
            </a:r>
          </a:p>
          <a:p>
            <a:pPr lvl="1" eaLnBrk="1" hangingPunct="1">
              <a:lnSpc>
                <a:spcPct val="80000"/>
              </a:lnSpc>
            </a:pPr>
            <a:r>
              <a:rPr lang="en-US" sz="2000" dirty="0" smtClean="0"/>
              <a:t>Baking cookies</a:t>
            </a:r>
          </a:p>
          <a:p>
            <a:pPr lvl="1" eaLnBrk="1" hangingPunct="1">
              <a:lnSpc>
                <a:spcPct val="80000"/>
              </a:lnSpc>
            </a:pPr>
            <a:r>
              <a:rPr lang="en-US" sz="2000" dirty="0" smtClean="0"/>
              <a:t>Fixing Cars</a:t>
            </a:r>
          </a:p>
          <a:p>
            <a:pPr lvl="1" eaLnBrk="1" hangingPunct="1">
              <a:lnSpc>
                <a:spcPct val="80000"/>
              </a:lnSpc>
            </a:pPr>
            <a:endParaRPr lang="en-US" sz="2000" dirty="0" smtClean="0"/>
          </a:p>
          <a:p>
            <a:pPr algn="ctr" eaLnBrk="1" hangingPunct="1">
              <a:lnSpc>
                <a:spcPct val="80000"/>
              </a:lnSpc>
              <a:buFont typeface="Wingdings 2" pitchFamily="18" charset="2"/>
              <a:buNone/>
            </a:pPr>
            <a:r>
              <a:rPr lang="en-US" sz="2400" dirty="0" smtClean="0"/>
              <a:t>Complete  Instructional Activity 6_Identify Interests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533400" y="1219200"/>
            <a:ext cx="8229600" cy="1276350"/>
          </a:xfrm>
        </p:spPr>
        <p:txBody>
          <a:bodyPr/>
          <a:lstStyle/>
          <a:p>
            <a:pPr eaLnBrk="1" hangingPunct="1"/>
            <a:r>
              <a:rPr lang="en-US" sz="6000" smtClean="0"/>
              <a:t>Does your career interest equal customer service?</a:t>
            </a:r>
          </a:p>
        </p:txBody>
      </p:sp>
      <p:sp>
        <p:nvSpPr>
          <p:cNvPr id="20482" name="Content Placeholder 2"/>
          <p:cNvSpPr>
            <a:spLocks noGrp="1"/>
          </p:cNvSpPr>
          <p:nvPr>
            <p:ph idx="1"/>
          </p:nvPr>
        </p:nvSpPr>
        <p:spPr>
          <a:xfrm>
            <a:off x="457200" y="2590800"/>
            <a:ext cx="8229600" cy="3733800"/>
          </a:xfrm>
        </p:spPr>
        <p:txBody>
          <a:bodyPr/>
          <a:lstStyle/>
          <a:p>
            <a:pPr eaLnBrk="1" hangingPunct="1">
              <a:buFont typeface="Wingdings 2" pitchFamily="18" charset="2"/>
              <a:buNone/>
            </a:pPr>
            <a:r>
              <a:rPr lang="en-US" sz="3000" smtClean="0"/>
              <a:t>   Now that you have a strong grasp of the importance of personality traits &amp; interests, let’s identify values and abilities that will help you be successful in the hospitality industry.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dirty="0" smtClean="0"/>
              <a:t>What values are important to an employer?</a:t>
            </a:r>
            <a:endParaRPr lang="en-US" dirty="0"/>
          </a:p>
        </p:txBody>
      </p:sp>
      <p:sp>
        <p:nvSpPr>
          <p:cNvPr id="5" name="Content Placeholder 4"/>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pitchFamily="2" charset="2"/>
              <a:buChar char="q"/>
              <a:defRPr/>
            </a:pPr>
            <a:r>
              <a:rPr lang="en-US" dirty="0" smtClean="0"/>
              <a:t>Honesty</a:t>
            </a:r>
          </a:p>
          <a:p>
            <a:pPr marL="274320" indent="-274320" eaLnBrk="1" fontAlgn="auto" hangingPunct="1">
              <a:spcAft>
                <a:spcPts val="0"/>
              </a:spcAft>
              <a:buClr>
                <a:schemeClr val="accent3"/>
              </a:buClr>
              <a:buFont typeface="Wingdings" pitchFamily="2" charset="2"/>
              <a:buChar char="q"/>
              <a:defRPr/>
            </a:pPr>
            <a:r>
              <a:rPr lang="en-US" dirty="0" smtClean="0"/>
              <a:t>Integrity</a:t>
            </a:r>
          </a:p>
          <a:p>
            <a:pPr marL="274320" indent="-274320" eaLnBrk="1" fontAlgn="auto" hangingPunct="1">
              <a:spcAft>
                <a:spcPts val="0"/>
              </a:spcAft>
              <a:buClr>
                <a:schemeClr val="accent3"/>
              </a:buClr>
              <a:buFont typeface="Wingdings" pitchFamily="2" charset="2"/>
              <a:buChar char="q"/>
              <a:defRPr/>
            </a:pPr>
            <a:r>
              <a:rPr lang="en-US" dirty="0" smtClean="0"/>
              <a:t>Adaptability</a:t>
            </a:r>
          </a:p>
          <a:p>
            <a:pPr marL="274320" indent="-274320" eaLnBrk="1" fontAlgn="auto" hangingPunct="1">
              <a:spcAft>
                <a:spcPts val="0"/>
              </a:spcAft>
              <a:buClr>
                <a:schemeClr val="accent3"/>
              </a:buClr>
              <a:buFont typeface="Wingdings" pitchFamily="2" charset="2"/>
              <a:buChar char="q"/>
              <a:defRPr/>
            </a:pPr>
            <a:r>
              <a:rPr lang="en-US" dirty="0" smtClean="0"/>
              <a:t>Work Ethic</a:t>
            </a:r>
          </a:p>
          <a:p>
            <a:pPr marL="274320" indent="-274320" eaLnBrk="1" fontAlgn="auto" hangingPunct="1">
              <a:spcAft>
                <a:spcPts val="0"/>
              </a:spcAft>
              <a:buClr>
                <a:schemeClr val="accent3"/>
              </a:buClr>
              <a:buFont typeface="Wingdings" pitchFamily="2" charset="2"/>
              <a:buChar char="q"/>
              <a:defRPr/>
            </a:pPr>
            <a:r>
              <a:rPr lang="en-US" dirty="0" smtClean="0"/>
              <a:t>Loyalty</a:t>
            </a:r>
          </a:p>
          <a:p>
            <a:pPr marL="274320" indent="-274320" eaLnBrk="1" fontAlgn="auto" hangingPunct="1">
              <a:spcAft>
                <a:spcPts val="0"/>
              </a:spcAft>
              <a:buClr>
                <a:schemeClr val="accent3"/>
              </a:buClr>
              <a:buFont typeface="Wingdings" pitchFamily="2" charset="2"/>
              <a:buChar char="q"/>
              <a:defRPr/>
            </a:pPr>
            <a:r>
              <a:rPr lang="en-US" dirty="0" smtClean="0"/>
              <a:t>Motivation</a:t>
            </a:r>
          </a:p>
          <a:p>
            <a:pPr marL="274320" indent="-274320" eaLnBrk="1" fontAlgn="auto" hangingPunct="1">
              <a:spcAft>
                <a:spcPts val="0"/>
              </a:spcAft>
              <a:buClr>
                <a:schemeClr val="accent3"/>
              </a:buClr>
              <a:buFont typeface="Wingdings" pitchFamily="2" charset="2"/>
              <a:buChar char="q"/>
              <a:defRPr/>
            </a:pPr>
            <a:r>
              <a:rPr lang="en-US" dirty="0" smtClean="0"/>
              <a:t>Attitude</a:t>
            </a:r>
          </a:p>
          <a:p>
            <a:pPr marL="274320" indent="-274320" eaLnBrk="1" fontAlgn="auto" hangingPunct="1">
              <a:spcAft>
                <a:spcPts val="0"/>
              </a:spcAft>
              <a:buClr>
                <a:schemeClr val="accent3"/>
              </a:buClr>
              <a:buFont typeface="Wingdings" pitchFamily="2" charset="2"/>
              <a:buChar char="q"/>
              <a:defRPr/>
            </a:pPr>
            <a:r>
              <a:rPr lang="en-US" dirty="0" smtClean="0"/>
              <a:t>Professionalism</a:t>
            </a:r>
          </a:p>
          <a:p>
            <a:pPr marL="274320" indent="-274320" eaLnBrk="1" fontAlgn="auto" hangingPunct="1">
              <a:spcAft>
                <a:spcPts val="0"/>
              </a:spcAft>
              <a:buClr>
                <a:schemeClr val="accent3"/>
              </a:buClr>
              <a:buFont typeface="Wingdings" pitchFamily="2" charset="2"/>
              <a:buChar char="q"/>
              <a:defRPr/>
            </a:pPr>
            <a:r>
              <a:rPr lang="en-US" dirty="0" smtClean="0"/>
              <a:t>Self-confidence</a:t>
            </a:r>
          </a:p>
          <a:p>
            <a:pPr marL="274320" indent="-274320" eaLnBrk="1" fontAlgn="auto" hangingPunct="1">
              <a:spcAft>
                <a:spcPts val="0"/>
              </a:spcAft>
              <a:buClr>
                <a:schemeClr val="accent3"/>
              </a:buClr>
              <a:buFont typeface="Wingdings" pitchFamily="2" charset="2"/>
              <a:buChar char="q"/>
              <a:defRPr/>
            </a:pPr>
            <a:r>
              <a:rPr lang="en-US" dirty="0" smtClean="0"/>
              <a:t>Initiative</a:t>
            </a:r>
            <a:endParaRPr lang="en-US" dirty="0"/>
          </a:p>
        </p:txBody>
      </p:sp>
      <p:sp>
        <p:nvSpPr>
          <p:cNvPr id="21507" name="TextBox 2"/>
          <p:cNvSpPr txBox="1">
            <a:spLocks noChangeArrowheads="1"/>
          </p:cNvSpPr>
          <p:nvPr/>
        </p:nvSpPr>
        <p:spPr bwMode="auto">
          <a:xfrm>
            <a:off x="514350" y="19050"/>
            <a:ext cx="7696200" cy="368300"/>
          </a:xfrm>
          <a:prstGeom prst="rect">
            <a:avLst/>
          </a:prstGeom>
          <a:noFill/>
          <a:ln w="9525">
            <a:noFill/>
            <a:miter lim="800000"/>
            <a:headEnd/>
            <a:tailEnd/>
          </a:ln>
        </p:spPr>
        <p:txBody>
          <a:bodyPr>
            <a:spAutoFit/>
          </a:bodyPr>
          <a:lstStyle/>
          <a:p>
            <a:r>
              <a:rPr lang="en-US">
                <a:latin typeface="Constantia" pitchFamily="18" charset="0"/>
              </a:rPr>
              <a:t>Webster defines a value as something of worth or importance.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Flow</Template>
  <TotalTime>338</TotalTime>
  <Words>1187</Words>
  <Application>Microsoft Office PowerPoint</Application>
  <PresentationFormat>On-screen Show (4:3)</PresentationFormat>
  <Paragraphs>186</Paragraphs>
  <Slides>25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Flow</vt:lpstr>
      <vt:lpstr>Chart</vt:lpstr>
      <vt:lpstr>Work Skills for Customer Service</vt:lpstr>
      <vt:lpstr>What is Customer Service?</vt:lpstr>
      <vt:lpstr>Do you have what it takes to have a successful career in an industry where Customer Service is what it’s all about?</vt:lpstr>
      <vt:lpstr>Do you have what it takes?</vt:lpstr>
      <vt:lpstr>Lets look at personality traits first.</vt:lpstr>
      <vt:lpstr>Now that you have looked at your personality traits,  take a  look at your interests.</vt:lpstr>
      <vt:lpstr>What do your like to do? </vt:lpstr>
      <vt:lpstr>Does your career interest equal customer service?</vt:lpstr>
      <vt:lpstr>What values are important to an employer?</vt:lpstr>
      <vt:lpstr>These might be the values that are important to you.</vt:lpstr>
      <vt:lpstr>What abilities are an employer looking for in the hospitality industry?</vt:lpstr>
      <vt:lpstr>What aptitudes are employers looking for in the hospitality industry?</vt:lpstr>
      <vt:lpstr>Slide 13</vt:lpstr>
      <vt:lpstr>Slide 14</vt:lpstr>
      <vt:lpstr>Slide 15</vt:lpstr>
      <vt:lpstr>Slide 16</vt:lpstr>
      <vt:lpstr>Imagine you are at a McDonalds counter…</vt:lpstr>
      <vt:lpstr>Slide 18</vt:lpstr>
      <vt:lpstr>Slide 19</vt:lpstr>
      <vt:lpstr>Your Appearance and Uniform</vt:lpstr>
      <vt:lpstr>Why is communication important to customer service?</vt:lpstr>
      <vt:lpstr>Nonverbal Communication</vt:lpstr>
      <vt:lpstr>Verbal Communication</vt:lpstr>
      <vt:lpstr>Are you a good communicator?</vt:lpstr>
      <vt:lpstr>So do you have what it takes for a career in customer service?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 Skills for Customer Service</dc:title>
  <dc:creator>Kitchen</dc:creator>
  <cp:lastModifiedBy>lherring</cp:lastModifiedBy>
  <cp:revision>39</cp:revision>
  <cp:lastPrinted>2012-11-29T13:46:23Z</cp:lastPrinted>
  <dcterms:created xsi:type="dcterms:W3CDTF">2012-11-28T15:06:31Z</dcterms:created>
  <dcterms:modified xsi:type="dcterms:W3CDTF">2013-09-11T19:28:23Z</dcterms:modified>
</cp:coreProperties>
</file>