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sldIdLst>
    <p:sldId id="256" r:id="rId2"/>
    <p:sldId id="28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600" kern="1200">
        <a:solidFill>
          <a:schemeClr val="bg2"/>
        </a:solidFill>
        <a:latin typeface="Times New Roman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600" kern="1200">
        <a:solidFill>
          <a:schemeClr val="bg2"/>
        </a:solidFill>
        <a:latin typeface="Times New Roman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600" kern="1200">
        <a:solidFill>
          <a:schemeClr val="bg2"/>
        </a:solidFill>
        <a:latin typeface="Times New Roman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600" kern="1200">
        <a:solidFill>
          <a:schemeClr val="bg2"/>
        </a:solidFill>
        <a:latin typeface="Times New Roman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600" kern="1200">
        <a:solidFill>
          <a:schemeClr val="bg2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600" kern="1200">
        <a:solidFill>
          <a:schemeClr val="bg2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600" kern="1200">
        <a:solidFill>
          <a:schemeClr val="bg2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600" kern="1200">
        <a:solidFill>
          <a:schemeClr val="bg2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600" kern="1200">
        <a:solidFill>
          <a:schemeClr val="bg2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3300"/>
    <a:srgbClr val="5F5F5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09" autoAdjust="0"/>
    <p:restoredTop sz="90929"/>
  </p:normalViewPr>
  <p:slideViewPr>
    <p:cSldViewPr>
      <p:cViewPr varScale="1">
        <p:scale>
          <a:sx n="75" d="100"/>
          <a:sy n="75" d="100"/>
        </p:scale>
        <p:origin x="-2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7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83C3F4A-3725-4552-A44E-2B20378614DB}" type="datetimeFigureOut">
              <a:rPr lang="en-US"/>
              <a:pPr>
                <a:defRPr/>
              </a:pPr>
              <a:t>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A87EE4-DDDC-49E7-8E58-13C493A19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3E09F0-FCC8-478F-BB35-8625FA0F16AF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CE75EC-9AA2-45C7-8563-2889B4FA5E99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F7254A-CAAA-4140-B922-85888E29F32D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B3B1E1F-3F46-4342-A037-6E7B884264C2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468492-7CC6-4378-AC55-76DF2F37A50F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D51EED-C2CA-46A7-A142-AC2308AEA6D2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BF396D3-97EA-4FC9-9FBD-A51802974036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94EB11-0243-49E7-8953-4B8A5D8648A0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9AFB91-1A62-4830-9747-2B84A469794A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0ED9D1-FC1B-4ECB-BF88-14AC923E85D3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C071B7-A8F2-456D-9252-3077C491E1FC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99E0B2-8DFD-48E3-84A1-DE7754BD2C2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447F39-A636-412E-A111-6BDC06613FEC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FF341B-BDE2-4E32-A46E-B311E1992C8E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2F3081-D79C-4C57-838B-7F98A9CD7CED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9334C27-A56B-4616-B3DD-0FC8C4124289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F3C228-4173-4B14-9052-67481E8A72D7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E807A9-38FD-4AB0-A725-F297F9F6ACE9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6FC8B7-8433-4CE7-842F-5791B8DB595B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059797-59DD-4F6D-8BAE-84440046458B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D2B247-387B-4D8B-86D1-A59251831860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E88F96-5DBC-4288-998C-ECAE1EAF847A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90581A-D982-4390-8030-57252B76F179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B99E37-0BCE-4157-94D3-C29CBCC69F59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75C94B-39B7-471A-BF9C-23DD67326A6E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F1BBE7-B866-4580-A50B-CB66796BB3AC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E4E4E2-AF60-48B5-9F88-83CC82667860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CA30FD-1B1C-48C1-8334-158D51D310A1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993A06-693D-4255-9FEB-37F8C89ED2AC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B70941-94E9-40EA-8F09-CF3EE6EEF3BE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4C848C-CFDB-45D6-AE83-90658B7914C1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C92918-792B-4610-A50C-8C66D21C189C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3E9574-BC0C-4B2A-9038-459191B93386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Text Box 101"/>
          <p:cNvSpPr txBox="1">
            <a:spLocks noChangeArrowheads="1"/>
          </p:cNvSpPr>
          <p:nvPr userDrawn="1"/>
        </p:nvSpPr>
        <p:spPr bwMode="auto">
          <a:xfrm>
            <a:off x="8458200" y="6607175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000">
                <a:solidFill>
                  <a:schemeClr val="tx1"/>
                </a:solidFill>
              </a:rPr>
              <a:t>K. Martin</a:t>
            </a:r>
            <a:endParaRPr lang="en-US" sz="24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LocalUser\Desktop\secondary\S.%20Jobs\Computer%20and%20Network%20Technologies\Jeopardy.wav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slide" Target="slide13.xml"/><Relationship Id="rId18" Type="http://schemas.openxmlformats.org/officeDocument/2006/relationships/slide" Target="slide19.xml"/><Relationship Id="rId26" Type="http://schemas.openxmlformats.org/officeDocument/2006/relationships/slide" Target="slide21.xml"/><Relationship Id="rId3" Type="http://schemas.openxmlformats.org/officeDocument/2006/relationships/notesSlide" Target="../notesSlides/notesSlide2.xml"/><Relationship Id="rId21" Type="http://schemas.openxmlformats.org/officeDocument/2006/relationships/slide" Target="slide15.xml"/><Relationship Id="rId34" Type="http://schemas.openxmlformats.org/officeDocument/2006/relationships/slide" Target="slide30.xml"/><Relationship Id="rId7" Type="http://schemas.openxmlformats.org/officeDocument/2006/relationships/slide" Target="slide25.xml"/><Relationship Id="rId12" Type="http://schemas.openxmlformats.org/officeDocument/2006/relationships/slide" Target="slide8.xml"/><Relationship Id="rId17" Type="http://schemas.openxmlformats.org/officeDocument/2006/relationships/slide" Target="slide14.xml"/><Relationship Id="rId25" Type="http://schemas.openxmlformats.org/officeDocument/2006/relationships/slide" Target="slide16.xml"/><Relationship Id="rId33" Type="http://schemas.openxmlformats.org/officeDocument/2006/relationships/slide" Target="slide29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9.xml"/><Relationship Id="rId20" Type="http://schemas.openxmlformats.org/officeDocument/2006/relationships/slide" Target="slide10.xml"/><Relationship Id="rId29" Type="http://schemas.openxmlformats.org/officeDocument/2006/relationships/slide" Target="slide17.xml"/><Relationship Id="rId1" Type="http://schemas.openxmlformats.org/officeDocument/2006/relationships/themeOverride" Target="../theme/themeOverride1.xml"/><Relationship Id="rId6" Type="http://schemas.openxmlformats.org/officeDocument/2006/relationships/slide" Target="slide24.xml"/><Relationship Id="rId11" Type="http://schemas.openxmlformats.org/officeDocument/2006/relationships/slide" Target="slide3.xml"/><Relationship Id="rId24" Type="http://schemas.openxmlformats.org/officeDocument/2006/relationships/slide" Target="slide11.xml"/><Relationship Id="rId32" Type="http://schemas.openxmlformats.org/officeDocument/2006/relationships/slide" Target="slide28.xml"/><Relationship Id="rId5" Type="http://schemas.openxmlformats.org/officeDocument/2006/relationships/audio" Target="../media/audio1.wav"/><Relationship Id="rId15" Type="http://schemas.openxmlformats.org/officeDocument/2006/relationships/slide" Target="slide4.xml"/><Relationship Id="rId23" Type="http://schemas.openxmlformats.org/officeDocument/2006/relationships/slide" Target="slide6.xml"/><Relationship Id="rId28" Type="http://schemas.openxmlformats.org/officeDocument/2006/relationships/slide" Target="slide12.xml"/><Relationship Id="rId36" Type="http://schemas.openxmlformats.org/officeDocument/2006/relationships/slide" Target="slide32.xml"/><Relationship Id="rId10" Type="http://schemas.openxmlformats.org/officeDocument/2006/relationships/slide" Target="slide33.xml"/><Relationship Id="rId19" Type="http://schemas.openxmlformats.org/officeDocument/2006/relationships/slide" Target="slide5.xml"/><Relationship Id="rId31" Type="http://schemas.openxmlformats.org/officeDocument/2006/relationships/slide" Target="slide2.xml"/><Relationship Id="rId4" Type="http://schemas.openxmlformats.org/officeDocument/2006/relationships/slide" Target="slide23.xml"/><Relationship Id="rId9" Type="http://schemas.openxmlformats.org/officeDocument/2006/relationships/slide" Target="slide27.xml"/><Relationship Id="rId14" Type="http://schemas.openxmlformats.org/officeDocument/2006/relationships/slide" Target="slide18.xml"/><Relationship Id="rId22" Type="http://schemas.openxmlformats.org/officeDocument/2006/relationships/slide" Target="slide20.xml"/><Relationship Id="rId27" Type="http://schemas.openxmlformats.org/officeDocument/2006/relationships/slide" Target="slide7.xml"/><Relationship Id="rId30" Type="http://schemas.openxmlformats.org/officeDocument/2006/relationships/slide" Target="slide22.xml"/><Relationship Id="rId35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>
            <p:ph type="ctrTitle"/>
          </p:nvPr>
        </p:nvSpPr>
        <p:spPr bwMode="auto">
          <a:xfrm>
            <a:off x="762000" y="21336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Job Hunting</a:t>
            </a:r>
            <a:endParaRPr lang="en-US" sz="6000" b="1" dirty="0" smtClean="0"/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762000" y="3276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800" b="1" dirty="0">
                <a:solidFill>
                  <a:schemeClr val="bg1"/>
                </a:solidFill>
              </a:rPr>
              <a:t>JEOPARDY</a:t>
            </a:r>
            <a:endParaRPr lang="en-US" sz="8800" dirty="0">
              <a:solidFill>
                <a:schemeClr val="tx2"/>
              </a:solidFill>
            </a:endParaRPr>
          </a:p>
        </p:txBody>
      </p:sp>
      <p:pic>
        <p:nvPicPr>
          <p:cNvPr id="2056" name="Jeopardy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0700" y="6400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1600200" y="6248400"/>
            <a:ext cx="685800" cy="609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10"/>
          <p:cNvSpPr>
            <a:spLocks noChangeArrowheads="1"/>
          </p:cNvSpPr>
          <p:nvPr/>
        </p:nvSpPr>
        <p:spPr bwMode="auto">
          <a:xfrm>
            <a:off x="685800" y="4267200"/>
            <a:ext cx="2667000" cy="914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Text Box 15"/>
          <p:cNvSpPr txBox="1">
            <a:spLocks noChangeArrowheads="1"/>
          </p:cNvSpPr>
          <p:nvPr/>
        </p:nvSpPr>
        <p:spPr bwMode="auto">
          <a:xfrm>
            <a:off x="8458200" y="6613525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>
                <a:solidFill>
                  <a:schemeClr val="tx1"/>
                </a:solidFill>
              </a:rPr>
              <a:t>K. Martin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0" y="725269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Introduction to Careers in Hospitality and Tourism</a:t>
            </a:r>
          </a:p>
          <a:p>
            <a:r>
              <a:rPr lang="en-US" sz="1200" dirty="0" smtClean="0"/>
              <a:t>Unit 12 – Employment Skills</a:t>
            </a:r>
          </a:p>
          <a:p>
            <a:r>
              <a:rPr lang="en-US" sz="1200" dirty="0" smtClean="0"/>
              <a:t>Formative Assessment 1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267" name="Group 12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13325" name="AutoShape 13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319" name="Text Box 14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11268" name="Group 15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11275" name="AutoShape 16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276" name="Group 17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11279" name="Line 18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0" name="Line 19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1" name="Line 20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2" name="Line 21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3" name="Line 22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4" name="Line 23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5" name="Line 24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6" name="Line 25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7" name="Line 26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8" name="Text Box 27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1289" name="Text Box 28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1290" name="Text Box 29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1291" name="Text Box 30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1292" name="Text Box 31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1293" name="Text Box 32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1294" name="Text Box 33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1295" name="Text Box 34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1296" name="Text Box 35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1297" name="Text Box 36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1298" name="Text Box 37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1299" name="Text Box 38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1300" name="Text Box 39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1301" name="Text Box 40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1302" name="Text Box 41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1303" name="Text Box 42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1304" name="Text Box 43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1305" name="Text Box 44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1306" name="Text Box 45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1307" name="Text Box 46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1308" name="Text Box 47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1309" name="Text Box 48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1310" name="Text Box 49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1311" name="Text Box 50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1312" name="Text Box 51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1313" name="Text Box 52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1314" name="Text Box 53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1315" name="Text Box 54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1316" name="Text Box 55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1317" name="Text Box 56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11277" name="Rectangle 57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8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69" name="Rectangle 5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3316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not signing and dating the Application?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1271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About 20% of Applications get passed over for this mistake.</a:t>
            </a:r>
          </a:p>
        </p:txBody>
      </p:sp>
      <p:sp>
        <p:nvSpPr>
          <p:cNvPr id="11272" name="Text Box 6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Applications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300</a:t>
            </a:r>
          </a:p>
        </p:txBody>
      </p:sp>
      <p:sp>
        <p:nvSpPr>
          <p:cNvPr id="11273" name="Rectangle 6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291" name="Group 12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14349" name="AutoShape 13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343" name="Text Box 14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12292" name="Group 15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12299" name="AutoShape 16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2300" name="Group 17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12303" name="Line 18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4" name="Line 19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5" name="Line 20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6" name="Line 21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7" name="Line 22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8" name="Line 23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9" name="Line 24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10" name="Line 25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11" name="Line 26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12" name="Text Box 27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2313" name="Text Box 28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2314" name="Text Box 29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2315" name="Text Box 30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2316" name="Text Box 31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2317" name="Text Box 32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2318" name="Text Box 33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2319" name="Text Box 34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2320" name="Text Box 35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2321" name="Text Box 36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2322" name="Text Box 37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2323" name="Text Box 38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2324" name="Text Box 39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2325" name="Text Box 40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2326" name="Text Box 41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2327" name="Text Box 42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2328" name="Text Box 43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2329" name="Text Box 44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2330" name="Text Box 45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2331" name="Text Box 46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2332" name="Text Box 47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2333" name="Text Box 48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2334" name="Text Box 49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2335" name="Text Box 50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2336" name="Text Box 51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2337" name="Text Box 52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2338" name="Text Box 53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2339" name="Text Box 54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2340" name="Text Box 55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2341" name="Text Box 56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12301" name="Rectangle 57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2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293" name="Rectangle 5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340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1550 Applications?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2295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09600" y="2209800"/>
            <a:ext cx="80772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number of Applications turned in for the 400 new jobs at the new Wal-Mart Supercenter.</a:t>
            </a:r>
            <a:endParaRPr lang="en-US" sz="3600">
              <a:solidFill>
                <a:schemeClr val="bg1"/>
              </a:solidFill>
            </a:endParaRPr>
          </a:p>
          <a:p>
            <a:pPr algn="l">
              <a:spcBef>
                <a:spcPct val="50000"/>
              </a:spcBef>
            </a:pP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12296" name="Text Box 6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Applications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400</a:t>
            </a:r>
          </a:p>
        </p:txBody>
      </p:sp>
      <p:sp>
        <p:nvSpPr>
          <p:cNvPr id="12297" name="Rectangle 6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315" name="Group 13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15374" name="AutoShape 14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67" name="Text Box 15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13316" name="Group 16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13323" name="AutoShape 17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324" name="Group 18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13327" name="Line 19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28" name="Line 20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29" name="Line 21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0" name="Line 22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1" name="Line 23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2" name="Line 24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3" name="Line 25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4" name="Line 26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5" name="Line 27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6" name="Text Box 28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3337" name="Text Box 29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3338" name="Text Box 30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3339" name="Text Box 31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3340" name="Text Box 32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3341" name="Text Box 33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3342" name="Text Box 34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3343" name="Text Box 35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3344" name="Text Box 36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3345" name="Text Box 37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3346" name="Text Box 38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3347" name="Text Box 39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3348" name="Text Box 40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3349" name="Text Box 41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3350" name="Text Box 42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3351" name="Text Box 43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3352" name="Text Box 44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3353" name="Text Box 45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3354" name="Text Box 46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3355" name="Text Box 47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3356" name="Text Box 48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3357" name="Text Box 49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3358" name="Text Box 50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3359" name="Text Box 51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3360" name="Text Box 52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3361" name="Text Box 53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3362" name="Text Box 54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3363" name="Text Box 55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3364" name="Text Box 56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3365" name="Text Box 57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13325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6" name="Rectangle 59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17" name="Rectangle 6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5364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a</a:t>
            </a:r>
            <a:r>
              <a:rPr lang="en-US" sz="2400">
                <a:solidFill>
                  <a:srgbClr val="FFFF00"/>
                </a:solidFill>
              </a:rPr>
              <a:t> Cover letter and a Resume 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331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What is ALWAYS attached to an Application?</a:t>
            </a:r>
          </a:p>
        </p:txBody>
      </p:sp>
      <p:sp>
        <p:nvSpPr>
          <p:cNvPr id="13320" name="Text Box 6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Applications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500</a:t>
            </a:r>
          </a:p>
        </p:txBody>
      </p:sp>
      <p:sp>
        <p:nvSpPr>
          <p:cNvPr id="13321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Rectangle 6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39" name="Group 13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16398" name="AutoShape 14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91" name="Text Box 15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14340" name="Group 16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14347" name="AutoShape 17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348" name="Group 18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14351" name="Line 19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2" name="Line 20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3" name="Line 21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4" name="Line 22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5" name="Line 23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6" name="Line 24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7" name="Line 25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8" name="Line 26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9" name="Line 27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0" name="Text Box 28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4361" name="Text Box 29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4362" name="Text Box 30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4363" name="Text Box 31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4364" name="Text Box 32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4365" name="Text Box 33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4366" name="Text Box 34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4367" name="Text Box 35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4368" name="Text Box 36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4369" name="Text Box 37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4370" name="Text Box 38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4371" name="Text Box 39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4372" name="Text Box 40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4373" name="Text Box 41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4374" name="Text Box 42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4375" name="Text Box 43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4376" name="Text Box 44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4377" name="Text Box 45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4378" name="Text Box 46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4379" name="Text Box 47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4380" name="Text Box 48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4381" name="Text Box 49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4382" name="Text Box 50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4383" name="Text Box 51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4384" name="Text Box 52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4385" name="Text Box 53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4386" name="Text Box 54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4387" name="Text Box 55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4388" name="Text Box 56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4389" name="Text Box 57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14349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0" name="Rectangle 59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41" name="Rectangle 6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6388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are</a:t>
            </a:r>
            <a:r>
              <a:rPr lang="en-US" sz="2400">
                <a:solidFill>
                  <a:srgbClr val="FFFF00"/>
                </a:solidFill>
              </a:rPr>
              <a:t> Spelling and Grammar errors?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4343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14400" y="2590800"/>
            <a:ext cx="7315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15 percent of Resumes are passed</a:t>
            </a:r>
          </a:p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 over for this mistake</a:t>
            </a:r>
          </a:p>
        </p:txBody>
      </p:sp>
      <p:sp>
        <p:nvSpPr>
          <p:cNvPr id="14344" name="Text Box 6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Resumes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100</a:t>
            </a:r>
          </a:p>
        </p:txBody>
      </p:sp>
      <p:sp>
        <p:nvSpPr>
          <p:cNvPr id="14345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6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363" name="Group 12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17421" name="AutoShape 13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415" name="Text Box 14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15364" name="Group 15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15371" name="AutoShape 16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372" name="Group 17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15375" name="Line 18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6" name="Line 19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7" name="Line 20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8" name="Line 21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9" name="Line 22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0" name="Line 23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1" name="Line 24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2" name="Line 25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3" name="Line 26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4" name="Text Box 27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5385" name="Text Box 28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5386" name="Text Box 29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5387" name="Text Box 30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5388" name="Text Box 31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5389" name="Text Box 32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5390" name="Text Box 33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5391" name="Text Box 34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5392" name="Text Box 35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5393" name="Text Box 36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5394" name="Text Box 37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5395" name="Text Box 38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5396" name="Text Box 39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5397" name="Text Box 40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5398" name="Text Box 41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5399" name="Text Box 42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5400" name="Text Box 43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5401" name="Text Box 44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5402" name="Text Box 45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5403" name="Text Box 46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5404" name="Text Box 47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5405" name="Text Box 48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5406" name="Text Box 49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5407" name="Text Box 50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5408" name="Text Box 51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5409" name="Text Box 52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5410" name="Text Box 53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5411" name="Text Box 54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5412" name="Text Box 55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5413" name="Text Box 56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15373" name="Rectangle 57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4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65" name="Rectangle 5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7412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One page?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536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maximum length of a Resume.</a:t>
            </a:r>
          </a:p>
        </p:txBody>
      </p:sp>
      <p:sp>
        <p:nvSpPr>
          <p:cNvPr id="15368" name="Text Box 6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Resumes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200</a:t>
            </a:r>
          </a:p>
        </p:txBody>
      </p:sp>
      <p:sp>
        <p:nvSpPr>
          <p:cNvPr id="15369" name="Rectangle 6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387" name="Group 12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18445" name="AutoShape 13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39" name="Text Box 14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16388" name="Group 15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16395" name="AutoShape 16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396" name="Group 17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16399" name="Line 18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0" name="Line 19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1" name="Line 20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2" name="Line 21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3" name="Line 22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4" name="Line 23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5" name="Line 24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6" name="Line 25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7" name="Line 26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8" name="Text Box 27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6409" name="Text Box 28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6410" name="Text Box 29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6411" name="Text Box 30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6412" name="Text Box 31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6413" name="Text Box 32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6414" name="Text Box 33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6415" name="Text Box 34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6416" name="Text Box 35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6417" name="Text Box 36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6418" name="Text Box 37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6419" name="Text Box 38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6420" name="Text Box 39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6421" name="Text Box 40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6422" name="Text Box 41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6423" name="Text Box 42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6424" name="Text Box 43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6425" name="Text Box 44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6426" name="Text Box 45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6427" name="Text Box 46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6428" name="Text Box 47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6429" name="Text Box 48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6430" name="Text Box 49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6431" name="Text Box 50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6432" name="Text Box 51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6433" name="Text Box 52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6434" name="Text Box 53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6435" name="Text Box 54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6436" name="Text Box 55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6437" name="Text Box 56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16397" name="Rectangle 57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8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89" name="Rectangle 5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8436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The “Reference” sheet?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6391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Not “In” the Resume, but attached to the back if asked for.</a:t>
            </a:r>
          </a:p>
        </p:txBody>
      </p:sp>
      <p:sp>
        <p:nvSpPr>
          <p:cNvPr id="16392" name="Text Box 6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Resumes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300</a:t>
            </a:r>
          </a:p>
        </p:txBody>
      </p:sp>
      <p:sp>
        <p:nvSpPr>
          <p:cNvPr id="16393" name="Rectangle 6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411" name="Group 12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19469" name="AutoShape 13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63" name="Text Box 14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17412" name="Group 15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17419" name="AutoShape 16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420" name="Group 17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17423" name="Line 18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4" name="Line 19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5" name="Line 20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6" name="Line 21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7" name="Line 22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8" name="Line 23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9" name="Line 24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0" name="Line 25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1" name="Line 26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2" name="Text Box 27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7433" name="Text Box 28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7434" name="Text Box 29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7435" name="Text Box 30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7436" name="Text Box 31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7437" name="Text Box 32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7438" name="Text Box 33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7439" name="Text Box 34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7440" name="Text Box 35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7441" name="Text Box 36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7442" name="Text Box 37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7443" name="Text Box 38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7444" name="Text Box 39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7445" name="Text Box 40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7446" name="Text Box 41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7447" name="Text Box 42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7448" name="Text Box 43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7449" name="Text Box 44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7450" name="Text Box 45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7451" name="Text Box 46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7452" name="Text Box 47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7453" name="Text Box 48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7454" name="Text Box 49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7455" name="Text Box 50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7456" name="Text Box 51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7457" name="Text Box 52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7458" name="Text Box 53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7459" name="Text Box 54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7460" name="Text Box 55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7461" name="Text Box 56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17421" name="Rectangle 57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2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13" name="Rectangle 5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9460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The Cover Letter?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7415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sheet in front of the Resume.</a:t>
            </a:r>
          </a:p>
        </p:txBody>
      </p:sp>
      <p:sp>
        <p:nvSpPr>
          <p:cNvPr id="17416" name="Text Box 6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Resumes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400</a:t>
            </a:r>
          </a:p>
        </p:txBody>
      </p:sp>
      <p:sp>
        <p:nvSpPr>
          <p:cNvPr id="17417" name="Rectangle 6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435" name="Group 12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0493" name="AutoShape 13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487" name="Text Box 14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18436" name="Group 15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18443" name="AutoShape 16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444" name="Group 17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18447" name="Line 18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8" name="Line 19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9" name="Line 20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0" name="Line 21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1" name="Line 22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2" name="Line 23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3" name="Line 24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4" name="Line 25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5" name="Line 26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6" name="Text Box 27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8457" name="Text Box 28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8458" name="Text Box 29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8459" name="Text Box 30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8460" name="Text Box 31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8461" name="Text Box 32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8462" name="Text Box 33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8463" name="Text Box 34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8464" name="Text Box 35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8465" name="Text Box 36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8466" name="Text Box 37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8467" name="Text Box 38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8468" name="Text Box 39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8469" name="Text Box 40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8470" name="Text Box 41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8471" name="Text Box 42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8472" name="Text Box 43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8473" name="Text Box 44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8474" name="Text Box 45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8475" name="Text Box 46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8476" name="Text Box 47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8477" name="Text Box 48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8478" name="Text Box 49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8479" name="Text Box 50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8480" name="Text Box 51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8481" name="Text Box 52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8482" name="Text Box 53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8483" name="Text Box 54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8484" name="Text Box 55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8485" name="Text Box 56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18445" name="Rectangle 57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6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37" name="Rectangle 5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0484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 About 5-10 seconds?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843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Average time a hiring manager spends looking at each Resume.</a:t>
            </a:r>
          </a:p>
        </p:txBody>
      </p:sp>
      <p:sp>
        <p:nvSpPr>
          <p:cNvPr id="18440" name="Text Box 6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Resumes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500</a:t>
            </a:r>
          </a:p>
        </p:txBody>
      </p:sp>
      <p:sp>
        <p:nvSpPr>
          <p:cNvPr id="18441" name="Rectangle 6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459" name="Group 13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1518" name="AutoShape 14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511" name="Text Box 15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19460" name="Group 16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19467" name="AutoShape 17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468" name="Group 18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19471" name="Line 19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2" name="Line 20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3" name="Line 21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4" name="Line 22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5" name="Line 23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6" name="Line 24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7" name="Line 25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8" name="Line 26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9" name="Line 27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0" name="Text Box 28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9481" name="Text Box 29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9482" name="Text Box 30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9483" name="Text Box 31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9484" name="Text Box 32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9485" name="Text Box 33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9486" name="Text Box 34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9487" name="Text Box 35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9488" name="Text Box 36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9489" name="Text Box 37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9490" name="Text Box 38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9491" name="Text Box 39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9492" name="Text Box 40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9493" name="Text Box 41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9494" name="Text Box 42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9495" name="Text Box 43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9496" name="Text Box 44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9497" name="Text Box 45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9498" name="Text Box 46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9499" name="Text Box 47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9500" name="Text Box 48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9501" name="Text Box 49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9502" name="Text Box 50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9503" name="Text Box 51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9504" name="Text Box 52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9505" name="Text Box 53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9506" name="Text Box 54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9507" name="Text Box 55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9508" name="Text Box 56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9509" name="Text Box 57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19469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0" name="Rectangle 59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61" name="Rectangle 6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150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Role Playing?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9463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best way to practice for a job interview.</a:t>
            </a:r>
          </a:p>
        </p:txBody>
      </p:sp>
      <p:sp>
        <p:nvSpPr>
          <p:cNvPr id="19464" name="Text Box 6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bg1"/>
                </a:solidFill>
                <a:latin typeface="Arial" charset="0"/>
              </a:rPr>
              <a:t>Answers to Interview Questions</a:t>
            </a:r>
            <a:r>
              <a:rPr lang="en-US" sz="4800" b="1">
                <a:solidFill>
                  <a:schemeClr val="bg1"/>
                </a:solidFill>
                <a:latin typeface="Arial" charset="0"/>
              </a:rPr>
              <a:t/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100</a:t>
            </a:r>
          </a:p>
        </p:txBody>
      </p:sp>
      <p:sp>
        <p:nvSpPr>
          <p:cNvPr id="19465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Rectangle 6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483" name="Group 19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2548" name="AutoShape 20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35" name="Text Box 21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20484" name="Group 22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20491" name="AutoShape 2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492" name="Group 24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20495" name="Line 25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6" name="Line 26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7" name="Line 27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8" name="Line 28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9" name="Line 29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0" name="Line 30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1" name="Line 31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2" name="Line 32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3" name="Line 33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4" name="Text Box 34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0505" name="Text Box 35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0506" name="Text Box 36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0507" name="Text Box 37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0508" name="Text Box 38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0509" name="Text Box 39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0510" name="Text Box 40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0511" name="Text Box 41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0512" name="Text Box 42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0513" name="Text Box 43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0514" name="Text Box 44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0515" name="Text Box 45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0516" name="Text Box 46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0517" name="Text Box 47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0518" name="Text Box 48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0519" name="Text Box 49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0520" name="Text Box 50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0521" name="Text Box 51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0522" name="Text Box 52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0523" name="Text Box 53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0524" name="Text Box 54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0525" name="Text Box 55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0526" name="Text Box 56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0527" name="Text Box 57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0528" name="Text Box 58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0529" name="Text Box 59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0530" name="Text Box 60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0531" name="Text Box 61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0532" name="Text Box 62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0533" name="Text Box 63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20493" name="Rectangle 64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4" name="Rectangle 65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5" name="Rectangle 6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2533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”Tell me about yourself ?”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20487" name="Text Box 1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most common job interview question.</a:t>
            </a:r>
          </a:p>
        </p:txBody>
      </p:sp>
      <p:sp>
        <p:nvSpPr>
          <p:cNvPr id="20488" name="Text Box 6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bg1"/>
                </a:solidFill>
                <a:latin typeface="Arial" charset="0"/>
              </a:rPr>
              <a:t>Answers to Interview Questions</a:t>
            </a:r>
            <a:r>
              <a:rPr lang="en-US" sz="4800" b="1">
                <a:solidFill>
                  <a:schemeClr val="bg1"/>
                </a:solidFill>
                <a:latin typeface="Arial" charset="0"/>
              </a:rPr>
              <a:t>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200</a:t>
            </a:r>
          </a:p>
        </p:txBody>
      </p:sp>
      <p:sp>
        <p:nvSpPr>
          <p:cNvPr id="20489" name="Rectangle 6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Rectangle 7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05" name="Rectangle 61"/>
          <p:cNvSpPr>
            <a:spLocks noChangeArrowheads="1"/>
          </p:cNvSpPr>
          <p:nvPr/>
        </p:nvSpPr>
        <p:spPr bwMode="auto">
          <a:xfrm>
            <a:off x="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Router</a:t>
            </a:r>
          </a:p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Modes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3075" name="Rectangle 62"/>
          <p:cNvSpPr>
            <a:spLocks noChangeArrowheads="1"/>
          </p:cNvSpPr>
          <p:nvPr/>
        </p:nvSpPr>
        <p:spPr bwMode="auto">
          <a:xfrm>
            <a:off x="18288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63"/>
          <p:cNvSpPr>
            <a:spLocks noChangeArrowheads="1"/>
          </p:cNvSpPr>
          <p:nvPr/>
        </p:nvSpPr>
        <p:spPr bwMode="auto">
          <a:xfrm>
            <a:off x="36576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64"/>
          <p:cNvSpPr>
            <a:spLocks noChangeArrowheads="1"/>
          </p:cNvSpPr>
          <p:nvPr/>
        </p:nvSpPr>
        <p:spPr bwMode="auto">
          <a:xfrm>
            <a:off x="54864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65"/>
          <p:cNvSpPr>
            <a:spLocks noChangeArrowheads="1"/>
          </p:cNvSpPr>
          <p:nvPr/>
        </p:nvSpPr>
        <p:spPr bwMode="auto">
          <a:xfrm>
            <a:off x="73152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66"/>
          <p:cNvSpPr>
            <a:spLocks noChangeArrowheads="1"/>
          </p:cNvSpPr>
          <p:nvPr/>
        </p:nvSpPr>
        <p:spPr bwMode="auto">
          <a:xfrm>
            <a:off x="6096000" y="15240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Rectangle 67"/>
          <p:cNvSpPr>
            <a:spLocks noChangeArrowheads="1"/>
          </p:cNvSpPr>
          <p:nvPr/>
        </p:nvSpPr>
        <p:spPr bwMode="auto">
          <a:xfrm>
            <a:off x="6096000" y="25908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Rectangle 68"/>
          <p:cNvSpPr>
            <a:spLocks noChangeArrowheads="1"/>
          </p:cNvSpPr>
          <p:nvPr/>
        </p:nvSpPr>
        <p:spPr bwMode="auto">
          <a:xfrm>
            <a:off x="6096000" y="36576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Rectangle 69"/>
          <p:cNvSpPr>
            <a:spLocks noChangeArrowheads="1"/>
          </p:cNvSpPr>
          <p:nvPr/>
        </p:nvSpPr>
        <p:spPr bwMode="auto">
          <a:xfrm>
            <a:off x="6096000" y="47244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70"/>
          <p:cNvSpPr>
            <a:spLocks noChangeArrowheads="1"/>
          </p:cNvSpPr>
          <p:nvPr/>
        </p:nvSpPr>
        <p:spPr bwMode="auto">
          <a:xfrm>
            <a:off x="6096000" y="57912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15" name="Rectangle 71"/>
          <p:cNvSpPr>
            <a:spLocks noChangeArrowheads="1"/>
          </p:cNvSpPr>
          <p:nvPr/>
        </p:nvSpPr>
        <p:spPr bwMode="auto">
          <a:xfrm>
            <a:off x="18288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WAN</a:t>
            </a:r>
          </a:p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Encapsulation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31816" name="Rectangle 72"/>
          <p:cNvSpPr>
            <a:spLocks noChangeArrowheads="1"/>
          </p:cNvSpPr>
          <p:nvPr/>
        </p:nvSpPr>
        <p:spPr bwMode="auto">
          <a:xfrm>
            <a:off x="36576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WAN</a:t>
            </a:r>
          </a:p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Services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31817" name="Rectangle 73"/>
          <p:cNvSpPr>
            <a:spLocks noChangeArrowheads="1"/>
          </p:cNvSpPr>
          <p:nvPr/>
        </p:nvSpPr>
        <p:spPr bwMode="auto">
          <a:xfrm>
            <a:off x="54864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Router</a:t>
            </a:r>
          </a:p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Basics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31818" name="Rectangle 74"/>
          <p:cNvSpPr>
            <a:spLocks noChangeArrowheads="1"/>
          </p:cNvSpPr>
          <p:nvPr/>
        </p:nvSpPr>
        <p:spPr bwMode="auto">
          <a:xfrm>
            <a:off x="73152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Router</a:t>
            </a:r>
          </a:p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Commands </a:t>
            </a:r>
          </a:p>
        </p:txBody>
      </p:sp>
      <p:sp>
        <p:nvSpPr>
          <p:cNvPr id="3088" name="Rectangle 75"/>
          <p:cNvSpPr>
            <a:spLocks noChangeArrowheads="1"/>
          </p:cNvSpPr>
          <p:nvPr/>
        </p:nvSpPr>
        <p:spPr bwMode="auto">
          <a:xfrm>
            <a:off x="0" y="1295400"/>
            <a:ext cx="91440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Rectangle 76"/>
          <p:cNvSpPr>
            <a:spLocks noChangeArrowheads="1"/>
          </p:cNvSpPr>
          <p:nvPr/>
        </p:nvSpPr>
        <p:spPr bwMode="auto">
          <a:xfrm>
            <a:off x="6096000" y="15192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4" action="ppaction://hlinksldjump">
                  <a:snd r:embed="rId5" name="WHOOSH.WAV"/>
                </a:hlinkClick>
              </a:rPr>
              <a:t>100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090" name="Rectangle 77"/>
          <p:cNvSpPr>
            <a:spLocks noChangeArrowheads="1"/>
          </p:cNvSpPr>
          <p:nvPr/>
        </p:nvSpPr>
        <p:spPr bwMode="auto">
          <a:xfrm>
            <a:off x="6096000" y="25860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6" action="ppaction://hlinksldjump">
                  <a:snd r:embed="rId5" name="WHOOSH.WAV"/>
                </a:hlinkClick>
              </a:rPr>
              <a:t>200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091" name="Rectangle 78"/>
          <p:cNvSpPr>
            <a:spLocks noChangeArrowheads="1"/>
          </p:cNvSpPr>
          <p:nvPr/>
        </p:nvSpPr>
        <p:spPr bwMode="auto">
          <a:xfrm>
            <a:off x="6096000" y="36528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7" action="ppaction://hlinksldjump">
                  <a:snd r:embed="rId5" name="WHOOSH.WAV"/>
                </a:hlinkClick>
              </a:rPr>
              <a:t>300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092" name="Rectangle 79"/>
          <p:cNvSpPr>
            <a:spLocks noChangeArrowheads="1"/>
          </p:cNvSpPr>
          <p:nvPr/>
        </p:nvSpPr>
        <p:spPr bwMode="auto">
          <a:xfrm>
            <a:off x="6096000" y="47196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8" action="ppaction://hlinksldjump"/>
              </a:rPr>
              <a:t>400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093" name="Rectangle 80">
            <a:hlinkClick r:id="rId9" action="ppaction://hlinksldjump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096000" y="57864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9" action="ppaction://hlinksldjump">
                  <a:snd r:embed="rId5" name="WHOOSH.WAV"/>
                </a:hlinkClick>
              </a:rPr>
              <a:t>500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825" name="Rectangle 81"/>
          <p:cNvSpPr>
            <a:spLocks noChangeArrowheads="1"/>
          </p:cNvSpPr>
          <p:nvPr/>
        </p:nvSpPr>
        <p:spPr bwMode="auto">
          <a:xfrm>
            <a:off x="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Router</a:t>
            </a:r>
          </a:p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Modes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3095" name="Rectangle 82"/>
          <p:cNvSpPr>
            <a:spLocks noChangeArrowheads="1"/>
          </p:cNvSpPr>
          <p:nvPr/>
        </p:nvSpPr>
        <p:spPr bwMode="auto">
          <a:xfrm>
            <a:off x="18288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6" name="Rectangle 83"/>
          <p:cNvSpPr>
            <a:spLocks noChangeArrowheads="1"/>
          </p:cNvSpPr>
          <p:nvPr/>
        </p:nvSpPr>
        <p:spPr bwMode="auto">
          <a:xfrm>
            <a:off x="36576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7" name="Rectangle 84"/>
          <p:cNvSpPr>
            <a:spLocks noChangeArrowheads="1"/>
          </p:cNvSpPr>
          <p:nvPr/>
        </p:nvSpPr>
        <p:spPr bwMode="auto">
          <a:xfrm>
            <a:off x="54864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8" name="Rectangle 85"/>
          <p:cNvSpPr>
            <a:spLocks noChangeArrowheads="1"/>
          </p:cNvSpPr>
          <p:nvPr/>
        </p:nvSpPr>
        <p:spPr bwMode="auto">
          <a:xfrm>
            <a:off x="73152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9" name="Rectangle 86"/>
          <p:cNvSpPr>
            <a:spLocks noChangeArrowheads="1"/>
          </p:cNvSpPr>
          <p:nvPr/>
        </p:nvSpPr>
        <p:spPr bwMode="auto">
          <a:xfrm>
            <a:off x="6096000" y="15240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0" name="Rectangle 87"/>
          <p:cNvSpPr>
            <a:spLocks noChangeArrowheads="1"/>
          </p:cNvSpPr>
          <p:nvPr/>
        </p:nvSpPr>
        <p:spPr bwMode="auto">
          <a:xfrm>
            <a:off x="6096000" y="25908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Rectangle 88"/>
          <p:cNvSpPr>
            <a:spLocks noChangeArrowheads="1"/>
          </p:cNvSpPr>
          <p:nvPr/>
        </p:nvSpPr>
        <p:spPr bwMode="auto">
          <a:xfrm>
            <a:off x="6096000" y="36576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2" name="Rectangle 89"/>
          <p:cNvSpPr>
            <a:spLocks noChangeArrowheads="1"/>
          </p:cNvSpPr>
          <p:nvPr/>
        </p:nvSpPr>
        <p:spPr bwMode="auto">
          <a:xfrm>
            <a:off x="6096000" y="47244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Rectangle 90"/>
          <p:cNvSpPr>
            <a:spLocks noChangeArrowheads="1"/>
          </p:cNvSpPr>
          <p:nvPr/>
        </p:nvSpPr>
        <p:spPr bwMode="auto">
          <a:xfrm>
            <a:off x="6096000" y="57912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35" name="Rectangle 91"/>
          <p:cNvSpPr>
            <a:spLocks noChangeArrowheads="1"/>
          </p:cNvSpPr>
          <p:nvPr/>
        </p:nvSpPr>
        <p:spPr bwMode="auto">
          <a:xfrm>
            <a:off x="18288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WAN</a:t>
            </a:r>
          </a:p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Encapsulation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31836" name="Rectangle 92"/>
          <p:cNvSpPr>
            <a:spLocks noChangeArrowheads="1"/>
          </p:cNvSpPr>
          <p:nvPr/>
        </p:nvSpPr>
        <p:spPr bwMode="auto">
          <a:xfrm>
            <a:off x="36576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WAN</a:t>
            </a:r>
          </a:p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Services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31837" name="Rectangle 93"/>
          <p:cNvSpPr>
            <a:spLocks noChangeArrowheads="1"/>
          </p:cNvSpPr>
          <p:nvPr/>
        </p:nvSpPr>
        <p:spPr bwMode="auto">
          <a:xfrm>
            <a:off x="54864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Router</a:t>
            </a:r>
          </a:p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Basics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31838" name="Rectangle 94"/>
          <p:cNvSpPr>
            <a:spLocks noChangeArrowheads="1"/>
          </p:cNvSpPr>
          <p:nvPr/>
        </p:nvSpPr>
        <p:spPr bwMode="auto">
          <a:xfrm>
            <a:off x="7315200" y="0"/>
            <a:ext cx="18288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Router</a:t>
            </a:r>
          </a:p>
          <a:p>
            <a:pPr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Commands </a:t>
            </a:r>
          </a:p>
        </p:txBody>
      </p:sp>
      <p:sp>
        <p:nvSpPr>
          <p:cNvPr id="3108" name="Rectangle 9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0" y="1295400"/>
            <a:ext cx="91440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9" name="Rectangle 96"/>
          <p:cNvSpPr>
            <a:spLocks noChangeArrowheads="1"/>
          </p:cNvSpPr>
          <p:nvPr/>
        </p:nvSpPr>
        <p:spPr bwMode="auto">
          <a:xfrm>
            <a:off x="0" y="15192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11" action="ppaction://hlinksldjump">
                  <a:snd r:embed="rId5" name="WHOOSH.WAV"/>
                </a:hlinkClick>
              </a:rPr>
              <a:t>100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10" name="Rectangle 97"/>
          <p:cNvSpPr>
            <a:spLocks noChangeArrowheads="1"/>
          </p:cNvSpPr>
          <p:nvPr/>
        </p:nvSpPr>
        <p:spPr bwMode="auto">
          <a:xfrm>
            <a:off x="1524000" y="15192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12" action="ppaction://hlinksldjump">
                  <a:snd r:embed="rId5" name="WHOOSH.WAV"/>
                </a:hlinkClick>
              </a:rPr>
              <a:t>100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11" name="Rectangle 98"/>
          <p:cNvSpPr>
            <a:spLocks noChangeArrowheads="1"/>
          </p:cNvSpPr>
          <p:nvPr/>
        </p:nvSpPr>
        <p:spPr bwMode="auto">
          <a:xfrm>
            <a:off x="3048000" y="15192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13" action="ppaction://hlinksldjump">
                  <a:snd r:embed="rId5" name="WHOOSH.WAV"/>
                </a:hlinkClick>
              </a:rPr>
              <a:t>100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12" name="Rectangle 99"/>
          <p:cNvSpPr>
            <a:spLocks noChangeArrowheads="1"/>
          </p:cNvSpPr>
          <p:nvPr/>
        </p:nvSpPr>
        <p:spPr bwMode="auto">
          <a:xfrm>
            <a:off x="4572000" y="15192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14" action="ppaction://hlinksldjump">
                  <a:snd r:embed="rId5" name="WHOOSH.WAV"/>
                </a:hlinkClick>
              </a:rPr>
              <a:t>100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13" name="Rectangle 100"/>
          <p:cNvSpPr>
            <a:spLocks noChangeArrowheads="1"/>
          </p:cNvSpPr>
          <p:nvPr/>
        </p:nvSpPr>
        <p:spPr bwMode="auto">
          <a:xfrm>
            <a:off x="6096000" y="15192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4" action="ppaction://hlinksldjump">
                  <a:snd r:embed="rId5" name="WHOOSH.WAV"/>
                </a:hlinkClick>
              </a:rPr>
              <a:t>100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14" name="Rectangle 101"/>
          <p:cNvSpPr>
            <a:spLocks noChangeArrowheads="1"/>
          </p:cNvSpPr>
          <p:nvPr/>
        </p:nvSpPr>
        <p:spPr bwMode="auto">
          <a:xfrm>
            <a:off x="0" y="25860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15" action="ppaction://hlinksldjump">
                  <a:snd r:embed="rId5" name="WHOOSH.WAV"/>
                </a:hlinkClick>
              </a:rPr>
              <a:t>200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15" name="Rectangle 102"/>
          <p:cNvSpPr>
            <a:spLocks noChangeArrowheads="1"/>
          </p:cNvSpPr>
          <p:nvPr/>
        </p:nvSpPr>
        <p:spPr bwMode="auto">
          <a:xfrm>
            <a:off x="1524000" y="25860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16" action="ppaction://hlinksldjump">
                  <a:snd r:embed="rId5" name="WHOOSH.WAV"/>
                </a:hlinkClick>
              </a:rPr>
              <a:t>200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16" name="Rectangle 103"/>
          <p:cNvSpPr>
            <a:spLocks noChangeArrowheads="1"/>
          </p:cNvSpPr>
          <p:nvPr/>
        </p:nvSpPr>
        <p:spPr bwMode="auto">
          <a:xfrm>
            <a:off x="3048000" y="25860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17" action="ppaction://hlinksldjump">
                  <a:snd r:embed="rId5" name="WHOOSH.WAV"/>
                </a:hlinkClick>
              </a:rPr>
              <a:t>200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17" name="Rectangle 104"/>
          <p:cNvSpPr>
            <a:spLocks noChangeArrowheads="1"/>
          </p:cNvSpPr>
          <p:nvPr/>
        </p:nvSpPr>
        <p:spPr bwMode="auto">
          <a:xfrm>
            <a:off x="4572000" y="25860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18" action="ppaction://hlinksldjump">
                  <a:snd r:embed="rId5" name="WHOOSH.WAV"/>
                </a:hlinkClick>
              </a:rPr>
              <a:t>200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18" name="Rectangle 105"/>
          <p:cNvSpPr>
            <a:spLocks noChangeArrowheads="1"/>
          </p:cNvSpPr>
          <p:nvPr/>
        </p:nvSpPr>
        <p:spPr bwMode="auto">
          <a:xfrm>
            <a:off x="6096000" y="25860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6" action="ppaction://hlinksldjump">
                  <a:snd r:embed="rId5" name="WHOOSH.WAV"/>
                </a:hlinkClick>
              </a:rPr>
              <a:t>200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19" name="Rectangle 106"/>
          <p:cNvSpPr>
            <a:spLocks noChangeArrowheads="1"/>
          </p:cNvSpPr>
          <p:nvPr/>
        </p:nvSpPr>
        <p:spPr bwMode="auto">
          <a:xfrm>
            <a:off x="0" y="36528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19" action="ppaction://hlinksldjump">
                  <a:snd r:embed="rId5" name="WHOOSH.WAV"/>
                </a:hlinkClick>
              </a:rPr>
              <a:t>300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20" name="Rectangle 107"/>
          <p:cNvSpPr>
            <a:spLocks noChangeArrowheads="1"/>
          </p:cNvSpPr>
          <p:nvPr/>
        </p:nvSpPr>
        <p:spPr bwMode="auto">
          <a:xfrm>
            <a:off x="1524000" y="36528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20" action="ppaction://hlinksldjump">
                  <a:snd r:embed="rId5" name="WHOOSH.WAV"/>
                </a:hlinkClick>
              </a:rPr>
              <a:t>300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21" name="Rectangle 108"/>
          <p:cNvSpPr>
            <a:spLocks noChangeArrowheads="1"/>
          </p:cNvSpPr>
          <p:nvPr/>
        </p:nvSpPr>
        <p:spPr bwMode="auto">
          <a:xfrm>
            <a:off x="3048000" y="36528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21" action="ppaction://hlinksldjump">
                  <a:snd r:embed="rId5" name="WHOOSH.WAV"/>
                </a:hlinkClick>
              </a:rPr>
              <a:t>300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22" name="Rectangle 109"/>
          <p:cNvSpPr>
            <a:spLocks noChangeArrowheads="1"/>
          </p:cNvSpPr>
          <p:nvPr/>
        </p:nvSpPr>
        <p:spPr bwMode="auto">
          <a:xfrm>
            <a:off x="4572000" y="36528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22" action="ppaction://hlinksldjump">
                  <a:snd r:embed="rId5" name="WHOOSH.WAV"/>
                </a:hlinkClick>
              </a:rPr>
              <a:t>300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23" name="Rectangle 110"/>
          <p:cNvSpPr>
            <a:spLocks noChangeArrowheads="1"/>
          </p:cNvSpPr>
          <p:nvPr/>
        </p:nvSpPr>
        <p:spPr bwMode="auto">
          <a:xfrm>
            <a:off x="6096000" y="36528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7" action="ppaction://hlinksldjump">
                  <a:snd r:embed="rId5" name="WHOOSH.WAV"/>
                </a:hlinkClick>
              </a:rPr>
              <a:t>300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24" name="Rectangle 111"/>
          <p:cNvSpPr>
            <a:spLocks noChangeArrowheads="1"/>
          </p:cNvSpPr>
          <p:nvPr/>
        </p:nvSpPr>
        <p:spPr bwMode="auto">
          <a:xfrm>
            <a:off x="0" y="47196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23" action="ppaction://hlinksldjump">
                  <a:snd r:embed="rId5" name="WHOOSH.WAV"/>
                </a:hlinkClick>
              </a:rPr>
              <a:t>400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25" name="Rectangle 112"/>
          <p:cNvSpPr>
            <a:spLocks noChangeArrowheads="1"/>
          </p:cNvSpPr>
          <p:nvPr/>
        </p:nvSpPr>
        <p:spPr bwMode="auto">
          <a:xfrm>
            <a:off x="1524000" y="47196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24" action="ppaction://hlinksldjump">
                  <a:snd r:embed="rId5" name="WHOOSH.WAV"/>
                </a:hlinkClick>
              </a:rPr>
              <a:t>400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26" name="Rectangle 113"/>
          <p:cNvSpPr>
            <a:spLocks noChangeArrowheads="1"/>
          </p:cNvSpPr>
          <p:nvPr/>
        </p:nvSpPr>
        <p:spPr bwMode="auto">
          <a:xfrm>
            <a:off x="3048000" y="47196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25" action="ppaction://hlinksldjump">
                  <a:snd r:embed="rId5" name="WHOOSH.WAV"/>
                </a:hlinkClick>
              </a:rPr>
              <a:t>400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27" name="Rectangle 114"/>
          <p:cNvSpPr>
            <a:spLocks noChangeArrowheads="1"/>
          </p:cNvSpPr>
          <p:nvPr/>
        </p:nvSpPr>
        <p:spPr bwMode="auto">
          <a:xfrm>
            <a:off x="4572000" y="47196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26" action="ppaction://hlinksldjump">
                  <a:snd r:embed="rId5" name="WHOOSH.WAV"/>
                </a:hlinkClick>
              </a:rPr>
              <a:t>400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28" name="Rectangle 115"/>
          <p:cNvSpPr>
            <a:spLocks noChangeArrowheads="1"/>
          </p:cNvSpPr>
          <p:nvPr/>
        </p:nvSpPr>
        <p:spPr bwMode="auto">
          <a:xfrm>
            <a:off x="6096000" y="47196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8" action="ppaction://hlinksldjump"/>
              </a:rPr>
              <a:t>400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29" name="Rectangle 116"/>
          <p:cNvSpPr>
            <a:spLocks noChangeArrowheads="1"/>
          </p:cNvSpPr>
          <p:nvPr/>
        </p:nvSpPr>
        <p:spPr bwMode="auto">
          <a:xfrm>
            <a:off x="0" y="57864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27" action="ppaction://hlinksldjump">
                  <a:snd r:embed="rId5" name="WHOOSH.WAV"/>
                </a:hlinkClick>
              </a:rPr>
              <a:t>500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30" name="Rectangle 117"/>
          <p:cNvSpPr>
            <a:spLocks noChangeArrowheads="1"/>
          </p:cNvSpPr>
          <p:nvPr/>
        </p:nvSpPr>
        <p:spPr bwMode="auto">
          <a:xfrm>
            <a:off x="1524000" y="57864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28" action="ppaction://hlinksldjump">
                  <a:snd r:embed="rId5" name="WHOOSH.WAV"/>
                </a:hlinkClick>
              </a:rPr>
              <a:t>500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31" name="Rectangle 118"/>
          <p:cNvSpPr>
            <a:spLocks noChangeArrowheads="1"/>
          </p:cNvSpPr>
          <p:nvPr/>
        </p:nvSpPr>
        <p:spPr bwMode="auto">
          <a:xfrm>
            <a:off x="3048000" y="57864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29" action="ppaction://hlinksldjump">
                  <a:snd r:embed="rId5" name="WHOOSH.WAV"/>
                </a:hlinkClick>
              </a:rPr>
              <a:t>500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32" name="Rectangle 119"/>
          <p:cNvSpPr>
            <a:spLocks noChangeArrowheads="1"/>
          </p:cNvSpPr>
          <p:nvPr/>
        </p:nvSpPr>
        <p:spPr bwMode="auto">
          <a:xfrm>
            <a:off x="4572000" y="57864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30" action="ppaction://hlinksldjump">
                  <a:snd r:embed="rId5" name="WHOOSH.WAV"/>
                </a:hlinkClick>
              </a:rPr>
              <a:t>500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33" name="Rectangle 120">
            <a:hlinkClick r:id="rId9" action="ppaction://hlinksldjump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096000" y="578485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9" action="ppaction://hlinksldjump">
                  <a:snd r:embed="rId5" name="WHOOSH.WAV"/>
                </a:hlinkClick>
              </a:rPr>
              <a:t>500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865" name="Rectangle 121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15240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3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Cost of</a:t>
            </a:r>
          </a:p>
          <a:p>
            <a:pPr>
              <a:defRPr/>
            </a:pPr>
            <a:r>
              <a:rPr lang="en-US" sz="23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Living</a:t>
            </a:r>
          </a:p>
        </p:txBody>
      </p:sp>
      <p:sp>
        <p:nvSpPr>
          <p:cNvPr id="31866" name="Rectangle 122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1524000" y="0"/>
            <a:ext cx="15240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3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Applications</a:t>
            </a:r>
            <a:endParaRPr lang="en-US" sz="2300">
              <a:solidFill>
                <a:schemeClr val="bg1"/>
              </a:solidFill>
            </a:endParaRPr>
          </a:p>
        </p:txBody>
      </p:sp>
      <p:sp>
        <p:nvSpPr>
          <p:cNvPr id="31867" name="Rectangle 123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3048000" y="0"/>
            <a:ext cx="15240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3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Resumes</a:t>
            </a:r>
          </a:p>
        </p:txBody>
      </p:sp>
      <p:sp>
        <p:nvSpPr>
          <p:cNvPr id="31868" name="Rectangle 124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4572000" y="0"/>
            <a:ext cx="15240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3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Answers</a:t>
            </a:r>
          </a:p>
          <a:p>
            <a:pPr>
              <a:defRPr/>
            </a:pPr>
            <a:r>
              <a:rPr lang="en-US" sz="23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to Interview</a:t>
            </a:r>
          </a:p>
          <a:p>
            <a:pPr>
              <a:defRPr/>
            </a:pPr>
            <a:r>
              <a:rPr lang="en-US" sz="23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Questions</a:t>
            </a:r>
            <a:endParaRPr lang="en-US" sz="2300">
              <a:solidFill>
                <a:schemeClr val="bg1"/>
              </a:solidFill>
            </a:endParaRPr>
          </a:p>
        </p:txBody>
      </p:sp>
      <p:sp>
        <p:nvSpPr>
          <p:cNvPr id="3138" name="Rectangle 125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6096000" y="0"/>
            <a:ext cx="15240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300">
                <a:solidFill>
                  <a:schemeClr val="bg1"/>
                </a:solidFill>
              </a:rPr>
              <a:t>How you</a:t>
            </a:r>
          </a:p>
          <a:p>
            <a:r>
              <a:rPr lang="en-US" sz="2300">
                <a:solidFill>
                  <a:schemeClr val="bg1"/>
                </a:solidFill>
              </a:rPr>
              <a:t>Look and</a:t>
            </a:r>
          </a:p>
          <a:p>
            <a:r>
              <a:rPr lang="en-US" sz="2300">
                <a:solidFill>
                  <a:schemeClr val="bg1"/>
                </a:solidFill>
              </a:rPr>
              <a:t> Act</a:t>
            </a:r>
          </a:p>
        </p:txBody>
      </p:sp>
      <p:sp>
        <p:nvSpPr>
          <p:cNvPr id="31870" name="Rectangle 126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7620000" y="0"/>
            <a:ext cx="15240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3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Money</a:t>
            </a:r>
            <a:endParaRPr lang="en-US" sz="2300">
              <a:solidFill>
                <a:schemeClr val="bg1"/>
              </a:solidFill>
            </a:endParaRPr>
          </a:p>
        </p:txBody>
      </p:sp>
      <p:sp>
        <p:nvSpPr>
          <p:cNvPr id="3140" name="Rectangle 127"/>
          <p:cNvSpPr>
            <a:spLocks noChangeArrowheads="1"/>
          </p:cNvSpPr>
          <p:nvPr/>
        </p:nvSpPr>
        <p:spPr bwMode="auto">
          <a:xfrm>
            <a:off x="7620000" y="15240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41" name="Rectangle 128"/>
          <p:cNvSpPr>
            <a:spLocks noChangeArrowheads="1"/>
          </p:cNvSpPr>
          <p:nvPr/>
        </p:nvSpPr>
        <p:spPr bwMode="auto">
          <a:xfrm>
            <a:off x="7620000" y="25908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42" name="Rectangle 129"/>
          <p:cNvSpPr>
            <a:spLocks noChangeArrowheads="1"/>
          </p:cNvSpPr>
          <p:nvPr/>
        </p:nvSpPr>
        <p:spPr bwMode="auto">
          <a:xfrm>
            <a:off x="7620000" y="36576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43" name="Rectangle 130"/>
          <p:cNvSpPr>
            <a:spLocks noChangeArrowheads="1"/>
          </p:cNvSpPr>
          <p:nvPr/>
        </p:nvSpPr>
        <p:spPr bwMode="auto">
          <a:xfrm>
            <a:off x="7620000" y="47244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44" name="Rectangle 131"/>
          <p:cNvSpPr>
            <a:spLocks noChangeArrowheads="1"/>
          </p:cNvSpPr>
          <p:nvPr/>
        </p:nvSpPr>
        <p:spPr bwMode="auto">
          <a:xfrm>
            <a:off x="7620000" y="57912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45" name="Rectangle 132"/>
          <p:cNvSpPr>
            <a:spLocks noChangeArrowheads="1"/>
          </p:cNvSpPr>
          <p:nvPr/>
        </p:nvSpPr>
        <p:spPr bwMode="auto">
          <a:xfrm>
            <a:off x="7620000" y="15192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4" action="ppaction://hlinksldjump">
                  <a:snd r:embed="rId5" name="WHOOSH.WAV"/>
                </a:hlinkClick>
              </a:rPr>
              <a:t>100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46" name="Rectangle 133"/>
          <p:cNvSpPr>
            <a:spLocks noChangeArrowheads="1"/>
          </p:cNvSpPr>
          <p:nvPr/>
        </p:nvSpPr>
        <p:spPr bwMode="auto">
          <a:xfrm>
            <a:off x="7620000" y="25860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6" action="ppaction://hlinksldjump">
                  <a:snd r:embed="rId5" name="WHOOSH.WAV"/>
                </a:hlinkClick>
              </a:rPr>
              <a:t>200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47" name="Rectangle 134"/>
          <p:cNvSpPr>
            <a:spLocks noChangeArrowheads="1"/>
          </p:cNvSpPr>
          <p:nvPr/>
        </p:nvSpPr>
        <p:spPr bwMode="auto">
          <a:xfrm>
            <a:off x="7620000" y="36528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7" action="ppaction://hlinksldjump">
                  <a:snd r:embed="rId5" name="WHOOSH.WAV"/>
                </a:hlinkClick>
              </a:rPr>
              <a:t>300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48" name="Rectangle 135"/>
          <p:cNvSpPr>
            <a:spLocks noChangeArrowheads="1"/>
          </p:cNvSpPr>
          <p:nvPr/>
        </p:nvSpPr>
        <p:spPr bwMode="auto">
          <a:xfrm>
            <a:off x="7620000" y="47196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8" action="ppaction://hlinksldjump"/>
              </a:rPr>
              <a:t>400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49" name="Rectangle 136">
            <a:hlinkClick r:id="rId9" action="ppaction://hlinksldjump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7620000" y="57864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9" action="ppaction://hlinksldjump">
                  <a:snd r:embed="rId5" name="WHOOSH.WAV"/>
                </a:hlinkClick>
              </a:rPr>
              <a:t>500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50" name="Rectangle 137"/>
          <p:cNvSpPr>
            <a:spLocks noChangeArrowheads="1"/>
          </p:cNvSpPr>
          <p:nvPr/>
        </p:nvSpPr>
        <p:spPr bwMode="auto">
          <a:xfrm>
            <a:off x="7620000" y="15240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51" name="Rectangle 138"/>
          <p:cNvSpPr>
            <a:spLocks noChangeArrowheads="1"/>
          </p:cNvSpPr>
          <p:nvPr/>
        </p:nvSpPr>
        <p:spPr bwMode="auto">
          <a:xfrm>
            <a:off x="7620000" y="25908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52" name="Rectangle 139"/>
          <p:cNvSpPr>
            <a:spLocks noChangeArrowheads="1"/>
          </p:cNvSpPr>
          <p:nvPr/>
        </p:nvSpPr>
        <p:spPr bwMode="auto">
          <a:xfrm>
            <a:off x="7620000" y="36576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53" name="Rectangle 140"/>
          <p:cNvSpPr>
            <a:spLocks noChangeArrowheads="1"/>
          </p:cNvSpPr>
          <p:nvPr/>
        </p:nvSpPr>
        <p:spPr bwMode="auto">
          <a:xfrm>
            <a:off x="7620000" y="47244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54" name="Rectangle 141"/>
          <p:cNvSpPr>
            <a:spLocks noChangeArrowheads="1"/>
          </p:cNvSpPr>
          <p:nvPr/>
        </p:nvSpPr>
        <p:spPr bwMode="auto">
          <a:xfrm>
            <a:off x="7620000" y="579120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55" name="Rectangle 142"/>
          <p:cNvSpPr>
            <a:spLocks noChangeArrowheads="1"/>
          </p:cNvSpPr>
          <p:nvPr/>
        </p:nvSpPr>
        <p:spPr bwMode="auto">
          <a:xfrm>
            <a:off x="7620000" y="15192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32" action="ppaction://hlinksldjump">
                  <a:snd r:embed="rId5" name="WHOOSH.WAV"/>
                </a:hlinkClick>
              </a:rPr>
              <a:t>100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56" name="Rectangle 143"/>
          <p:cNvSpPr>
            <a:spLocks noChangeArrowheads="1"/>
          </p:cNvSpPr>
          <p:nvPr/>
        </p:nvSpPr>
        <p:spPr bwMode="auto">
          <a:xfrm>
            <a:off x="7620000" y="25860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33" action="ppaction://hlinksldjump">
                  <a:snd r:embed="rId5" name="WHOOSH.WAV"/>
                </a:hlinkClick>
              </a:rPr>
              <a:t>200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57" name="Rectangle 144"/>
          <p:cNvSpPr>
            <a:spLocks noChangeArrowheads="1"/>
          </p:cNvSpPr>
          <p:nvPr/>
        </p:nvSpPr>
        <p:spPr bwMode="auto">
          <a:xfrm>
            <a:off x="7620000" y="36528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34" action="ppaction://hlinksldjump">
                  <a:snd r:embed="rId5" name="WHOOSH.WAV"/>
                </a:hlinkClick>
              </a:rPr>
              <a:t>300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58" name="Rectangle 145"/>
          <p:cNvSpPr>
            <a:spLocks noChangeArrowheads="1"/>
          </p:cNvSpPr>
          <p:nvPr/>
        </p:nvSpPr>
        <p:spPr bwMode="auto">
          <a:xfrm>
            <a:off x="7620000" y="4719638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35" action="ppaction://hlinksldjump"/>
              </a:rPr>
              <a:t>400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59" name="Rectangle 146">
            <a:hlinkClick r:id="rId9" action="ppaction://hlinksldjump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7620000" y="5784850"/>
            <a:ext cx="15240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400" b="1">
                <a:solidFill>
                  <a:schemeClr val="bg1"/>
                </a:solidFill>
                <a:latin typeface="Arial" charset="0"/>
                <a:hlinkClick r:id="rId36" action="ppaction://hlinksldjump">
                  <a:snd r:embed="rId5" name="WHOOSH.WAV"/>
                </a:hlinkClick>
              </a:rPr>
              <a:t>500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60" name="Rectangle 148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1524000" y="1246188"/>
            <a:ext cx="60960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 b="1">
                <a:solidFill>
                  <a:srgbClr val="CC3300"/>
                </a:solidFill>
                <a:latin typeface="Arial" charset="0"/>
              </a:rPr>
              <a:t>  </a:t>
            </a:r>
            <a:r>
              <a:rPr lang="en-US" sz="1400" b="1">
                <a:solidFill>
                  <a:srgbClr val="CC3300"/>
                </a:solidFill>
                <a:latin typeface="Arial" charset="0"/>
                <a:cs typeface="Arial" charset="0"/>
              </a:rPr>
              <a:t>► ► ►  </a:t>
            </a:r>
            <a:r>
              <a:rPr lang="en-US" sz="1400" b="1">
                <a:solidFill>
                  <a:srgbClr val="CC3300"/>
                </a:solidFill>
                <a:latin typeface="Arial" charset="0"/>
              </a:rPr>
              <a:t>F i n a l  J e o p a r d y  </a:t>
            </a:r>
            <a:r>
              <a:rPr lang="en-US" sz="1400" b="1">
                <a:solidFill>
                  <a:srgbClr val="CC3300"/>
                </a:solidFill>
                <a:latin typeface="Arial" charset="0"/>
                <a:cs typeface="Arial" charset="0"/>
              </a:rPr>
              <a:t>◄ ◄ ◄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1507" name="Group 13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3566" name="AutoShape 14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559" name="Text Box 15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21508" name="Group 16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21515" name="AutoShape 17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516" name="Group 18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21519" name="Line 19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0" name="Line 20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1" name="Line 21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2" name="Line 22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3" name="Line 23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4" name="Line 24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5" name="Line 25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6" name="Line 26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7" name="Line 27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8" name="Text Box 28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1529" name="Text Box 29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1530" name="Text Box 30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1531" name="Text Box 31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1532" name="Text Box 32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1533" name="Text Box 33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1534" name="Text Box 34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1535" name="Text Box 35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1536" name="Text Box 36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1537" name="Text Box 37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1538" name="Text Box 38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1539" name="Text Box 39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1540" name="Text Box 40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1541" name="Text Box 41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1542" name="Text Box 42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1543" name="Text Box 43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1544" name="Text Box 44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1545" name="Text Box 45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1546" name="Text Box 46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1547" name="Text Box 47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1548" name="Text Box 48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1549" name="Text Box 49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1550" name="Text Box 50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1551" name="Text Box 51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1552" name="Text Box 52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1553" name="Text Box 53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1554" name="Text Box 54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1555" name="Text Box 55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1556" name="Text Box 56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1557" name="Text Box 57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21517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8" name="Rectangle 59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09" name="Rectangle 6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3556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“</a:t>
            </a:r>
            <a:r>
              <a:rPr lang="en-US" sz="2400" b="1">
                <a:solidFill>
                  <a:srgbClr val="FFFF00"/>
                </a:solidFill>
              </a:rPr>
              <a:t>CAN</a:t>
            </a:r>
            <a:r>
              <a:rPr lang="en-US" sz="2400">
                <a:solidFill>
                  <a:srgbClr val="FFFF00"/>
                </a:solidFill>
              </a:rPr>
              <a:t> you do the job, </a:t>
            </a:r>
            <a:r>
              <a:rPr lang="en-US" sz="2400" b="1">
                <a:solidFill>
                  <a:srgbClr val="FFFF00"/>
                </a:solidFill>
              </a:rPr>
              <a:t>WILL</a:t>
            </a:r>
            <a:r>
              <a:rPr lang="en-US" sz="2400">
                <a:solidFill>
                  <a:srgbClr val="FFFF00"/>
                </a:solidFill>
              </a:rPr>
              <a:t> you do the job,do you </a:t>
            </a:r>
            <a:r>
              <a:rPr lang="en-US" sz="2400" b="1">
                <a:solidFill>
                  <a:srgbClr val="FFFF00"/>
                </a:solidFill>
              </a:rPr>
              <a:t>WANT</a:t>
            </a:r>
            <a:r>
              <a:rPr lang="en-US" sz="2400">
                <a:solidFill>
                  <a:srgbClr val="FFFF00"/>
                </a:solidFill>
              </a:rPr>
              <a:t> to do the job” ?</a:t>
            </a:r>
          </a:p>
        </p:txBody>
      </p:sp>
      <p:sp>
        <p:nvSpPr>
          <p:cNvPr id="21511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three things they really want to know.</a:t>
            </a:r>
          </a:p>
        </p:txBody>
      </p:sp>
      <p:sp>
        <p:nvSpPr>
          <p:cNvPr id="21512" name="Text Box 6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bg1"/>
                </a:solidFill>
                <a:latin typeface="Arial" charset="0"/>
              </a:rPr>
              <a:t>Answers to Interview Questions</a:t>
            </a:r>
            <a:r>
              <a:rPr lang="en-US" sz="4800" b="1">
                <a:solidFill>
                  <a:schemeClr val="bg1"/>
                </a:solidFill>
                <a:latin typeface="Arial" charset="0"/>
              </a:rPr>
              <a:t>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300</a:t>
            </a:r>
          </a:p>
        </p:txBody>
      </p:sp>
      <p:sp>
        <p:nvSpPr>
          <p:cNvPr id="21513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Rectangle 6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531" name="Group 35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4612" name="AutoShape 36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583" name="Text Box 37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22532" name="Group 38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22539" name="AutoShape 39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540" name="Group 40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22543" name="Line 41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4" name="Line 42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5" name="Line 43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6" name="Line 44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7" name="Line 45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8" name="Line 46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9" name="Line 47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0" name="Line 48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1" name="Line 49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2" name="Text Box 50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2553" name="Text Box 51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2554" name="Text Box 52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2555" name="Text Box 53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2556" name="Text Box 54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2557" name="Text Box 55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2558" name="Text Box 56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2559" name="Text Box 57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2560" name="Text Box 58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2561" name="Text Box 59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2562" name="Text Box 60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2563" name="Text Box 61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2564" name="Text Box 62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2565" name="Text Box 63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2566" name="Text Box 64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2567" name="Text Box 65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2568" name="Text Box 66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2569" name="Text Box 67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2570" name="Text Box 68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2571" name="Text Box 69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2572" name="Text Box 70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2573" name="Text Box 71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2574" name="Text Box 72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2575" name="Text Box 73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2576" name="Text Box 74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2577" name="Text Box 75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2578" name="Text Box 76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2579" name="Text Box 77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2580" name="Text Box 78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2581" name="Text Box 79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22541" name="Rectangle 80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2" name="Rectangle 81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33" name="Rectangle 8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4580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</a:t>
            </a:r>
            <a:r>
              <a:rPr lang="en-US" sz="2400">
                <a:solidFill>
                  <a:srgbClr val="FFFF00"/>
                </a:solidFill>
              </a:rPr>
              <a:t> a Behavioral based interview?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22535" name="Text Box 2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type if interview question that starts with “Tell me about a time…”</a:t>
            </a:r>
          </a:p>
        </p:txBody>
      </p:sp>
      <p:sp>
        <p:nvSpPr>
          <p:cNvPr id="22536" name="Text Box 8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bg1"/>
                </a:solidFill>
                <a:latin typeface="Arial" charset="0"/>
              </a:rPr>
              <a:t>Answers to Interview Questions</a:t>
            </a:r>
            <a:r>
              <a:rPr lang="en-US" sz="4800" b="1">
                <a:solidFill>
                  <a:schemeClr val="bg1"/>
                </a:solidFill>
                <a:latin typeface="Arial" charset="0"/>
              </a:rPr>
              <a:t>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400</a:t>
            </a:r>
          </a:p>
        </p:txBody>
      </p:sp>
      <p:sp>
        <p:nvSpPr>
          <p:cNvPr id="22537" name="Rectangle 8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Rectangle 8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55" name="Group 13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5614" name="AutoShape 14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607" name="Text Box 15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23556" name="Group 16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23563" name="AutoShape 17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3564" name="Group 18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23567" name="Line 19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8" name="Line 20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9" name="Line 21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0" name="Line 22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1" name="Line 23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2" name="Line 24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3" name="Line 25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4" name="Line 26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5" name="Line 27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6" name="Text Box 28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3577" name="Text Box 29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3578" name="Text Box 30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3579" name="Text Box 31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3580" name="Text Box 32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3581" name="Text Box 33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3582" name="Text Box 34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3583" name="Text Box 35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3584" name="Text Box 36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3585" name="Text Box 37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3586" name="Text Box 38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3587" name="Text Box 39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3588" name="Text Box 40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3589" name="Text Box 41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3590" name="Text Box 42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3591" name="Text Box 43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3592" name="Text Box 44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3593" name="Text Box 45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3594" name="Text Box 46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3595" name="Text Box 47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3596" name="Text Box 48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3597" name="Text Box 49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3598" name="Text Box 50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3599" name="Text Box 51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3600" name="Text Box 52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3601" name="Text Box 53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3602" name="Text Box 54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3603" name="Text Box 55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3604" name="Text Box 56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3605" name="Text Box 57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23565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6" name="Rectangle 59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57" name="Rectangle 6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5604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 </a:t>
            </a:r>
            <a:r>
              <a:rPr lang="en-US" sz="2400">
                <a:solidFill>
                  <a:srgbClr val="FFFF00"/>
                </a:solidFill>
              </a:rPr>
              <a:t>”I CAN (have the skills) to do this job well, I WANT (I’m motivated) to do this job, and I WILL make my best effort”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23559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reasons you will give when asked “Why should I hire you?”</a:t>
            </a:r>
          </a:p>
        </p:txBody>
      </p:sp>
      <p:sp>
        <p:nvSpPr>
          <p:cNvPr id="23560" name="Text Box 6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bg1"/>
                </a:solidFill>
                <a:latin typeface="Arial" charset="0"/>
              </a:rPr>
              <a:t>Answers to Interview Questions</a:t>
            </a:r>
            <a:r>
              <a:rPr lang="en-US" sz="4800" b="1">
                <a:solidFill>
                  <a:schemeClr val="bg1"/>
                </a:solidFill>
                <a:latin typeface="Arial" charset="0"/>
              </a:rPr>
              <a:t>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500</a:t>
            </a:r>
          </a:p>
        </p:txBody>
      </p:sp>
      <p:sp>
        <p:nvSpPr>
          <p:cNvPr id="23561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Rectangle 6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579" name="Group 12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6637" name="AutoShape 13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631" name="Text Box 14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24580" name="Group 15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24587" name="AutoShape 16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4588" name="Group 17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24591" name="Line 18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2" name="Line 19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3" name="Line 20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4" name="Line 21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5" name="Line 22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6" name="Line 23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7" name="Line 24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8" name="Line 25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9" name="Line 26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0" name="Text Box 27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4601" name="Text Box 28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4602" name="Text Box 29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4603" name="Text Box 30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4604" name="Text Box 31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4605" name="Text Box 32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4606" name="Text Box 33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4607" name="Text Box 34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4608" name="Text Box 35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4609" name="Text Box 36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4610" name="Text Box 37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4611" name="Text Box 38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4612" name="Text Box 39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4613" name="Text Box 40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4614" name="Text Box 41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4615" name="Text Box 42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4616" name="Text Box 43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4617" name="Text Box 44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4618" name="Text Box 45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4619" name="Text Box 46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4620" name="Text Box 47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4621" name="Text Box 48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4622" name="Text Box 49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4623" name="Text Box 50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4624" name="Text Box 51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4625" name="Text Box 52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4626" name="Text Box 53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4627" name="Text Box 54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4628" name="Text Box 55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4629" name="Text Box 56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24589" name="Rectangle 57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0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581" name="Rectangle 5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6628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“</a:t>
            </a:r>
            <a:r>
              <a:rPr lang="en-US" sz="2400">
                <a:solidFill>
                  <a:srgbClr val="FFFF00"/>
                </a:solidFill>
              </a:rPr>
              <a:t>Dress like you work there ?”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24583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How to figure out what to wear.</a:t>
            </a:r>
          </a:p>
        </p:txBody>
      </p:sp>
      <p:sp>
        <p:nvSpPr>
          <p:cNvPr id="24584" name="Text Box 6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How you Look and Act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100</a:t>
            </a:r>
          </a:p>
        </p:txBody>
      </p:sp>
      <p:sp>
        <p:nvSpPr>
          <p:cNvPr id="24585" name="Rectangle 6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603" name="Group 13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7662" name="AutoShape 14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55" name="Text Box 15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25604" name="Group 16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25611" name="AutoShape 17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612" name="Group 18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25615" name="Line 19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6" name="Line 20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7" name="Line 21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8" name="Line 22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9" name="Line 23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0" name="Line 24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1" name="Line 25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2" name="Line 26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3" name="Line 27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4" name="Text Box 28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5625" name="Text Box 29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5626" name="Text Box 30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5627" name="Text Box 31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5628" name="Text Box 32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5629" name="Text Box 33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5630" name="Text Box 34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5631" name="Text Box 35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5632" name="Text Box 36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5633" name="Text Box 37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5634" name="Text Box 38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5635" name="Text Box 39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5636" name="Text Box 40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5637" name="Text Box 41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5638" name="Text Box 42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5639" name="Text Box 43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5640" name="Text Box 44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5641" name="Text Box 45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5642" name="Text Box 46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5643" name="Text Box 47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5644" name="Text Box 48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5645" name="Text Box 49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5646" name="Text Box 50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5647" name="Text Box 51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5648" name="Text Box 52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5649" name="Text Box 53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5650" name="Text Box 54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5651" name="Text Box 55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5652" name="Text Box 56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5653" name="Text Box 57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25613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4" name="Rectangle 59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05" name="Rectangle 6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7652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a </a:t>
            </a:r>
            <a:r>
              <a:rPr lang="en-US" sz="2400">
                <a:solidFill>
                  <a:srgbClr val="FFFF00"/>
                </a:solidFill>
              </a:rPr>
              <a:t>”Smile”!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2560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One thing EVERYONE should wear!</a:t>
            </a:r>
          </a:p>
        </p:txBody>
      </p:sp>
      <p:sp>
        <p:nvSpPr>
          <p:cNvPr id="25608" name="Text Box 6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How you Look and Act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200</a:t>
            </a:r>
          </a:p>
        </p:txBody>
      </p:sp>
      <p:sp>
        <p:nvSpPr>
          <p:cNvPr id="25609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0" name="Rectangle 6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627" name="Group 12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8685" name="AutoShape 13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679" name="Text Box 14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26628" name="Group 15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26635" name="AutoShape 16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6636" name="Group 17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26639" name="Line 18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0" name="Line 19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1" name="Line 20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2" name="Line 21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3" name="Line 22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4" name="Line 23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5" name="Line 24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6" name="Line 25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7" name="Line 26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8" name="Text Box 27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6649" name="Text Box 28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6650" name="Text Box 29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6651" name="Text Box 30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6652" name="Text Box 31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6653" name="Text Box 32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6654" name="Text Box 33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6655" name="Text Box 34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6656" name="Text Box 35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6657" name="Text Box 36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6658" name="Text Box 37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6659" name="Text Box 38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6660" name="Text Box 39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6661" name="Text Box 40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6662" name="Text Box 41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6663" name="Text Box 42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6664" name="Text Box 43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6665" name="Text Box 44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6666" name="Text Box 45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6667" name="Text Box 46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6668" name="Text Box 47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6669" name="Text Box 48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6670" name="Text Box 49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6671" name="Text Box 50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6672" name="Text Box 51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6673" name="Text Box 52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6674" name="Text Box 53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6675" name="Text Box 54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6676" name="Text Box 55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6677" name="Text Box 56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26637" name="Rectangle 57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8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29" name="Rectangle 5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8676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 </a:t>
            </a:r>
            <a:r>
              <a:rPr lang="en-US" sz="2400">
                <a:solidFill>
                  <a:srgbClr val="FFFF00"/>
                </a:solidFill>
              </a:rPr>
              <a:t>”Good morning (afternoon), my name is ________, thank you for taking the time to visit (interview) with me.” (simultaneous handshake)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26631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greeting you should practice at least a hundred times.</a:t>
            </a:r>
          </a:p>
        </p:txBody>
      </p:sp>
      <p:sp>
        <p:nvSpPr>
          <p:cNvPr id="26632" name="Text Box 6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How you Look and Act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300</a:t>
            </a:r>
          </a:p>
        </p:txBody>
      </p:sp>
      <p:sp>
        <p:nvSpPr>
          <p:cNvPr id="26633" name="Rectangle 6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651" name="Group 13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9710" name="AutoShape 14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703" name="Text Box 15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27652" name="Group 16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27659" name="AutoShape 17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7660" name="Group 18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27663" name="Line 19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64" name="Line 20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65" name="Line 21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66" name="Line 22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67" name="Line 23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68" name="Line 24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69" name="Line 25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70" name="Line 26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71" name="Line 27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72" name="Text Box 28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7673" name="Text Box 29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7674" name="Text Box 30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7675" name="Text Box 31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7676" name="Text Box 32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7677" name="Text Box 33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7678" name="Text Box 34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7679" name="Text Box 35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7680" name="Text Box 36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7681" name="Text Box 37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7682" name="Text Box 38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7683" name="Text Box 39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7684" name="Text Box 40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7685" name="Text Box 41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7686" name="Text Box 42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7687" name="Text Box 43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7688" name="Text Box 44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7689" name="Text Box 45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7690" name="Text Box 46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7691" name="Text Box 47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7692" name="Text Box 48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7693" name="Text Box 49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7694" name="Text Box 50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7695" name="Text Box 51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7696" name="Text Box 52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7697" name="Text Box 53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7698" name="Text Box 54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7699" name="Text Box 55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7700" name="Text Box 56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7701" name="Text Box 57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27661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2" name="Rectangle 59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653" name="Rectangle 6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9701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a </a:t>
            </a:r>
            <a:r>
              <a:rPr lang="en-US" sz="2400">
                <a:solidFill>
                  <a:srgbClr val="FFFF00"/>
                </a:solidFill>
              </a:rPr>
              <a:t>”No more than one or two ?”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27655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Number of piercings that may show?</a:t>
            </a:r>
          </a:p>
        </p:txBody>
      </p:sp>
      <p:sp>
        <p:nvSpPr>
          <p:cNvPr id="27656" name="Text Box 6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How you Look and Act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400</a:t>
            </a:r>
          </a:p>
        </p:txBody>
      </p:sp>
      <p:sp>
        <p:nvSpPr>
          <p:cNvPr id="27657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8" name="Rectangle 6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675" name="Group 13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30734" name="AutoShape 14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727" name="Text Box 15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28676" name="Group 16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28683" name="AutoShape 17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8684" name="Group 18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28687" name="Line 19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8" name="Line 20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9" name="Line 21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0" name="Line 22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1" name="Line 23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2" name="Line 24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3" name="Line 25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4" name="Line 26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5" name="Line 27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6" name="Text Box 28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8697" name="Text Box 29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8698" name="Text Box 30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8699" name="Text Box 31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8700" name="Text Box 32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8701" name="Text Box 33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8702" name="Text Box 34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8703" name="Text Box 35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8704" name="Text Box 36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8705" name="Text Box 37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8706" name="Text Box 38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8707" name="Text Box 39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8708" name="Text Box 40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8709" name="Text Box 41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8710" name="Text Box 42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8711" name="Text Box 43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8712" name="Text Box 44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8713" name="Text Box 45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8714" name="Text Box 46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8715" name="Text Box 47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8716" name="Text Box 48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8717" name="Text Box 49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8718" name="Text Box 50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8719" name="Text Box 51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8720" name="Text Box 52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8721" name="Text Box 53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8722" name="Text Box 54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8723" name="Text Box 55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8724" name="Text Box 56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8725" name="Text Box 57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28685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6" name="Rectangle 59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677" name="Rectangle 6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30724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”What is SMILE, say THANK YOU and let him (her) know you WANT the job.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2867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last thing you do before leaving the interview.</a:t>
            </a:r>
          </a:p>
        </p:txBody>
      </p:sp>
      <p:sp>
        <p:nvSpPr>
          <p:cNvPr id="28680" name="Text Box 6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How you Look and Act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500</a:t>
            </a:r>
          </a:p>
        </p:txBody>
      </p:sp>
      <p:sp>
        <p:nvSpPr>
          <p:cNvPr id="28681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Rectangle 6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9699" name="Group 10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32779" name="AutoShape 11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51" name="Text Box 12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29700" name="Group 13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29707" name="AutoShape 14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9708" name="Group 15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29711" name="Line 16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2" name="Line 17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3" name="Line 18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4" name="Line 19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5" name="Line 20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6" name="Line 21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7" name="Line 22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8" name="Line 23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9" name="Line 24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0" name="Text Box 25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9721" name="Text Box 26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9722" name="Text Box 27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9723" name="Text Box 28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9724" name="Text Box 29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9725" name="Text Box 30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29726" name="Text Box 31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9727" name="Text Box 32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9728" name="Text Box 33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9729" name="Text Box 34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9730" name="Text Box 35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9731" name="Text Box 36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29732" name="Text Box 37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9733" name="Text Box 38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9734" name="Text Box 39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9735" name="Text Box 40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9736" name="Text Box 41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9737" name="Text Box 42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29738" name="Text Box 43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9739" name="Text Box 44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9740" name="Text Box 45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9741" name="Text Box 46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9742" name="Text Box 47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9743" name="Text Box 48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29744" name="Text Box 49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9745" name="Text Box 50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9746" name="Text Box 51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9747" name="Text Box 52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9748" name="Text Box 53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29749" name="Text Box 54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29709" name="Rectangle 55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10" name="Rectangle 56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701" name="Rectangle 5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32772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”I’m sure there is a pay scale or that you have something in mind for someone with my qualifications and skills? (never be first with $)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29703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answer to “How much are you looking to make?”</a:t>
            </a:r>
          </a:p>
        </p:txBody>
      </p:sp>
      <p:sp>
        <p:nvSpPr>
          <p:cNvPr id="29704" name="Text Box 5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Money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100</a:t>
            </a:r>
          </a:p>
        </p:txBody>
      </p:sp>
      <p:sp>
        <p:nvSpPr>
          <p:cNvPr id="29705" name="Rectangle 6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Rectangle 6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23" name="Group 10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33803" name="AutoShape 11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775" name="Text Box 12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30724" name="Group 13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30731" name="AutoShape 14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732" name="Group 15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30735" name="Line 16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6" name="Line 17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7" name="Line 18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8" name="Line 19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9" name="Line 20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0" name="Line 21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1" name="Line 22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2" name="Line 23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3" name="Line 24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4" name="Text Box 25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0745" name="Text Box 26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0746" name="Text Box 27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0747" name="Text Box 28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0748" name="Text Box 29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0749" name="Text Box 30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0750" name="Text Box 31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0751" name="Text Box 32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0752" name="Text Box 33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0753" name="Text Box 34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0754" name="Text Box 35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0755" name="Text Box 36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0756" name="Text Box 37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0757" name="Text Box 38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0758" name="Text Box 39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0759" name="Text Box 40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0760" name="Text Box 41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0761" name="Text Box 42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0762" name="Text Box 43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0763" name="Text Box 44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0764" name="Text Box 45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0765" name="Text Box 46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0766" name="Text Box 47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0767" name="Text Box 48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0768" name="Text Box 49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0769" name="Text Box 50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0770" name="Text Box 51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0771" name="Text Box 52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0772" name="Text Box 53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0773" name="Text Box 54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30733" name="Rectangle 55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4" name="Rectangle 56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33796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”$1500/month?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072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Minimum average dollar amount (per month) to live by yourself, own a car, pay rent and buy all your own stuff.</a:t>
            </a:r>
          </a:p>
        </p:txBody>
      </p:sp>
      <p:sp>
        <p:nvSpPr>
          <p:cNvPr id="30728" name="Text Box 5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Money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200</a:t>
            </a:r>
          </a:p>
        </p:txBody>
      </p:sp>
      <p:sp>
        <p:nvSpPr>
          <p:cNvPr id="30729" name="Rectangle 6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Rectangle 6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99" name="Group 15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" name="AutoShape 16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8" name="Text Box 17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sp>
        <p:nvSpPr>
          <p:cNvPr id="4100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How much the average rent payment is.</a:t>
            </a:r>
          </a:p>
        </p:txBody>
      </p:sp>
      <p:sp>
        <p:nvSpPr>
          <p:cNvPr id="4101" name="Text Box 6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Cost of Living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100</a:t>
            </a:r>
            <a:endParaRPr lang="en-US" sz="3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$400.00?</a:t>
            </a:r>
          </a:p>
        </p:txBody>
      </p:sp>
      <p:sp>
        <p:nvSpPr>
          <p:cNvPr id="4103" name="AutoShape 1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04" name="Group 19"/>
          <p:cNvGrpSpPr>
            <a:grpSpLocks/>
          </p:cNvGrpSpPr>
          <p:nvPr/>
        </p:nvGrpSpPr>
        <p:grpSpPr bwMode="auto">
          <a:xfrm>
            <a:off x="7772400" y="5943600"/>
            <a:ext cx="1295400" cy="838200"/>
            <a:chOff x="4896" y="3744"/>
            <a:chExt cx="816" cy="528"/>
          </a:xfrm>
        </p:grpSpPr>
        <p:sp>
          <p:nvSpPr>
            <p:cNvPr id="4108" name="Line 20"/>
            <p:cNvSpPr>
              <a:spLocks noChangeShapeType="1"/>
            </p:cNvSpPr>
            <p:nvPr/>
          </p:nvSpPr>
          <p:spPr bwMode="auto">
            <a:xfrm>
              <a:off x="5010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Line 21"/>
            <p:cNvSpPr>
              <a:spLocks noChangeShapeType="1"/>
            </p:cNvSpPr>
            <p:nvPr/>
          </p:nvSpPr>
          <p:spPr bwMode="auto">
            <a:xfrm>
              <a:off x="5154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Line 22"/>
            <p:cNvSpPr>
              <a:spLocks noChangeShapeType="1"/>
            </p:cNvSpPr>
            <p:nvPr/>
          </p:nvSpPr>
          <p:spPr bwMode="auto">
            <a:xfrm>
              <a:off x="5298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Line 23"/>
            <p:cNvSpPr>
              <a:spLocks noChangeShapeType="1"/>
            </p:cNvSpPr>
            <p:nvPr/>
          </p:nvSpPr>
          <p:spPr bwMode="auto">
            <a:xfrm>
              <a:off x="5442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Line 24"/>
            <p:cNvSpPr>
              <a:spLocks noChangeShapeType="1"/>
            </p:cNvSpPr>
            <p:nvPr/>
          </p:nvSpPr>
          <p:spPr bwMode="auto">
            <a:xfrm>
              <a:off x="5586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Line 25"/>
            <p:cNvSpPr>
              <a:spLocks noChangeShapeType="1"/>
            </p:cNvSpPr>
            <p:nvPr/>
          </p:nvSpPr>
          <p:spPr bwMode="auto">
            <a:xfrm>
              <a:off x="4896" y="3840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Line 26"/>
            <p:cNvSpPr>
              <a:spLocks noChangeShapeType="1"/>
            </p:cNvSpPr>
            <p:nvPr/>
          </p:nvSpPr>
          <p:spPr bwMode="auto">
            <a:xfrm>
              <a:off x="4896" y="3954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Line 27"/>
            <p:cNvSpPr>
              <a:spLocks noChangeShapeType="1"/>
            </p:cNvSpPr>
            <p:nvPr/>
          </p:nvSpPr>
          <p:spPr bwMode="auto">
            <a:xfrm>
              <a:off x="4896" y="4068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Line 28"/>
            <p:cNvSpPr>
              <a:spLocks noChangeShapeType="1"/>
            </p:cNvSpPr>
            <p:nvPr/>
          </p:nvSpPr>
          <p:spPr bwMode="auto">
            <a:xfrm>
              <a:off x="4896" y="4182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Text Box 29"/>
            <p:cNvSpPr txBox="1">
              <a:spLocks noChangeArrowheads="1"/>
            </p:cNvSpPr>
            <p:nvPr/>
          </p:nvSpPr>
          <p:spPr bwMode="auto">
            <a:xfrm>
              <a:off x="4912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4118" name="Text Box 30"/>
            <p:cNvSpPr txBox="1">
              <a:spLocks noChangeArrowheads="1"/>
            </p:cNvSpPr>
            <p:nvPr/>
          </p:nvSpPr>
          <p:spPr bwMode="auto">
            <a:xfrm>
              <a:off x="5046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4119" name="Text Box 31"/>
            <p:cNvSpPr txBox="1">
              <a:spLocks noChangeArrowheads="1"/>
            </p:cNvSpPr>
            <p:nvPr/>
          </p:nvSpPr>
          <p:spPr bwMode="auto">
            <a:xfrm>
              <a:off x="5187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4120" name="Text Box 32"/>
            <p:cNvSpPr txBox="1">
              <a:spLocks noChangeArrowheads="1"/>
            </p:cNvSpPr>
            <p:nvPr/>
          </p:nvSpPr>
          <p:spPr bwMode="auto">
            <a:xfrm>
              <a:off x="5330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4121" name="Text Box 33"/>
            <p:cNvSpPr txBox="1">
              <a:spLocks noChangeArrowheads="1"/>
            </p:cNvSpPr>
            <p:nvPr/>
          </p:nvSpPr>
          <p:spPr bwMode="auto">
            <a:xfrm>
              <a:off x="5473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4122" name="Text Box 34"/>
            <p:cNvSpPr txBox="1">
              <a:spLocks noChangeArrowheads="1"/>
            </p:cNvSpPr>
            <p:nvPr/>
          </p:nvSpPr>
          <p:spPr bwMode="auto">
            <a:xfrm>
              <a:off x="5610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4123" name="Text Box 35"/>
            <p:cNvSpPr txBox="1">
              <a:spLocks noChangeArrowheads="1"/>
            </p:cNvSpPr>
            <p:nvPr/>
          </p:nvSpPr>
          <p:spPr bwMode="auto">
            <a:xfrm>
              <a:off x="4910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4124" name="Text Box 36"/>
            <p:cNvSpPr txBox="1">
              <a:spLocks noChangeArrowheads="1"/>
            </p:cNvSpPr>
            <p:nvPr/>
          </p:nvSpPr>
          <p:spPr bwMode="auto">
            <a:xfrm>
              <a:off x="5044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4125" name="Text Box 37"/>
            <p:cNvSpPr txBox="1">
              <a:spLocks noChangeArrowheads="1"/>
            </p:cNvSpPr>
            <p:nvPr/>
          </p:nvSpPr>
          <p:spPr bwMode="auto">
            <a:xfrm>
              <a:off x="5185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4126" name="Text Box 38"/>
            <p:cNvSpPr txBox="1">
              <a:spLocks noChangeArrowheads="1"/>
            </p:cNvSpPr>
            <p:nvPr/>
          </p:nvSpPr>
          <p:spPr bwMode="auto">
            <a:xfrm>
              <a:off x="5328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4127" name="Text Box 39"/>
            <p:cNvSpPr txBox="1">
              <a:spLocks noChangeArrowheads="1"/>
            </p:cNvSpPr>
            <p:nvPr/>
          </p:nvSpPr>
          <p:spPr bwMode="auto">
            <a:xfrm>
              <a:off x="5471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4128" name="Text Box 40"/>
            <p:cNvSpPr txBox="1">
              <a:spLocks noChangeArrowheads="1"/>
            </p:cNvSpPr>
            <p:nvPr/>
          </p:nvSpPr>
          <p:spPr bwMode="auto">
            <a:xfrm>
              <a:off x="5608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4129" name="Text Box 41"/>
            <p:cNvSpPr txBox="1">
              <a:spLocks noChangeArrowheads="1"/>
            </p:cNvSpPr>
            <p:nvPr/>
          </p:nvSpPr>
          <p:spPr bwMode="auto">
            <a:xfrm>
              <a:off x="4910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4130" name="Text Box 42"/>
            <p:cNvSpPr txBox="1">
              <a:spLocks noChangeArrowheads="1"/>
            </p:cNvSpPr>
            <p:nvPr/>
          </p:nvSpPr>
          <p:spPr bwMode="auto">
            <a:xfrm>
              <a:off x="5044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4131" name="Text Box 43"/>
            <p:cNvSpPr txBox="1">
              <a:spLocks noChangeArrowheads="1"/>
            </p:cNvSpPr>
            <p:nvPr/>
          </p:nvSpPr>
          <p:spPr bwMode="auto">
            <a:xfrm>
              <a:off x="5185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4132" name="Text Box 44"/>
            <p:cNvSpPr txBox="1">
              <a:spLocks noChangeArrowheads="1"/>
            </p:cNvSpPr>
            <p:nvPr/>
          </p:nvSpPr>
          <p:spPr bwMode="auto">
            <a:xfrm>
              <a:off x="5328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4133" name="Text Box 45"/>
            <p:cNvSpPr txBox="1">
              <a:spLocks noChangeArrowheads="1"/>
            </p:cNvSpPr>
            <p:nvPr/>
          </p:nvSpPr>
          <p:spPr bwMode="auto">
            <a:xfrm>
              <a:off x="5471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4134" name="Text Box 46"/>
            <p:cNvSpPr txBox="1">
              <a:spLocks noChangeArrowheads="1"/>
            </p:cNvSpPr>
            <p:nvPr/>
          </p:nvSpPr>
          <p:spPr bwMode="auto">
            <a:xfrm>
              <a:off x="5608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4135" name="Text Box 47"/>
            <p:cNvSpPr txBox="1">
              <a:spLocks noChangeArrowheads="1"/>
            </p:cNvSpPr>
            <p:nvPr/>
          </p:nvSpPr>
          <p:spPr bwMode="auto">
            <a:xfrm>
              <a:off x="4910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4136" name="Text Box 48"/>
            <p:cNvSpPr txBox="1">
              <a:spLocks noChangeArrowheads="1"/>
            </p:cNvSpPr>
            <p:nvPr/>
          </p:nvSpPr>
          <p:spPr bwMode="auto">
            <a:xfrm>
              <a:off x="5044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4137" name="Text Box 49"/>
            <p:cNvSpPr txBox="1">
              <a:spLocks noChangeArrowheads="1"/>
            </p:cNvSpPr>
            <p:nvPr/>
          </p:nvSpPr>
          <p:spPr bwMode="auto">
            <a:xfrm>
              <a:off x="5185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4138" name="Text Box 50"/>
            <p:cNvSpPr txBox="1">
              <a:spLocks noChangeArrowheads="1"/>
            </p:cNvSpPr>
            <p:nvPr/>
          </p:nvSpPr>
          <p:spPr bwMode="auto">
            <a:xfrm>
              <a:off x="5328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4139" name="Text Box 51"/>
            <p:cNvSpPr txBox="1">
              <a:spLocks noChangeArrowheads="1"/>
            </p:cNvSpPr>
            <p:nvPr/>
          </p:nvSpPr>
          <p:spPr bwMode="auto">
            <a:xfrm>
              <a:off x="5471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4140" name="Text Box 52"/>
            <p:cNvSpPr txBox="1">
              <a:spLocks noChangeArrowheads="1"/>
            </p:cNvSpPr>
            <p:nvPr/>
          </p:nvSpPr>
          <p:spPr bwMode="auto">
            <a:xfrm>
              <a:off x="5608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4141" name="Text Box 53"/>
            <p:cNvSpPr txBox="1">
              <a:spLocks noChangeArrowheads="1"/>
            </p:cNvSpPr>
            <p:nvPr/>
          </p:nvSpPr>
          <p:spPr bwMode="auto">
            <a:xfrm>
              <a:off x="4910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4142" name="Text Box 54"/>
            <p:cNvSpPr txBox="1">
              <a:spLocks noChangeArrowheads="1"/>
            </p:cNvSpPr>
            <p:nvPr/>
          </p:nvSpPr>
          <p:spPr bwMode="auto">
            <a:xfrm>
              <a:off x="5044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4143" name="Text Box 55"/>
            <p:cNvSpPr txBox="1">
              <a:spLocks noChangeArrowheads="1"/>
            </p:cNvSpPr>
            <p:nvPr/>
          </p:nvSpPr>
          <p:spPr bwMode="auto">
            <a:xfrm>
              <a:off x="5185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4144" name="Text Box 56"/>
            <p:cNvSpPr txBox="1">
              <a:spLocks noChangeArrowheads="1"/>
            </p:cNvSpPr>
            <p:nvPr/>
          </p:nvSpPr>
          <p:spPr bwMode="auto">
            <a:xfrm>
              <a:off x="5328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4145" name="Text Box 57"/>
            <p:cNvSpPr txBox="1">
              <a:spLocks noChangeArrowheads="1"/>
            </p:cNvSpPr>
            <p:nvPr/>
          </p:nvSpPr>
          <p:spPr bwMode="auto">
            <a:xfrm>
              <a:off x="5471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4146" name="Text Box 58"/>
            <p:cNvSpPr txBox="1">
              <a:spLocks noChangeArrowheads="1"/>
            </p:cNvSpPr>
            <p:nvPr/>
          </p:nvSpPr>
          <p:spPr bwMode="auto">
            <a:xfrm>
              <a:off x="5608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</p:grpSp>
      <p:sp>
        <p:nvSpPr>
          <p:cNvPr id="4105" name="Rectangle 5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Rectangle 6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Rectangle 6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747" name="Group 10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34827" name="AutoShape 11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799" name="Text Box 12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31748" name="Group 13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31755" name="AutoShape 14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756" name="Group 15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31759" name="Line 16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0" name="Line 17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1" name="Line 18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2" name="Line 19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3" name="Line 20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4" name="Line 21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5" name="Line 22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6" name="Line 23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7" name="Line 24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8" name="Text Box 25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1769" name="Text Box 26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1770" name="Text Box 27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1771" name="Text Box 28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1772" name="Text Box 29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1773" name="Text Box 30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1774" name="Text Box 31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1775" name="Text Box 32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1776" name="Text Box 33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1777" name="Text Box 34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1778" name="Text Box 35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1779" name="Text Box 36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1780" name="Text Box 37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1781" name="Text Box 38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1782" name="Text Box 39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1783" name="Text Box 40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1784" name="Text Box 41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1785" name="Text Box 42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1786" name="Text Box 43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1787" name="Text Box 44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1788" name="Text Box 45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1789" name="Text Box 46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1790" name="Text Box 47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1791" name="Text Box 48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1792" name="Text Box 49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1793" name="Text Box 50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1794" name="Text Box 51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1795" name="Text Box 52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1796" name="Text Box 53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1797" name="Text Box 54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31757" name="Rectangle 55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8" name="Rectangle 56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34820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”What is </a:t>
            </a:r>
            <a:r>
              <a:rPr lang="en-US" sz="2400" b="1">
                <a:solidFill>
                  <a:srgbClr val="FFFF00"/>
                </a:solidFill>
              </a:rPr>
              <a:t>PAY, SICK LEAVE and VACATIONS</a:t>
            </a:r>
            <a:r>
              <a:rPr lang="en-US" sz="2400">
                <a:solidFill>
                  <a:srgbClr val="FFFF00"/>
                </a:solidFill>
              </a:rPr>
              <a:t>?”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751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three things you should NOT ask questions about in a job interview.</a:t>
            </a:r>
          </a:p>
        </p:txBody>
      </p:sp>
      <p:sp>
        <p:nvSpPr>
          <p:cNvPr id="31752" name="Text Box 5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Money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300</a:t>
            </a:r>
          </a:p>
        </p:txBody>
      </p:sp>
      <p:sp>
        <p:nvSpPr>
          <p:cNvPr id="31753" name="Rectangle 6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Rectangle 6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The </a:t>
            </a:r>
          </a:p>
        </p:txBody>
      </p:sp>
      <p:grpSp>
        <p:nvGrpSpPr>
          <p:cNvPr id="32771" name="Group 10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35851" name="AutoShape 11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823" name="Text Box 12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32772" name="Group 13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32779" name="AutoShape 14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780" name="Group 15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32783" name="Line 16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4" name="Line 17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5" name="Line 18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6" name="Line 19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7" name="Line 20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8" name="Line 21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9" name="Line 22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0" name="Line 23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1" name="Line 24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2" name="Text Box 25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2793" name="Text Box 26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2794" name="Text Box 27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2795" name="Text Box 28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2796" name="Text Box 29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2797" name="Text Box 30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2798" name="Text Box 31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2799" name="Text Box 32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2800" name="Text Box 33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2801" name="Text Box 34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2802" name="Text Box 35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2803" name="Text Box 36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2804" name="Text Box 37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2805" name="Text Box 38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2806" name="Text Box 39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2807" name="Text Box 40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2808" name="Text Box 41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2809" name="Text Box 42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2810" name="Text Box 43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2811" name="Text Box 44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2812" name="Text Box 45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2813" name="Text Box 46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2814" name="Text Box 47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2815" name="Text Box 48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2816" name="Text Box 49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2817" name="Text Box 50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2818" name="Text Box 51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2819" name="Text Box 52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2820" name="Text Box 53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2821" name="Text Box 54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32781" name="Rectangle 55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Rectangle 56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3" name="Rectangle 5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35844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”About 75%?”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2775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057400"/>
            <a:ext cx="7772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portion of your gross pay that you will actually be able to take home and spend. (hint: percent)</a:t>
            </a:r>
          </a:p>
        </p:txBody>
      </p:sp>
      <p:sp>
        <p:nvSpPr>
          <p:cNvPr id="32776" name="Text Box 5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Money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400</a:t>
            </a:r>
          </a:p>
        </p:txBody>
      </p:sp>
      <p:sp>
        <p:nvSpPr>
          <p:cNvPr id="32777" name="Rectangle 6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8" name="Rectangle 6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795" name="Group 10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36875" name="AutoShape 11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848" name="Text Box 12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33796" name="Group 13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33804" name="AutoShape 14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05" name="Group 15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33808" name="Line 16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9" name="Line 17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0" name="Line 18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1" name="Line 19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2" name="Line 20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3" name="Line 21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4" name="Line 22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5" name="Line 23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6" name="Line 24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7" name="Text Box 25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3818" name="Text Box 26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3819" name="Text Box 27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3820" name="Text Box 28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3821" name="Text Box 29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3822" name="Text Box 30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3823" name="Text Box 31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3824" name="Text Box 32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3825" name="Text Box 33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3826" name="Text Box 34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3827" name="Text Box 35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3828" name="Text Box 36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3829" name="Text Box 37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3830" name="Text Box 38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3831" name="Text Box 39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3832" name="Text Box 40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3833" name="Text Box 41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3834" name="Text Box 42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3835" name="Text Box 43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3836" name="Text Box 44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3837" name="Text Box 45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3838" name="Text Box 46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3839" name="Text Box 47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3840" name="Text Box 48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3841" name="Text Box 49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3842" name="Text Box 50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3843" name="Text Box 51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3844" name="Text Box 52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3845" name="Text Box 53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3846" name="Text Box 54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33806" name="Rectangle 55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7" name="Rectangle 56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797" name="Rectangle 5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36868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”$ 1,000,000?”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379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amount of money you would need TODAY to retire without a pension plan.</a:t>
            </a:r>
          </a:p>
        </p:txBody>
      </p:sp>
      <p:sp>
        <p:nvSpPr>
          <p:cNvPr id="33800" name="Text Box 5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Money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500</a:t>
            </a:r>
          </a:p>
        </p:txBody>
      </p:sp>
      <p:sp>
        <p:nvSpPr>
          <p:cNvPr id="33801" name="Rectangle 6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2" name="Rectangle 6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3" name="Rectangle 6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37892" name="AutoShape 4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873" name="Text Box 5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sp>
        <p:nvSpPr>
          <p:cNvPr id="37894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</a:t>
            </a:r>
            <a:r>
              <a:rPr lang="en-US" sz="2400">
                <a:solidFill>
                  <a:schemeClr val="tx1"/>
                </a:solidFill>
                <a:cs typeface="Times New Roman" charset="0"/>
              </a:rPr>
              <a:t>What is </a:t>
            </a:r>
            <a:r>
              <a:rPr lang="en-US" sz="2400">
                <a:solidFill>
                  <a:srgbClr val="FFFF00"/>
                </a:solidFill>
              </a:rPr>
              <a:t>$ 50 / Week?”</a:t>
            </a:r>
            <a:r>
              <a:rPr lang="en-U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4821" name="Text Box 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>
                <a:solidFill>
                  <a:srgbClr val="FFFF00"/>
                </a:solidFill>
              </a:rPr>
              <a:t>The amount you would have to save every week to have a million dollars when you are 60 years old.</a:t>
            </a:r>
          </a:p>
        </p:txBody>
      </p:sp>
      <p:sp>
        <p:nvSpPr>
          <p:cNvPr id="34822" name="AutoShape 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200" y="381000"/>
            <a:ext cx="8991600" cy="16002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99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Text Box 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914400"/>
            <a:ext cx="7620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accent2"/>
                </a:solidFill>
              </a:rPr>
              <a:t>Final Jeopardy</a:t>
            </a:r>
            <a:endParaRPr lang="en-US" sz="3600" b="1">
              <a:solidFill>
                <a:schemeClr val="accent2"/>
              </a:solidFill>
            </a:endParaRPr>
          </a:p>
        </p:txBody>
      </p:sp>
      <p:sp>
        <p:nvSpPr>
          <p:cNvPr id="34824" name="Rectangle 1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grpSp>
        <p:nvGrpSpPr>
          <p:cNvPr id="34825" name="Group 19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34829" name="AutoShape 20">
              <a:hlinkClick r:id="rId5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4830" name="Group 21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34833" name="Line 22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4" name="Line 23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5" name="Line 24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6" name="Line 25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7" name="Line 26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8" name="Line 27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9" name="Line 28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0" name="Line 29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1" name="Line 30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2" name="Text Box 31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4843" name="Text Box 32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4844" name="Text Box 33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4845" name="Text Box 34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4846" name="Text Box 35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4847" name="Text Box 36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34848" name="Text Box 37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4849" name="Text Box 38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4850" name="Text Box 39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4851" name="Text Box 40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4852" name="Text Box 41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4853" name="Text Box 42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34854" name="Text Box 43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4855" name="Text Box 44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4856" name="Text Box 45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4857" name="Text Box 46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4858" name="Text Box 47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4859" name="Text Box 48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34860" name="Text Box 49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4861" name="Text Box 50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4862" name="Text Box 51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4863" name="Text Box 52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4864" name="Text Box 53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4865" name="Text Box 54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34866" name="Text Box 55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4867" name="Text Box 56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4868" name="Text Box 57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4869" name="Text Box 58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4870" name="Text Box 59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34871" name="Text Box 60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34831" name="Rectangle 61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2" name="Rectangle 62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26" name="Rectangle 6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7" name="Rectangle 6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8" name="Rectangle 6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3" name="Group 16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" name="AutoShape 17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76" name="Text Box 18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sp>
        <p:nvSpPr>
          <p:cNvPr id="5124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$45.00 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5125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amount one person might spend on groceries in a week.</a:t>
            </a:r>
          </a:p>
        </p:txBody>
      </p:sp>
      <p:sp>
        <p:nvSpPr>
          <p:cNvPr id="5126" name="Rectangle 6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5127" name="Text Box 6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Cost of Living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200</a:t>
            </a:r>
          </a:p>
        </p:txBody>
      </p:sp>
      <p:sp>
        <p:nvSpPr>
          <p:cNvPr id="5128" name="Rectangle 1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Rectangle 15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Rectangle 15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AutoShape 15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32" name="Group 157"/>
          <p:cNvGrpSpPr>
            <a:grpSpLocks/>
          </p:cNvGrpSpPr>
          <p:nvPr/>
        </p:nvGrpSpPr>
        <p:grpSpPr bwMode="auto">
          <a:xfrm>
            <a:off x="7772400" y="5943600"/>
            <a:ext cx="1295400" cy="838200"/>
            <a:chOff x="4896" y="3744"/>
            <a:chExt cx="816" cy="528"/>
          </a:xfrm>
        </p:grpSpPr>
        <p:sp>
          <p:nvSpPr>
            <p:cNvPr id="5136" name="Line 158"/>
            <p:cNvSpPr>
              <a:spLocks noChangeShapeType="1"/>
            </p:cNvSpPr>
            <p:nvPr/>
          </p:nvSpPr>
          <p:spPr bwMode="auto">
            <a:xfrm>
              <a:off x="5010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Line 159"/>
            <p:cNvSpPr>
              <a:spLocks noChangeShapeType="1"/>
            </p:cNvSpPr>
            <p:nvPr/>
          </p:nvSpPr>
          <p:spPr bwMode="auto">
            <a:xfrm>
              <a:off x="5154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Line 160"/>
            <p:cNvSpPr>
              <a:spLocks noChangeShapeType="1"/>
            </p:cNvSpPr>
            <p:nvPr/>
          </p:nvSpPr>
          <p:spPr bwMode="auto">
            <a:xfrm>
              <a:off x="5298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Line 161"/>
            <p:cNvSpPr>
              <a:spLocks noChangeShapeType="1"/>
            </p:cNvSpPr>
            <p:nvPr/>
          </p:nvSpPr>
          <p:spPr bwMode="auto">
            <a:xfrm>
              <a:off x="5442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Line 162"/>
            <p:cNvSpPr>
              <a:spLocks noChangeShapeType="1"/>
            </p:cNvSpPr>
            <p:nvPr/>
          </p:nvSpPr>
          <p:spPr bwMode="auto">
            <a:xfrm>
              <a:off x="5586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Line 163"/>
            <p:cNvSpPr>
              <a:spLocks noChangeShapeType="1"/>
            </p:cNvSpPr>
            <p:nvPr/>
          </p:nvSpPr>
          <p:spPr bwMode="auto">
            <a:xfrm>
              <a:off x="4896" y="3840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Line 164"/>
            <p:cNvSpPr>
              <a:spLocks noChangeShapeType="1"/>
            </p:cNvSpPr>
            <p:nvPr/>
          </p:nvSpPr>
          <p:spPr bwMode="auto">
            <a:xfrm>
              <a:off x="4896" y="3954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Line 165"/>
            <p:cNvSpPr>
              <a:spLocks noChangeShapeType="1"/>
            </p:cNvSpPr>
            <p:nvPr/>
          </p:nvSpPr>
          <p:spPr bwMode="auto">
            <a:xfrm>
              <a:off x="4896" y="4068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Line 166"/>
            <p:cNvSpPr>
              <a:spLocks noChangeShapeType="1"/>
            </p:cNvSpPr>
            <p:nvPr/>
          </p:nvSpPr>
          <p:spPr bwMode="auto">
            <a:xfrm>
              <a:off x="4896" y="4182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Text Box 167"/>
            <p:cNvSpPr txBox="1">
              <a:spLocks noChangeArrowheads="1"/>
            </p:cNvSpPr>
            <p:nvPr/>
          </p:nvSpPr>
          <p:spPr bwMode="auto">
            <a:xfrm>
              <a:off x="4912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5146" name="Text Box 168"/>
            <p:cNvSpPr txBox="1">
              <a:spLocks noChangeArrowheads="1"/>
            </p:cNvSpPr>
            <p:nvPr/>
          </p:nvSpPr>
          <p:spPr bwMode="auto">
            <a:xfrm>
              <a:off x="5046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5147" name="Text Box 169"/>
            <p:cNvSpPr txBox="1">
              <a:spLocks noChangeArrowheads="1"/>
            </p:cNvSpPr>
            <p:nvPr/>
          </p:nvSpPr>
          <p:spPr bwMode="auto">
            <a:xfrm>
              <a:off x="5187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5148" name="Text Box 170"/>
            <p:cNvSpPr txBox="1">
              <a:spLocks noChangeArrowheads="1"/>
            </p:cNvSpPr>
            <p:nvPr/>
          </p:nvSpPr>
          <p:spPr bwMode="auto">
            <a:xfrm>
              <a:off x="5330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5149" name="Text Box 171"/>
            <p:cNvSpPr txBox="1">
              <a:spLocks noChangeArrowheads="1"/>
            </p:cNvSpPr>
            <p:nvPr/>
          </p:nvSpPr>
          <p:spPr bwMode="auto">
            <a:xfrm>
              <a:off x="5473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5150" name="Text Box 172"/>
            <p:cNvSpPr txBox="1">
              <a:spLocks noChangeArrowheads="1"/>
            </p:cNvSpPr>
            <p:nvPr/>
          </p:nvSpPr>
          <p:spPr bwMode="auto">
            <a:xfrm>
              <a:off x="5610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5151" name="Text Box 173"/>
            <p:cNvSpPr txBox="1">
              <a:spLocks noChangeArrowheads="1"/>
            </p:cNvSpPr>
            <p:nvPr/>
          </p:nvSpPr>
          <p:spPr bwMode="auto">
            <a:xfrm>
              <a:off x="4910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5152" name="Text Box 174"/>
            <p:cNvSpPr txBox="1">
              <a:spLocks noChangeArrowheads="1"/>
            </p:cNvSpPr>
            <p:nvPr/>
          </p:nvSpPr>
          <p:spPr bwMode="auto">
            <a:xfrm>
              <a:off x="5044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5153" name="Text Box 175"/>
            <p:cNvSpPr txBox="1">
              <a:spLocks noChangeArrowheads="1"/>
            </p:cNvSpPr>
            <p:nvPr/>
          </p:nvSpPr>
          <p:spPr bwMode="auto">
            <a:xfrm>
              <a:off x="5185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5154" name="Text Box 176"/>
            <p:cNvSpPr txBox="1">
              <a:spLocks noChangeArrowheads="1"/>
            </p:cNvSpPr>
            <p:nvPr/>
          </p:nvSpPr>
          <p:spPr bwMode="auto">
            <a:xfrm>
              <a:off x="5328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5155" name="Text Box 177"/>
            <p:cNvSpPr txBox="1">
              <a:spLocks noChangeArrowheads="1"/>
            </p:cNvSpPr>
            <p:nvPr/>
          </p:nvSpPr>
          <p:spPr bwMode="auto">
            <a:xfrm>
              <a:off x="5471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5156" name="Text Box 178"/>
            <p:cNvSpPr txBox="1">
              <a:spLocks noChangeArrowheads="1"/>
            </p:cNvSpPr>
            <p:nvPr/>
          </p:nvSpPr>
          <p:spPr bwMode="auto">
            <a:xfrm>
              <a:off x="5608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5157" name="Text Box 179"/>
            <p:cNvSpPr txBox="1">
              <a:spLocks noChangeArrowheads="1"/>
            </p:cNvSpPr>
            <p:nvPr/>
          </p:nvSpPr>
          <p:spPr bwMode="auto">
            <a:xfrm>
              <a:off x="4910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5158" name="Text Box 180"/>
            <p:cNvSpPr txBox="1">
              <a:spLocks noChangeArrowheads="1"/>
            </p:cNvSpPr>
            <p:nvPr/>
          </p:nvSpPr>
          <p:spPr bwMode="auto">
            <a:xfrm>
              <a:off x="5044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5159" name="Text Box 181"/>
            <p:cNvSpPr txBox="1">
              <a:spLocks noChangeArrowheads="1"/>
            </p:cNvSpPr>
            <p:nvPr/>
          </p:nvSpPr>
          <p:spPr bwMode="auto">
            <a:xfrm>
              <a:off x="5185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5160" name="Text Box 182"/>
            <p:cNvSpPr txBox="1">
              <a:spLocks noChangeArrowheads="1"/>
            </p:cNvSpPr>
            <p:nvPr/>
          </p:nvSpPr>
          <p:spPr bwMode="auto">
            <a:xfrm>
              <a:off x="5328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5161" name="Text Box 183"/>
            <p:cNvSpPr txBox="1">
              <a:spLocks noChangeArrowheads="1"/>
            </p:cNvSpPr>
            <p:nvPr/>
          </p:nvSpPr>
          <p:spPr bwMode="auto">
            <a:xfrm>
              <a:off x="5471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5162" name="Text Box 184"/>
            <p:cNvSpPr txBox="1">
              <a:spLocks noChangeArrowheads="1"/>
            </p:cNvSpPr>
            <p:nvPr/>
          </p:nvSpPr>
          <p:spPr bwMode="auto">
            <a:xfrm>
              <a:off x="5608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5163" name="Text Box 185"/>
            <p:cNvSpPr txBox="1">
              <a:spLocks noChangeArrowheads="1"/>
            </p:cNvSpPr>
            <p:nvPr/>
          </p:nvSpPr>
          <p:spPr bwMode="auto">
            <a:xfrm>
              <a:off x="4910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5164" name="Text Box 186"/>
            <p:cNvSpPr txBox="1">
              <a:spLocks noChangeArrowheads="1"/>
            </p:cNvSpPr>
            <p:nvPr/>
          </p:nvSpPr>
          <p:spPr bwMode="auto">
            <a:xfrm>
              <a:off x="5044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5165" name="Text Box 187"/>
            <p:cNvSpPr txBox="1">
              <a:spLocks noChangeArrowheads="1"/>
            </p:cNvSpPr>
            <p:nvPr/>
          </p:nvSpPr>
          <p:spPr bwMode="auto">
            <a:xfrm>
              <a:off x="5185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5166" name="Text Box 188"/>
            <p:cNvSpPr txBox="1">
              <a:spLocks noChangeArrowheads="1"/>
            </p:cNvSpPr>
            <p:nvPr/>
          </p:nvSpPr>
          <p:spPr bwMode="auto">
            <a:xfrm>
              <a:off x="5328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5167" name="Text Box 189"/>
            <p:cNvSpPr txBox="1">
              <a:spLocks noChangeArrowheads="1"/>
            </p:cNvSpPr>
            <p:nvPr/>
          </p:nvSpPr>
          <p:spPr bwMode="auto">
            <a:xfrm>
              <a:off x="5471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5168" name="Text Box 190"/>
            <p:cNvSpPr txBox="1">
              <a:spLocks noChangeArrowheads="1"/>
            </p:cNvSpPr>
            <p:nvPr/>
          </p:nvSpPr>
          <p:spPr bwMode="auto">
            <a:xfrm>
              <a:off x="5608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5169" name="Text Box 191"/>
            <p:cNvSpPr txBox="1">
              <a:spLocks noChangeArrowheads="1"/>
            </p:cNvSpPr>
            <p:nvPr/>
          </p:nvSpPr>
          <p:spPr bwMode="auto">
            <a:xfrm>
              <a:off x="4910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5170" name="Text Box 192"/>
            <p:cNvSpPr txBox="1">
              <a:spLocks noChangeArrowheads="1"/>
            </p:cNvSpPr>
            <p:nvPr/>
          </p:nvSpPr>
          <p:spPr bwMode="auto">
            <a:xfrm>
              <a:off x="5044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5171" name="Text Box 193"/>
            <p:cNvSpPr txBox="1">
              <a:spLocks noChangeArrowheads="1"/>
            </p:cNvSpPr>
            <p:nvPr/>
          </p:nvSpPr>
          <p:spPr bwMode="auto">
            <a:xfrm>
              <a:off x="5185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5172" name="Text Box 194"/>
            <p:cNvSpPr txBox="1">
              <a:spLocks noChangeArrowheads="1"/>
            </p:cNvSpPr>
            <p:nvPr/>
          </p:nvSpPr>
          <p:spPr bwMode="auto">
            <a:xfrm>
              <a:off x="5328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5173" name="Text Box 195"/>
            <p:cNvSpPr txBox="1">
              <a:spLocks noChangeArrowheads="1"/>
            </p:cNvSpPr>
            <p:nvPr/>
          </p:nvSpPr>
          <p:spPr bwMode="auto">
            <a:xfrm>
              <a:off x="5471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5174" name="Text Box 196"/>
            <p:cNvSpPr txBox="1">
              <a:spLocks noChangeArrowheads="1"/>
            </p:cNvSpPr>
            <p:nvPr/>
          </p:nvSpPr>
          <p:spPr bwMode="auto">
            <a:xfrm>
              <a:off x="5608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</p:grpSp>
      <p:sp>
        <p:nvSpPr>
          <p:cNvPr id="5133" name="Rectangle 19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Rectangle 19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Rectangle 19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47" name="Group 58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6203" name="AutoShape 59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00" name="Text Box 60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6148" name="Group 61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6156" name="AutoShape 6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157" name="Group 63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6160" name="Line 64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1" name="Line 65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2" name="Line 66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3" name="Line 67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4" name="Line 68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5" name="Line 69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6" name="Line 70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7" name="Line 71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8" name="Line 72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9" name="Text Box 73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6170" name="Text Box 74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6171" name="Text Box 75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6172" name="Text Box 76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6173" name="Text Box 77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6174" name="Text Box 78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6175" name="Text Box 79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6176" name="Text Box 80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6177" name="Text Box 81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6178" name="Text Box 82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6179" name="Text Box 83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6180" name="Text Box 84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6181" name="Text Box 85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6182" name="Text Box 86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6183" name="Text Box 87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6184" name="Text Box 88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6185" name="Text Box 89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6186" name="Text Box 90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6187" name="Text Box 91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6188" name="Text Box 92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6189" name="Text Box 93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6190" name="Text Box 94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6191" name="Text Box 95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6192" name="Text Box 96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6193" name="Text Box 97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6194" name="Text Box 98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6195" name="Text Box 99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6196" name="Text Box 100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6197" name="Text Box 101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6198" name="Text Box 102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6158" name="Rectangle 103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Rectangle 104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 </a:t>
            </a:r>
          </a:p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does it cost to drive a car?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6150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Twenty-Five cents per mile</a:t>
            </a:r>
          </a:p>
        </p:txBody>
      </p:sp>
      <p:sp>
        <p:nvSpPr>
          <p:cNvPr id="6151" name="Rectangle 10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6152" name="Text Box 10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Cost of Living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300</a:t>
            </a:r>
          </a:p>
        </p:txBody>
      </p:sp>
      <p:sp>
        <p:nvSpPr>
          <p:cNvPr id="6153" name="Rectangle 10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Rectangle 10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Rectangle 11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171" name="Group 15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" name="AutoShape 16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224" name="Text Box 17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7172" name="Group 18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7180" name="AutoShape 19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181" name="Group 20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7184" name="Line 21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" name="Line 22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" name="Line 23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" name="Line 24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" name="Line 25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" name="Line 26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" name="Line 27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" name="Line 28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2" name="Line 29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3" name="Text Box 30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7194" name="Text Box 31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7195" name="Text Box 32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7196" name="Text Box 33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7197" name="Text Box 34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7198" name="Text Box 35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7199" name="Text Box 36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7200" name="Text Box 37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7201" name="Text Box 38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7202" name="Text Box 39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7203" name="Text Box 40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7204" name="Text Box 41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7205" name="Text Box 42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7206" name="Text Box 43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7207" name="Text Box 44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7208" name="Text Box 45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7209" name="Text Box 46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7210" name="Text Box 47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7211" name="Text Box 48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7212" name="Text Box 49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7213" name="Text Box 50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7214" name="Text Box 51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7215" name="Text Box 52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7216" name="Text Box 53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7217" name="Text Box 54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7218" name="Text Box 55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7219" name="Text Box 56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7220" name="Text Box 57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7221" name="Text Box 58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7222" name="Text Box 59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7182" name="Rectangle 60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3" name="Rectangle 61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8300" indent="-3683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A cell phone bill</a:t>
            </a:r>
            <a:r>
              <a:rPr lang="en-US" sz="240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7174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$40-$70 per month</a:t>
            </a:r>
          </a:p>
        </p:txBody>
      </p:sp>
      <p:sp>
        <p:nvSpPr>
          <p:cNvPr id="7175" name="Rectangle 6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7176" name="Text Box 6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Cost of Living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400</a:t>
            </a:r>
          </a:p>
        </p:txBody>
      </p:sp>
      <p:sp>
        <p:nvSpPr>
          <p:cNvPr id="7177" name="Rectangle 6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Rectangle 6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Rectangle 6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195" name="Group 15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2" name="AutoShape 16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48" name="Text Box 17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8196" name="Group 18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8204" name="AutoShape 19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205" name="Group 20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8208" name="Line 21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9" name="Line 22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0" name="Line 23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1" name="Line 24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2" name="Line 25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3" name="Line 26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4" name="Line 27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5" name="Line 28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6" name="Line 29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7" name="Text Box 30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8218" name="Text Box 31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8219" name="Text Box 32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8220" name="Text Box 33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8221" name="Text Box 34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8222" name="Text Box 35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8223" name="Text Box 36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8224" name="Text Box 37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8225" name="Text Box 38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8226" name="Text Box 39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8227" name="Text Box 40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8228" name="Text Box 41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8229" name="Text Box 42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8230" name="Text Box 43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8231" name="Text Box 44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8232" name="Text Box 45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8233" name="Text Box 46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8234" name="Text Box 47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8235" name="Text Box 48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8236" name="Text Box 49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8237" name="Text Box 50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8238" name="Text Box 51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8239" name="Text Box 52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8240" name="Text Box 53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8241" name="Text Box 54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8242" name="Text Box 55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8243" name="Text Box 56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8244" name="Text Box 57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8245" name="Text Box 58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8246" name="Text Box 59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8206" name="Rectangle 60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7" name="Rectangle 61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197" name="Rectangle 6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3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 </a:t>
            </a:r>
            <a:r>
              <a:rPr lang="en-US" sz="2400">
                <a:solidFill>
                  <a:srgbClr val="FFFF00"/>
                </a:solidFill>
              </a:rPr>
              <a:t>Does it cost to live (minimum)</a:t>
            </a:r>
            <a:r>
              <a:rPr lang="en-US" sz="240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819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About $1600 per month</a:t>
            </a:r>
          </a:p>
        </p:txBody>
      </p:sp>
      <p:sp>
        <p:nvSpPr>
          <p:cNvPr id="8200" name="Text Box 6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Cost of Living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500</a:t>
            </a:r>
          </a:p>
        </p:txBody>
      </p:sp>
      <p:sp>
        <p:nvSpPr>
          <p:cNvPr id="8201" name="Rectangle 6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Rectangle 6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Rectangle 6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19" name="Group 15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11280" name="AutoShape 16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314" name="Text Box 17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9220" name="Group 18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9270" name="AutoShape 19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71" name="Group 20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9274" name="Line 21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5" name="Line 22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6" name="Line 23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7" name="Line 24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8" name="Line 25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9" name="Line 26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0" name="Line 27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1" name="Line 28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2" name="Line 29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3" name="Text Box 30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9284" name="Text Box 31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9285" name="Text Box 32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9286" name="Text Box 33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9287" name="Text Box 34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9288" name="Text Box 35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9289" name="Text Box 36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9290" name="Text Box 37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9291" name="Text Box 38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9292" name="Text Box 39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9293" name="Text Box 40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9294" name="Text Box 41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9295" name="Text Box 42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9296" name="Text Box 43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9297" name="Text Box 44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9298" name="Text Box 45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9299" name="Text Box 46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9300" name="Text Box 47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9301" name="Text Box 48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9302" name="Text Box 49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9303" name="Text Box 50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9304" name="Text Box 51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9305" name="Text Box 52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9306" name="Text Box 53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9307" name="Text Box 54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9308" name="Text Box 55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9309" name="Text Box 56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9310" name="Text Box 57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9311" name="Text Box 58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9312" name="Text Box 59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9272" name="Rectangle 60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3" name="Rectangle 61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21" name="Rectangle 6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1268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”Open”</a:t>
            </a:r>
            <a:r>
              <a:rPr lang="en-US" sz="240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9223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14400" y="2590800"/>
            <a:ext cx="7848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What you put in the “Salary Desired” block.</a:t>
            </a:r>
          </a:p>
        </p:txBody>
      </p:sp>
      <p:sp>
        <p:nvSpPr>
          <p:cNvPr id="9224" name="Text Box 6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Applications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100</a:t>
            </a:r>
          </a:p>
        </p:txBody>
      </p:sp>
      <p:sp>
        <p:nvSpPr>
          <p:cNvPr id="9225" name="Rectangle 6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AutoShape 6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27" name="Group 67"/>
          <p:cNvGrpSpPr>
            <a:grpSpLocks/>
          </p:cNvGrpSpPr>
          <p:nvPr/>
        </p:nvGrpSpPr>
        <p:grpSpPr bwMode="auto">
          <a:xfrm>
            <a:off x="7772400" y="5943600"/>
            <a:ext cx="1295400" cy="838200"/>
            <a:chOff x="4896" y="3744"/>
            <a:chExt cx="816" cy="528"/>
          </a:xfrm>
        </p:grpSpPr>
        <p:sp>
          <p:nvSpPr>
            <p:cNvPr id="9231" name="Line 68"/>
            <p:cNvSpPr>
              <a:spLocks noChangeShapeType="1"/>
            </p:cNvSpPr>
            <p:nvPr/>
          </p:nvSpPr>
          <p:spPr bwMode="auto">
            <a:xfrm>
              <a:off x="5010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2" name="Line 69"/>
            <p:cNvSpPr>
              <a:spLocks noChangeShapeType="1"/>
            </p:cNvSpPr>
            <p:nvPr/>
          </p:nvSpPr>
          <p:spPr bwMode="auto">
            <a:xfrm>
              <a:off x="5154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3" name="Line 70"/>
            <p:cNvSpPr>
              <a:spLocks noChangeShapeType="1"/>
            </p:cNvSpPr>
            <p:nvPr/>
          </p:nvSpPr>
          <p:spPr bwMode="auto">
            <a:xfrm>
              <a:off x="5298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4" name="Line 71"/>
            <p:cNvSpPr>
              <a:spLocks noChangeShapeType="1"/>
            </p:cNvSpPr>
            <p:nvPr/>
          </p:nvSpPr>
          <p:spPr bwMode="auto">
            <a:xfrm>
              <a:off x="5442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5" name="Line 72"/>
            <p:cNvSpPr>
              <a:spLocks noChangeShapeType="1"/>
            </p:cNvSpPr>
            <p:nvPr/>
          </p:nvSpPr>
          <p:spPr bwMode="auto">
            <a:xfrm>
              <a:off x="5586" y="3744"/>
              <a:ext cx="0" cy="52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6" name="Line 73"/>
            <p:cNvSpPr>
              <a:spLocks noChangeShapeType="1"/>
            </p:cNvSpPr>
            <p:nvPr/>
          </p:nvSpPr>
          <p:spPr bwMode="auto">
            <a:xfrm>
              <a:off x="4896" y="3840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7" name="Line 74"/>
            <p:cNvSpPr>
              <a:spLocks noChangeShapeType="1"/>
            </p:cNvSpPr>
            <p:nvPr/>
          </p:nvSpPr>
          <p:spPr bwMode="auto">
            <a:xfrm>
              <a:off x="4896" y="3954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8" name="Line 75"/>
            <p:cNvSpPr>
              <a:spLocks noChangeShapeType="1"/>
            </p:cNvSpPr>
            <p:nvPr/>
          </p:nvSpPr>
          <p:spPr bwMode="auto">
            <a:xfrm>
              <a:off x="4896" y="4068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9" name="Line 76"/>
            <p:cNvSpPr>
              <a:spLocks noChangeShapeType="1"/>
            </p:cNvSpPr>
            <p:nvPr/>
          </p:nvSpPr>
          <p:spPr bwMode="auto">
            <a:xfrm>
              <a:off x="4896" y="4182"/>
              <a:ext cx="816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0" name="Text Box 77"/>
            <p:cNvSpPr txBox="1">
              <a:spLocks noChangeArrowheads="1"/>
            </p:cNvSpPr>
            <p:nvPr/>
          </p:nvSpPr>
          <p:spPr bwMode="auto">
            <a:xfrm>
              <a:off x="4912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9241" name="Text Box 78"/>
            <p:cNvSpPr txBox="1">
              <a:spLocks noChangeArrowheads="1"/>
            </p:cNvSpPr>
            <p:nvPr/>
          </p:nvSpPr>
          <p:spPr bwMode="auto">
            <a:xfrm>
              <a:off x="5046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9242" name="Text Box 79"/>
            <p:cNvSpPr txBox="1">
              <a:spLocks noChangeArrowheads="1"/>
            </p:cNvSpPr>
            <p:nvPr/>
          </p:nvSpPr>
          <p:spPr bwMode="auto">
            <a:xfrm>
              <a:off x="5187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9243" name="Text Box 80"/>
            <p:cNvSpPr txBox="1">
              <a:spLocks noChangeArrowheads="1"/>
            </p:cNvSpPr>
            <p:nvPr/>
          </p:nvSpPr>
          <p:spPr bwMode="auto">
            <a:xfrm>
              <a:off x="5330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9244" name="Text Box 81"/>
            <p:cNvSpPr txBox="1">
              <a:spLocks noChangeArrowheads="1"/>
            </p:cNvSpPr>
            <p:nvPr/>
          </p:nvSpPr>
          <p:spPr bwMode="auto">
            <a:xfrm>
              <a:off x="5473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9245" name="Text Box 82"/>
            <p:cNvSpPr txBox="1">
              <a:spLocks noChangeArrowheads="1"/>
            </p:cNvSpPr>
            <p:nvPr/>
          </p:nvSpPr>
          <p:spPr bwMode="auto">
            <a:xfrm>
              <a:off x="5610" y="3764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9246" name="Text Box 83"/>
            <p:cNvSpPr txBox="1">
              <a:spLocks noChangeArrowheads="1"/>
            </p:cNvSpPr>
            <p:nvPr/>
          </p:nvSpPr>
          <p:spPr bwMode="auto">
            <a:xfrm>
              <a:off x="4910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9247" name="Text Box 84"/>
            <p:cNvSpPr txBox="1">
              <a:spLocks noChangeArrowheads="1"/>
            </p:cNvSpPr>
            <p:nvPr/>
          </p:nvSpPr>
          <p:spPr bwMode="auto">
            <a:xfrm>
              <a:off x="5044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9248" name="Text Box 85"/>
            <p:cNvSpPr txBox="1">
              <a:spLocks noChangeArrowheads="1"/>
            </p:cNvSpPr>
            <p:nvPr/>
          </p:nvSpPr>
          <p:spPr bwMode="auto">
            <a:xfrm>
              <a:off x="5185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9249" name="Text Box 86"/>
            <p:cNvSpPr txBox="1">
              <a:spLocks noChangeArrowheads="1"/>
            </p:cNvSpPr>
            <p:nvPr/>
          </p:nvSpPr>
          <p:spPr bwMode="auto">
            <a:xfrm>
              <a:off x="5328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9250" name="Text Box 87"/>
            <p:cNvSpPr txBox="1">
              <a:spLocks noChangeArrowheads="1"/>
            </p:cNvSpPr>
            <p:nvPr/>
          </p:nvSpPr>
          <p:spPr bwMode="auto">
            <a:xfrm>
              <a:off x="5471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9251" name="Text Box 88"/>
            <p:cNvSpPr txBox="1">
              <a:spLocks noChangeArrowheads="1"/>
            </p:cNvSpPr>
            <p:nvPr/>
          </p:nvSpPr>
          <p:spPr bwMode="auto">
            <a:xfrm>
              <a:off x="5608" y="3866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200</a:t>
              </a:r>
            </a:p>
          </p:txBody>
        </p:sp>
        <p:sp>
          <p:nvSpPr>
            <p:cNvPr id="9252" name="Text Box 89"/>
            <p:cNvSpPr txBox="1">
              <a:spLocks noChangeArrowheads="1"/>
            </p:cNvSpPr>
            <p:nvPr/>
          </p:nvSpPr>
          <p:spPr bwMode="auto">
            <a:xfrm>
              <a:off x="4910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9253" name="Text Box 90"/>
            <p:cNvSpPr txBox="1">
              <a:spLocks noChangeArrowheads="1"/>
            </p:cNvSpPr>
            <p:nvPr/>
          </p:nvSpPr>
          <p:spPr bwMode="auto">
            <a:xfrm>
              <a:off x="5044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9254" name="Text Box 91"/>
            <p:cNvSpPr txBox="1">
              <a:spLocks noChangeArrowheads="1"/>
            </p:cNvSpPr>
            <p:nvPr/>
          </p:nvSpPr>
          <p:spPr bwMode="auto">
            <a:xfrm>
              <a:off x="5185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9255" name="Text Box 92"/>
            <p:cNvSpPr txBox="1">
              <a:spLocks noChangeArrowheads="1"/>
            </p:cNvSpPr>
            <p:nvPr/>
          </p:nvSpPr>
          <p:spPr bwMode="auto">
            <a:xfrm>
              <a:off x="5328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9256" name="Text Box 93"/>
            <p:cNvSpPr txBox="1">
              <a:spLocks noChangeArrowheads="1"/>
            </p:cNvSpPr>
            <p:nvPr/>
          </p:nvSpPr>
          <p:spPr bwMode="auto">
            <a:xfrm>
              <a:off x="5471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9257" name="Text Box 94"/>
            <p:cNvSpPr txBox="1">
              <a:spLocks noChangeArrowheads="1"/>
            </p:cNvSpPr>
            <p:nvPr/>
          </p:nvSpPr>
          <p:spPr bwMode="auto">
            <a:xfrm>
              <a:off x="5608" y="3982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300</a:t>
              </a:r>
            </a:p>
          </p:txBody>
        </p:sp>
        <p:sp>
          <p:nvSpPr>
            <p:cNvPr id="9258" name="Text Box 95"/>
            <p:cNvSpPr txBox="1">
              <a:spLocks noChangeArrowheads="1"/>
            </p:cNvSpPr>
            <p:nvPr/>
          </p:nvSpPr>
          <p:spPr bwMode="auto">
            <a:xfrm>
              <a:off x="4910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9259" name="Text Box 96"/>
            <p:cNvSpPr txBox="1">
              <a:spLocks noChangeArrowheads="1"/>
            </p:cNvSpPr>
            <p:nvPr/>
          </p:nvSpPr>
          <p:spPr bwMode="auto">
            <a:xfrm>
              <a:off x="5044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9260" name="Text Box 97"/>
            <p:cNvSpPr txBox="1">
              <a:spLocks noChangeArrowheads="1"/>
            </p:cNvSpPr>
            <p:nvPr/>
          </p:nvSpPr>
          <p:spPr bwMode="auto">
            <a:xfrm>
              <a:off x="5185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9261" name="Text Box 98"/>
            <p:cNvSpPr txBox="1">
              <a:spLocks noChangeArrowheads="1"/>
            </p:cNvSpPr>
            <p:nvPr/>
          </p:nvSpPr>
          <p:spPr bwMode="auto">
            <a:xfrm>
              <a:off x="5328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9262" name="Text Box 99"/>
            <p:cNvSpPr txBox="1">
              <a:spLocks noChangeArrowheads="1"/>
            </p:cNvSpPr>
            <p:nvPr/>
          </p:nvSpPr>
          <p:spPr bwMode="auto">
            <a:xfrm>
              <a:off x="5471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9263" name="Text Box 100"/>
            <p:cNvSpPr txBox="1">
              <a:spLocks noChangeArrowheads="1"/>
            </p:cNvSpPr>
            <p:nvPr/>
          </p:nvSpPr>
          <p:spPr bwMode="auto">
            <a:xfrm>
              <a:off x="5608" y="4098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400</a:t>
              </a:r>
            </a:p>
          </p:txBody>
        </p:sp>
        <p:sp>
          <p:nvSpPr>
            <p:cNvPr id="9264" name="Text Box 101"/>
            <p:cNvSpPr txBox="1">
              <a:spLocks noChangeArrowheads="1"/>
            </p:cNvSpPr>
            <p:nvPr/>
          </p:nvSpPr>
          <p:spPr bwMode="auto">
            <a:xfrm>
              <a:off x="4910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9265" name="Text Box 102"/>
            <p:cNvSpPr txBox="1">
              <a:spLocks noChangeArrowheads="1"/>
            </p:cNvSpPr>
            <p:nvPr/>
          </p:nvSpPr>
          <p:spPr bwMode="auto">
            <a:xfrm>
              <a:off x="5044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9266" name="Text Box 103"/>
            <p:cNvSpPr txBox="1">
              <a:spLocks noChangeArrowheads="1"/>
            </p:cNvSpPr>
            <p:nvPr/>
          </p:nvSpPr>
          <p:spPr bwMode="auto">
            <a:xfrm>
              <a:off x="5185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9267" name="Text Box 104"/>
            <p:cNvSpPr txBox="1">
              <a:spLocks noChangeArrowheads="1"/>
            </p:cNvSpPr>
            <p:nvPr/>
          </p:nvSpPr>
          <p:spPr bwMode="auto">
            <a:xfrm>
              <a:off x="5328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9268" name="Text Box 105"/>
            <p:cNvSpPr txBox="1">
              <a:spLocks noChangeArrowheads="1"/>
            </p:cNvSpPr>
            <p:nvPr/>
          </p:nvSpPr>
          <p:spPr bwMode="auto">
            <a:xfrm>
              <a:off x="5471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9269" name="Text Box 106"/>
            <p:cNvSpPr txBox="1">
              <a:spLocks noChangeArrowheads="1"/>
            </p:cNvSpPr>
            <p:nvPr/>
          </p:nvSpPr>
          <p:spPr bwMode="auto">
            <a:xfrm>
              <a:off x="5608" y="4210"/>
              <a:ext cx="80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/>
                <a:t>500</a:t>
              </a:r>
            </a:p>
          </p:txBody>
        </p:sp>
      </p:grpSp>
      <p:sp>
        <p:nvSpPr>
          <p:cNvPr id="9228" name="Rectangle 10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Rectangle 10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0" name="Rectangle 10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43" name="Group 13"/>
          <p:cNvGrpSpPr>
            <a:grpSpLocks/>
          </p:cNvGrpSpPr>
          <p:nvPr/>
        </p:nvGrpSpPr>
        <p:grpSpPr bwMode="auto">
          <a:xfrm>
            <a:off x="762000" y="4267200"/>
            <a:ext cx="2438400" cy="819150"/>
            <a:chOff x="4848" y="3878"/>
            <a:chExt cx="912" cy="442"/>
          </a:xfrm>
        </p:grpSpPr>
        <p:sp>
          <p:nvSpPr>
            <p:cNvPr id="12302" name="AutoShape 14">
              <a:hlinkClick r:id="" action="ppaction://noaction" highlightClick="1"/>
              <a:hlinkHover r:id="" action="ppaction://macro?name=Click"/>
            </p:cNvPr>
            <p:cNvSpPr>
              <a:spLocks noChangeArrowheads="1"/>
            </p:cNvSpPr>
            <p:nvPr/>
          </p:nvSpPr>
          <p:spPr bwMode="auto">
            <a:xfrm>
              <a:off x="4848" y="3888"/>
              <a:ext cx="912" cy="432"/>
            </a:xfrm>
            <a:prstGeom prst="actionButtonBlank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97" name="Text Box 15">
              <a:hlinkHover r:id="" action="ppaction://macro?name=Click"/>
            </p:cNvPr>
            <p:cNvSpPr txBox="1">
              <a:spLocks noChangeArrowheads="1"/>
            </p:cNvSpPr>
            <p:nvPr/>
          </p:nvSpPr>
          <p:spPr bwMode="auto">
            <a:xfrm>
              <a:off x="4896" y="3878"/>
              <a:ext cx="86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000" b="1">
                  <a:solidFill>
                    <a:srgbClr val="FFFF00"/>
                  </a:solidFill>
                </a:rPr>
                <a:t>Question</a:t>
              </a:r>
              <a:endParaRPr lang="en-US" sz="2400">
                <a:solidFill>
                  <a:srgbClr val="FFFF00"/>
                </a:solidFill>
              </a:endParaRPr>
            </a:p>
          </p:txBody>
        </p:sp>
      </p:grpSp>
      <p:grpSp>
        <p:nvGrpSpPr>
          <p:cNvPr id="10244" name="Group 16"/>
          <p:cNvGrpSpPr>
            <a:grpSpLocks/>
          </p:cNvGrpSpPr>
          <p:nvPr/>
        </p:nvGrpSpPr>
        <p:grpSpPr bwMode="auto">
          <a:xfrm>
            <a:off x="7696200" y="5867400"/>
            <a:ext cx="1447800" cy="990600"/>
            <a:chOff x="4848" y="3696"/>
            <a:chExt cx="912" cy="624"/>
          </a:xfrm>
        </p:grpSpPr>
        <p:sp>
          <p:nvSpPr>
            <p:cNvPr id="10253" name="AutoShape 17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actionButtonBlan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254" name="Group 18"/>
            <p:cNvGrpSpPr>
              <a:grpSpLocks/>
            </p:cNvGrpSpPr>
            <p:nvPr/>
          </p:nvGrpSpPr>
          <p:grpSpPr bwMode="auto">
            <a:xfrm>
              <a:off x="4896" y="3744"/>
              <a:ext cx="816" cy="528"/>
              <a:chOff x="4896" y="3744"/>
              <a:chExt cx="816" cy="528"/>
            </a:xfrm>
          </p:grpSpPr>
          <p:sp>
            <p:nvSpPr>
              <p:cNvPr id="10257" name="Line 19"/>
              <p:cNvSpPr>
                <a:spLocks noChangeShapeType="1"/>
              </p:cNvSpPr>
              <p:nvPr/>
            </p:nvSpPr>
            <p:spPr bwMode="auto">
              <a:xfrm>
                <a:off x="5010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8" name="Line 20"/>
              <p:cNvSpPr>
                <a:spLocks noChangeShapeType="1"/>
              </p:cNvSpPr>
              <p:nvPr/>
            </p:nvSpPr>
            <p:spPr bwMode="auto">
              <a:xfrm>
                <a:off x="5154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9" name="Line 21"/>
              <p:cNvSpPr>
                <a:spLocks noChangeShapeType="1"/>
              </p:cNvSpPr>
              <p:nvPr/>
            </p:nvSpPr>
            <p:spPr bwMode="auto">
              <a:xfrm>
                <a:off x="5298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0" name="Line 22"/>
              <p:cNvSpPr>
                <a:spLocks noChangeShapeType="1"/>
              </p:cNvSpPr>
              <p:nvPr/>
            </p:nvSpPr>
            <p:spPr bwMode="auto">
              <a:xfrm>
                <a:off x="5442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1" name="Line 23"/>
              <p:cNvSpPr>
                <a:spLocks noChangeShapeType="1"/>
              </p:cNvSpPr>
              <p:nvPr/>
            </p:nvSpPr>
            <p:spPr bwMode="auto">
              <a:xfrm>
                <a:off x="5586" y="3744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2" name="Line 24"/>
              <p:cNvSpPr>
                <a:spLocks noChangeShapeType="1"/>
              </p:cNvSpPr>
              <p:nvPr/>
            </p:nvSpPr>
            <p:spPr bwMode="auto">
              <a:xfrm>
                <a:off x="4896" y="38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3" name="Line 25"/>
              <p:cNvSpPr>
                <a:spLocks noChangeShapeType="1"/>
              </p:cNvSpPr>
              <p:nvPr/>
            </p:nvSpPr>
            <p:spPr bwMode="auto">
              <a:xfrm>
                <a:off x="4896" y="3954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4" name="Line 26"/>
              <p:cNvSpPr>
                <a:spLocks noChangeShapeType="1"/>
              </p:cNvSpPr>
              <p:nvPr/>
            </p:nvSpPr>
            <p:spPr bwMode="auto">
              <a:xfrm>
                <a:off x="4896" y="4068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5" name="Line 27"/>
              <p:cNvSpPr>
                <a:spLocks noChangeShapeType="1"/>
              </p:cNvSpPr>
              <p:nvPr/>
            </p:nvSpPr>
            <p:spPr bwMode="auto">
              <a:xfrm>
                <a:off x="4896" y="4182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6" name="Text Box 28"/>
              <p:cNvSpPr txBox="1">
                <a:spLocks noChangeArrowheads="1"/>
              </p:cNvSpPr>
              <p:nvPr/>
            </p:nvSpPr>
            <p:spPr bwMode="auto">
              <a:xfrm>
                <a:off x="4912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0267" name="Text Box 29"/>
              <p:cNvSpPr txBox="1">
                <a:spLocks noChangeArrowheads="1"/>
              </p:cNvSpPr>
              <p:nvPr/>
            </p:nvSpPr>
            <p:spPr bwMode="auto">
              <a:xfrm>
                <a:off x="5046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0268" name="Text Box 30"/>
              <p:cNvSpPr txBox="1">
                <a:spLocks noChangeArrowheads="1"/>
              </p:cNvSpPr>
              <p:nvPr/>
            </p:nvSpPr>
            <p:spPr bwMode="auto">
              <a:xfrm>
                <a:off x="5187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0269" name="Text Box 31"/>
              <p:cNvSpPr txBox="1">
                <a:spLocks noChangeArrowheads="1"/>
              </p:cNvSpPr>
              <p:nvPr/>
            </p:nvSpPr>
            <p:spPr bwMode="auto">
              <a:xfrm>
                <a:off x="533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0270" name="Text Box 32"/>
              <p:cNvSpPr txBox="1">
                <a:spLocks noChangeArrowheads="1"/>
              </p:cNvSpPr>
              <p:nvPr/>
            </p:nvSpPr>
            <p:spPr bwMode="auto">
              <a:xfrm>
                <a:off x="5473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0271" name="Text Box 33"/>
              <p:cNvSpPr txBox="1">
                <a:spLocks noChangeArrowheads="1"/>
              </p:cNvSpPr>
              <p:nvPr/>
            </p:nvSpPr>
            <p:spPr bwMode="auto">
              <a:xfrm>
                <a:off x="5610" y="3764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100</a:t>
                </a:r>
              </a:p>
            </p:txBody>
          </p:sp>
          <p:sp>
            <p:nvSpPr>
              <p:cNvPr id="10272" name="Text Box 34"/>
              <p:cNvSpPr txBox="1">
                <a:spLocks noChangeArrowheads="1"/>
              </p:cNvSpPr>
              <p:nvPr/>
            </p:nvSpPr>
            <p:spPr bwMode="auto">
              <a:xfrm>
                <a:off x="4910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0273" name="Text Box 35"/>
              <p:cNvSpPr txBox="1">
                <a:spLocks noChangeArrowheads="1"/>
              </p:cNvSpPr>
              <p:nvPr/>
            </p:nvSpPr>
            <p:spPr bwMode="auto">
              <a:xfrm>
                <a:off x="5044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0274" name="Text Box 36"/>
              <p:cNvSpPr txBox="1">
                <a:spLocks noChangeArrowheads="1"/>
              </p:cNvSpPr>
              <p:nvPr/>
            </p:nvSpPr>
            <p:spPr bwMode="auto">
              <a:xfrm>
                <a:off x="5185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0275" name="Text Box 37"/>
              <p:cNvSpPr txBox="1">
                <a:spLocks noChangeArrowheads="1"/>
              </p:cNvSpPr>
              <p:nvPr/>
            </p:nvSpPr>
            <p:spPr bwMode="auto">
              <a:xfrm>
                <a:off x="532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0276" name="Text Box 38"/>
              <p:cNvSpPr txBox="1">
                <a:spLocks noChangeArrowheads="1"/>
              </p:cNvSpPr>
              <p:nvPr/>
            </p:nvSpPr>
            <p:spPr bwMode="auto">
              <a:xfrm>
                <a:off x="5471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0277" name="Text Box 39"/>
              <p:cNvSpPr txBox="1">
                <a:spLocks noChangeArrowheads="1"/>
              </p:cNvSpPr>
              <p:nvPr/>
            </p:nvSpPr>
            <p:spPr bwMode="auto">
              <a:xfrm>
                <a:off x="5608" y="3866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200</a:t>
                </a:r>
              </a:p>
            </p:txBody>
          </p:sp>
          <p:sp>
            <p:nvSpPr>
              <p:cNvPr id="10278" name="Text Box 40"/>
              <p:cNvSpPr txBox="1">
                <a:spLocks noChangeArrowheads="1"/>
              </p:cNvSpPr>
              <p:nvPr/>
            </p:nvSpPr>
            <p:spPr bwMode="auto">
              <a:xfrm>
                <a:off x="4910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0279" name="Text Box 41"/>
              <p:cNvSpPr txBox="1">
                <a:spLocks noChangeArrowheads="1"/>
              </p:cNvSpPr>
              <p:nvPr/>
            </p:nvSpPr>
            <p:spPr bwMode="auto">
              <a:xfrm>
                <a:off x="5044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0280" name="Text Box 42"/>
              <p:cNvSpPr txBox="1">
                <a:spLocks noChangeArrowheads="1"/>
              </p:cNvSpPr>
              <p:nvPr/>
            </p:nvSpPr>
            <p:spPr bwMode="auto">
              <a:xfrm>
                <a:off x="5185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0281" name="Text Box 43"/>
              <p:cNvSpPr txBox="1">
                <a:spLocks noChangeArrowheads="1"/>
              </p:cNvSpPr>
              <p:nvPr/>
            </p:nvSpPr>
            <p:spPr bwMode="auto">
              <a:xfrm>
                <a:off x="532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0282" name="Text Box 44"/>
              <p:cNvSpPr txBox="1">
                <a:spLocks noChangeArrowheads="1"/>
              </p:cNvSpPr>
              <p:nvPr/>
            </p:nvSpPr>
            <p:spPr bwMode="auto">
              <a:xfrm>
                <a:off x="5471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0283" name="Text Box 45"/>
              <p:cNvSpPr txBox="1">
                <a:spLocks noChangeArrowheads="1"/>
              </p:cNvSpPr>
              <p:nvPr/>
            </p:nvSpPr>
            <p:spPr bwMode="auto">
              <a:xfrm>
                <a:off x="5608" y="3982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300</a:t>
                </a:r>
              </a:p>
            </p:txBody>
          </p:sp>
          <p:sp>
            <p:nvSpPr>
              <p:cNvPr id="10284" name="Text Box 46"/>
              <p:cNvSpPr txBox="1">
                <a:spLocks noChangeArrowheads="1"/>
              </p:cNvSpPr>
              <p:nvPr/>
            </p:nvSpPr>
            <p:spPr bwMode="auto">
              <a:xfrm>
                <a:off x="4910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0285" name="Text Box 47"/>
              <p:cNvSpPr txBox="1">
                <a:spLocks noChangeArrowheads="1"/>
              </p:cNvSpPr>
              <p:nvPr/>
            </p:nvSpPr>
            <p:spPr bwMode="auto">
              <a:xfrm>
                <a:off x="5044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0286" name="Text Box 48"/>
              <p:cNvSpPr txBox="1">
                <a:spLocks noChangeArrowheads="1"/>
              </p:cNvSpPr>
              <p:nvPr/>
            </p:nvSpPr>
            <p:spPr bwMode="auto">
              <a:xfrm>
                <a:off x="5185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0287" name="Text Box 49"/>
              <p:cNvSpPr txBox="1">
                <a:spLocks noChangeArrowheads="1"/>
              </p:cNvSpPr>
              <p:nvPr/>
            </p:nvSpPr>
            <p:spPr bwMode="auto">
              <a:xfrm>
                <a:off x="532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0288" name="Text Box 50"/>
              <p:cNvSpPr txBox="1">
                <a:spLocks noChangeArrowheads="1"/>
              </p:cNvSpPr>
              <p:nvPr/>
            </p:nvSpPr>
            <p:spPr bwMode="auto">
              <a:xfrm>
                <a:off x="5471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0289" name="Text Box 51"/>
              <p:cNvSpPr txBox="1">
                <a:spLocks noChangeArrowheads="1"/>
              </p:cNvSpPr>
              <p:nvPr/>
            </p:nvSpPr>
            <p:spPr bwMode="auto">
              <a:xfrm>
                <a:off x="5608" y="4098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400</a:t>
                </a:r>
              </a:p>
            </p:txBody>
          </p:sp>
          <p:sp>
            <p:nvSpPr>
              <p:cNvPr id="10290" name="Text Box 52"/>
              <p:cNvSpPr txBox="1">
                <a:spLocks noChangeArrowheads="1"/>
              </p:cNvSpPr>
              <p:nvPr/>
            </p:nvSpPr>
            <p:spPr bwMode="auto">
              <a:xfrm>
                <a:off x="4910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0291" name="Text Box 53"/>
              <p:cNvSpPr txBox="1">
                <a:spLocks noChangeArrowheads="1"/>
              </p:cNvSpPr>
              <p:nvPr/>
            </p:nvSpPr>
            <p:spPr bwMode="auto">
              <a:xfrm>
                <a:off x="5044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0292" name="Text Box 54"/>
              <p:cNvSpPr txBox="1">
                <a:spLocks noChangeArrowheads="1"/>
              </p:cNvSpPr>
              <p:nvPr/>
            </p:nvSpPr>
            <p:spPr bwMode="auto">
              <a:xfrm>
                <a:off x="5185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0293" name="Text Box 55"/>
              <p:cNvSpPr txBox="1">
                <a:spLocks noChangeArrowheads="1"/>
              </p:cNvSpPr>
              <p:nvPr/>
            </p:nvSpPr>
            <p:spPr bwMode="auto">
              <a:xfrm>
                <a:off x="532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0294" name="Text Box 56"/>
              <p:cNvSpPr txBox="1">
                <a:spLocks noChangeArrowheads="1"/>
              </p:cNvSpPr>
              <p:nvPr/>
            </p:nvSpPr>
            <p:spPr bwMode="auto">
              <a:xfrm>
                <a:off x="5471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  <p:sp>
            <p:nvSpPr>
              <p:cNvPr id="10295" name="Text Box 57"/>
              <p:cNvSpPr txBox="1">
                <a:spLocks noChangeArrowheads="1"/>
              </p:cNvSpPr>
              <p:nvPr/>
            </p:nvSpPr>
            <p:spPr bwMode="auto">
              <a:xfrm>
                <a:off x="5608" y="4210"/>
                <a:ext cx="8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/>
                  <a:t>500</a:t>
                </a:r>
              </a:p>
            </p:txBody>
          </p:sp>
        </p:grpSp>
        <p:sp>
          <p:nvSpPr>
            <p:cNvPr id="10255" name="Rectangle 5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6" name="Rectangle 59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848" y="3696"/>
              <a:ext cx="91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45" name="Rectangle 6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0" y="65532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2292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5105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3700" indent="-393700" algn="l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</a:rPr>
              <a:t>A: What is </a:t>
            </a:r>
            <a:r>
              <a:rPr lang="en-US" sz="2400">
                <a:solidFill>
                  <a:srgbClr val="FFFF00"/>
                </a:solidFill>
              </a:rPr>
              <a:t>”To get them to look at your Resume”?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024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200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cs typeface="Times New Roman" charset="0"/>
              </a:rPr>
              <a:t>The purpose of an application.</a:t>
            </a:r>
            <a:endParaRPr lang="en-US" sz="3600">
              <a:solidFill>
                <a:schemeClr val="bg1"/>
              </a:solidFill>
            </a:endParaRPr>
          </a:p>
          <a:p>
            <a:pPr algn="l">
              <a:spcBef>
                <a:spcPct val="50000"/>
              </a:spcBef>
            </a:pP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10248" name="Text Box 6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609600"/>
            <a:ext cx="7620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latin typeface="Arial" charset="0"/>
              </a:rPr>
              <a:t>Applications </a:t>
            </a:r>
            <a:br>
              <a:rPr lang="en-US" sz="4800" b="1">
                <a:solidFill>
                  <a:schemeClr val="bg1"/>
                </a:solidFill>
                <a:latin typeface="Arial" charset="0"/>
              </a:rPr>
            </a:br>
            <a:r>
              <a:rPr lang="en-US" sz="4800" b="1">
                <a:solidFill>
                  <a:schemeClr val="bg1"/>
                </a:solidFill>
                <a:latin typeface="Arial" charset="0"/>
              </a:rPr>
              <a:t>200</a:t>
            </a:r>
          </a:p>
        </p:txBody>
      </p:sp>
      <p:sp>
        <p:nvSpPr>
          <p:cNvPr id="10249" name="Rectangle 6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Rectangle 6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48006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Rectangle 6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Rectangle 6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96200" y="58674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FF"/>
    </a:hlink>
    <a:folHlink>
      <a:srgbClr val="0033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875</TotalTime>
  <Words>1960</Words>
  <Application>Microsoft Office PowerPoint</Application>
  <PresentationFormat>On-screen Show (4:3)</PresentationFormat>
  <Paragraphs>1198</Paragraphs>
  <Slides>33</Slides>
  <Notes>33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Times New Roman</vt:lpstr>
      <vt:lpstr>Arial</vt:lpstr>
      <vt:lpstr>Calibri</vt:lpstr>
      <vt:lpstr>Blank Presentation</vt:lpstr>
      <vt:lpstr>Job Hunting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Semester 2</dc:title>
  <dc:creator>David Kessler</dc:creator>
  <cp:lastModifiedBy>lherring</cp:lastModifiedBy>
  <cp:revision>141</cp:revision>
  <dcterms:created xsi:type="dcterms:W3CDTF">2000-06-26T17:56:44Z</dcterms:created>
  <dcterms:modified xsi:type="dcterms:W3CDTF">2013-09-11T22:39:12Z</dcterms:modified>
</cp:coreProperties>
</file>