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60" r:id="rId2"/>
    <p:sldId id="261" r:id="rId3"/>
    <p:sldId id="263" r:id="rId4"/>
    <p:sldId id="262" r:id="rId5"/>
    <p:sldId id="264" r:id="rId6"/>
    <p:sldId id="265" r:id="rId7"/>
    <p:sldId id="266" r:id="rId8"/>
    <p:sldId id="273" r:id="rId9"/>
    <p:sldId id="274" r:id="rId10"/>
    <p:sldId id="275" r:id="rId11"/>
    <p:sldId id="276" r:id="rId12"/>
    <p:sldId id="278"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4896C4-CD33-42EC-BC5F-DEF81C55A31E}" type="datetimeFigureOut">
              <a:rPr lang="en-US" smtClean="0"/>
              <a:pPr/>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4745CF-DC0A-42A2-B478-454751707394}" type="slidenum">
              <a:rPr lang="en-US" smtClean="0"/>
              <a:pPr/>
              <a:t>‹#›</a:t>
            </a:fld>
            <a:endParaRPr lang="en-US"/>
          </a:p>
        </p:txBody>
      </p:sp>
    </p:spTree>
    <p:extLst>
      <p:ext uri="{BB962C8B-B14F-4D97-AF65-F5344CB8AC3E}">
        <p14:creationId xmlns:p14="http://schemas.microsoft.com/office/powerpoint/2010/main" xmlns="" val="81358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7</a:t>
            </a:fld>
            <a:endParaRPr lang="en-US"/>
          </a:p>
        </p:txBody>
      </p:sp>
    </p:spTree>
    <p:extLst>
      <p:ext uri="{BB962C8B-B14F-4D97-AF65-F5344CB8AC3E}">
        <p14:creationId xmlns:p14="http://schemas.microsoft.com/office/powerpoint/2010/main" xmlns="" val="62248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8</a:t>
            </a:fld>
            <a:endParaRPr lang="en-US"/>
          </a:p>
        </p:txBody>
      </p:sp>
    </p:spTree>
    <p:extLst>
      <p:ext uri="{BB962C8B-B14F-4D97-AF65-F5344CB8AC3E}">
        <p14:creationId xmlns:p14="http://schemas.microsoft.com/office/powerpoint/2010/main" xmlns="" val="62248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9</a:t>
            </a:fld>
            <a:endParaRPr lang="en-US"/>
          </a:p>
        </p:txBody>
      </p:sp>
    </p:spTree>
    <p:extLst>
      <p:ext uri="{BB962C8B-B14F-4D97-AF65-F5344CB8AC3E}">
        <p14:creationId xmlns:p14="http://schemas.microsoft.com/office/powerpoint/2010/main" xmlns="" val="62248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10</a:t>
            </a:fld>
            <a:endParaRPr lang="en-US"/>
          </a:p>
        </p:txBody>
      </p:sp>
    </p:spTree>
    <p:extLst>
      <p:ext uri="{BB962C8B-B14F-4D97-AF65-F5344CB8AC3E}">
        <p14:creationId xmlns:p14="http://schemas.microsoft.com/office/powerpoint/2010/main" xmlns="" val="62248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11</a:t>
            </a:fld>
            <a:endParaRPr lang="en-US"/>
          </a:p>
        </p:txBody>
      </p:sp>
    </p:spTree>
    <p:extLst>
      <p:ext uri="{BB962C8B-B14F-4D97-AF65-F5344CB8AC3E}">
        <p14:creationId xmlns:p14="http://schemas.microsoft.com/office/powerpoint/2010/main" xmlns="" val="62248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8F74594-20F3-4CED-B11A-9BA35FE8D156}" type="datetimeFigureOut">
              <a:rPr lang="en-US" smtClean="0">
                <a:solidFill>
                  <a:srgbClr val="DEF5FA"/>
                </a:solidFill>
              </a:rPr>
              <a:pPr/>
              <a:t>9/11/2013</a:t>
            </a:fld>
            <a:endParaRPr lang="en-US">
              <a:solidFill>
                <a:srgbClr val="DEF5FA"/>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C1B54BDA-D58C-4B1B-9725-5DF2FFE8AD51}"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solidFill>
                <a:srgbClr val="DEF5FA"/>
              </a:solidFill>
            </a:endParaRPr>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3434449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3620456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1B54BDA-D58C-4B1B-9725-5DF2FFE8AD51}" type="slidenum">
              <a:rPr lang="en-US" smtClean="0">
                <a:solidFill>
                  <a:srgbClr val="DEF5FA"/>
                </a:solidFill>
              </a:rPr>
              <a:pPr/>
              <a:t>‹#›</a:t>
            </a:fld>
            <a:endParaRPr lang="en-US">
              <a:solidFill>
                <a:srgbClr val="DEF5FA"/>
              </a:solidFill>
            </a:endParaRPr>
          </a:p>
        </p:txBody>
      </p:sp>
    </p:spTree>
    <p:extLst>
      <p:ext uri="{BB962C8B-B14F-4D97-AF65-F5344CB8AC3E}">
        <p14:creationId xmlns:p14="http://schemas.microsoft.com/office/powerpoint/2010/main" xmlns="" val="2210533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485534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8F74594-20F3-4CED-B11A-9BA35FE8D156}" type="datetimeFigureOut">
              <a:rPr lang="en-US" smtClean="0"/>
              <a:pPr/>
              <a:t>9/11/2013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C1B54BDA-D58C-4B1B-9725-5DF2FFE8AD51}" type="slidenum">
              <a:rPr lang="en-US" smtClean="0">
                <a:solidFill>
                  <a:srgbClr val="DEF5FA"/>
                </a:solidFill>
              </a:rPr>
              <a:pPr/>
              <a:t>‹#›</a:t>
            </a:fld>
            <a:endParaRPr lang="en-US">
              <a:solidFill>
                <a:srgbClr val="DEF5FA"/>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1196181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6" name="Footer Placeholder 5"/>
          <p:cNvSpPr>
            <a:spLocks noGrp="1"/>
          </p:cNvSpPr>
          <p:nvPr>
            <p:ph type="ftr" sz="quarter" idx="11"/>
          </p:nvPr>
        </p:nvSpPr>
        <p:spPr/>
        <p:txBody>
          <a:bodyPr/>
          <a:lstStyle/>
          <a:p>
            <a:endParaRPr lang="en-US">
              <a:solidFill>
                <a:srgbClr val="464646"/>
              </a:solidFill>
            </a:endParaRPr>
          </a:p>
        </p:txBody>
      </p:sp>
      <p:sp>
        <p:nvSpPr>
          <p:cNvPr id="7" name="Slide Number Placeholder 6"/>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646655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8" name="Footer Placeholder 7"/>
          <p:cNvSpPr>
            <a:spLocks noGrp="1"/>
          </p:cNvSpPr>
          <p:nvPr>
            <p:ph type="ftr" sz="quarter" idx="11"/>
          </p:nvPr>
        </p:nvSpPr>
        <p:spPr/>
        <p:txBody>
          <a:bodyPr/>
          <a:lstStyle/>
          <a:p>
            <a:endParaRPr lang="en-US">
              <a:solidFill>
                <a:srgbClr val="464646"/>
              </a:solidFill>
            </a:endParaRPr>
          </a:p>
        </p:txBody>
      </p:sp>
      <p:sp>
        <p:nvSpPr>
          <p:cNvPr id="9" name="Slide Number Placeholder 8"/>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10" name="Title 9"/>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059110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4" name="Footer Placeholder 3"/>
          <p:cNvSpPr>
            <a:spLocks noGrp="1"/>
          </p:cNvSpPr>
          <p:nvPr>
            <p:ph type="ftr" sz="quarter" idx="11"/>
          </p:nvPr>
        </p:nvSpPr>
        <p:spPr/>
        <p:txBody>
          <a:bodyPr/>
          <a:lstStyle/>
          <a:p>
            <a:endParaRPr lang="en-US">
              <a:solidFill>
                <a:srgbClr val="464646"/>
              </a:solidFill>
            </a:endParaRPr>
          </a:p>
        </p:txBody>
      </p:sp>
      <p:sp>
        <p:nvSpPr>
          <p:cNvPr id="5" name="Slide Number Placeholder 4"/>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722903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Date Placeholder 1"/>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3" name="Footer Placeholder 2"/>
          <p:cNvSpPr>
            <a:spLocks noGrp="1"/>
          </p:cNvSpPr>
          <p:nvPr>
            <p:ph type="ftr" sz="quarter" idx="11"/>
          </p:nvPr>
        </p:nvSpPr>
        <p:spPr/>
        <p:txBody>
          <a:bodyPr/>
          <a:lstStyle/>
          <a:p>
            <a:endParaRPr lang="en-US">
              <a:solidFill>
                <a:srgbClr val="464646"/>
              </a:solidFill>
            </a:endParaRPr>
          </a:p>
        </p:txBody>
      </p:sp>
      <p:sp>
        <p:nvSpPr>
          <p:cNvPr id="4" name="Slide Number Placeholder 3"/>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197990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6" name="Footer Placeholder 5"/>
          <p:cNvSpPr>
            <a:spLocks noGrp="1"/>
          </p:cNvSpPr>
          <p:nvPr>
            <p:ph type="ftr" sz="quarter" idx="11"/>
          </p:nvPr>
        </p:nvSpPr>
        <p:spPr/>
        <p:txBody>
          <a:bodyPr/>
          <a:lstStyle/>
          <a:p>
            <a:endParaRPr lang="en-US">
              <a:solidFill>
                <a:srgbClr val="464646"/>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C1B54BDA-D58C-4B1B-9725-5DF2FFE8AD51}" type="slidenum">
              <a:rPr lang="en-US" smtClean="0"/>
              <a:pPr/>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318137056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DEF5FA"/>
                </a:solidFill>
              </a:rPr>
              <a:pPr/>
              <a:t>9/11/2013</a:t>
            </a:fld>
            <a:endParaRPr lang="en-US">
              <a:solidFill>
                <a:srgbClr val="DEF5FA"/>
              </a:solidFill>
            </a:endParaRPr>
          </a:p>
        </p:txBody>
      </p:sp>
      <p:sp>
        <p:nvSpPr>
          <p:cNvPr id="6" name="Footer Placeholder 5"/>
          <p:cNvSpPr>
            <a:spLocks noGrp="1"/>
          </p:cNvSpPr>
          <p:nvPr>
            <p:ph type="ftr" sz="quarter" idx="11"/>
          </p:nvPr>
        </p:nvSpPr>
        <p:spPr/>
        <p:txBody>
          <a:bodyPr/>
          <a:lstStyle/>
          <a:p>
            <a:endParaRPr lang="en-US">
              <a:solidFill>
                <a:srgbClr val="DEF5FA"/>
              </a:solidFill>
            </a:endParaRPr>
          </a:p>
        </p:txBody>
      </p:sp>
      <p:sp>
        <p:nvSpPr>
          <p:cNvPr id="7" name="Slide Number Placeholder 6"/>
          <p:cNvSpPr>
            <a:spLocks noGrp="1"/>
          </p:cNvSpPr>
          <p:nvPr>
            <p:ph type="sldNum" sz="quarter" idx="12"/>
          </p:nvPr>
        </p:nvSpPr>
        <p:spPr/>
        <p:txBody>
          <a:bodyPr/>
          <a:lstStyle/>
          <a:p>
            <a:fld id="{C1B54BDA-D58C-4B1B-9725-5DF2FFE8AD51}" type="slidenum">
              <a:rPr lang="en-US" smtClean="0">
                <a:solidFill>
                  <a:srgbClr val="DEF5FA"/>
                </a:solidFill>
              </a:rPr>
              <a:pPr/>
              <a:t>‹#›</a:t>
            </a:fld>
            <a:endParaRPr lang="en-US">
              <a:solidFill>
                <a:srgbClr val="DEF5FA"/>
              </a:solidFill>
            </a:endParaRP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47672038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solidFill>
                <a:srgbClr val="464646"/>
              </a:solidFill>
            </a:endParaRP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34695771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cmleroix@anywhere.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Job Applications, Resumes, Cover Letters, and Job Interviews</a:t>
            </a:r>
            <a:endParaRPr lang="en-US" dirty="0"/>
          </a:p>
        </p:txBody>
      </p:sp>
      <p:sp>
        <p:nvSpPr>
          <p:cNvPr id="2" name="Title 1"/>
          <p:cNvSpPr>
            <a:spLocks noGrp="1"/>
          </p:cNvSpPr>
          <p:nvPr>
            <p:ph type="title"/>
          </p:nvPr>
        </p:nvSpPr>
        <p:spPr/>
        <p:txBody>
          <a:bodyPr/>
          <a:lstStyle/>
          <a:p>
            <a:r>
              <a:rPr lang="en-US" dirty="0" smtClean="0"/>
              <a:t>Employment Skills: The Cover Letter</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8439" y="3733800"/>
            <a:ext cx="2857500" cy="231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1066800" y="609600"/>
            <a:ext cx="5029200" cy="646331"/>
          </a:xfrm>
          <a:prstGeom prst="rect">
            <a:avLst/>
          </a:prstGeom>
          <a:noFill/>
        </p:spPr>
        <p:txBody>
          <a:bodyPr wrap="square" rtlCol="0">
            <a:spAutoFit/>
          </a:bodyPr>
          <a:lstStyle/>
          <a:p>
            <a:pPr algn="ctr"/>
            <a:r>
              <a:rPr lang="en-US" sz="1200" dirty="0" smtClean="0">
                <a:solidFill>
                  <a:schemeClr val="bg1"/>
                </a:solidFill>
              </a:rPr>
              <a:t>Introduction to Careers in Hospitality and Tourism</a:t>
            </a:r>
          </a:p>
          <a:p>
            <a:pPr algn="ctr"/>
            <a:r>
              <a:rPr lang="en-US" sz="1200" dirty="0" smtClean="0">
                <a:solidFill>
                  <a:schemeClr val="bg1"/>
                </a:solidFill>
              </a:rPr>
              <a:t>Unit 12 – Employment Skills</a:t>
            </a:r>
          </a:p>
          <a:p>
            <a:pPr algn="ctr"/>
            <a:r>
              <a:rPr lang="en-US" sz="1200" b="1" dirty="0" smtClean="0">
                <a:solidFill>
                  <a:schemeClr val="bg1"/>
                </a:solidFill>
              </a:rPr>
              <a:t>Instructional Strategy </a:t>
            </a:r>
            <a:r>
              <a:rPr lang="en-US" sz="1200" b="1" dirty="0" smtClean="0">
                <a:solidFill>
                  <a:schemeClr val="bg1"/>
                </a:solidFill>
              </a:rPr>
              <a:t>7</a:t>
            </a:r>
            <a:endParaRPr lang="en-US" sz="1200" b="1" dirty="0">
              <a:solidFill>
                <a:schemeClr val="bg1"/>
              </a:solidFill>
            </a:endParaRPr>
          </a:p>
        </p:txBody>
      </p:sp>
    </p:spTree>
    <p:extLst>
      <p:ext uri="{BB962C8B-B14F-4D97-AF65-F5344CB8AC3E}">
        <p14:creationId xmlns:p14="http://schemas.microsoft.com/office/powerpoint/2010/main" xmlns="" val="3894406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57200" y="1722438"/>
            <a:ext cx="4040188" cy="487362"/>
          </a:xfrm>
        </p:spPr>
        <p:txBody>
          <a:bodyPr>
            <a:normAutofit/>
          </a:bodyPr>
          <a:lstStyle/>
          <a:p>
            <a:r>
              <a:rPr lang="en-US" dirty="0" smtClean="0"/>
              <a:t>The Conclusion</a:t>
            </a:r>
            <a:endParaRPr lang="en-US" dirty="0"/>
          </a:p>
        </p:txBody>
      </p:sp>
      <p:sp>
        <p:nvSpPr>
          <p:cNvPr id="2" name="Content Placeholder 1"/>
          <p:cNvSpPr>
            <a:spLocks noGrp="1"/>
          </p:cNvSpPr>
          <p:nvPr>
            <p:ph sz="half" idx="2"/>
          </p:nvPr>
        </p:nvSpPr>
        <p:spPr>
          <a:xfrm>
            <a:off x="457200" y="2209800"/>
            <a:ext cx="4040188" cy="4495800"/>
          </a:xfrm>
        </p:spPr>
        <p:txBody>
          <a:bodyPr>
            <a:normAutofit lnSpcReduction="10000"/>
          </a:bodyPr>
          <a:lstStyle/>
          <a:p>
            <a:r>
              <a:rPr lang="en-US" dirty="0" smtClean="0"/>
              <a:t>Restate why you align with their goals</a:t>
            </a:r>
          </a:p>
          <a:p>
            <a:r>
              <a:rPr lang="en-US" dirty="0" smtClean="0"/>
              <a:t>Express a desire to meet with the organization and tell them that you will be in touch</a:t>
            </a:r>
          </a:p>
          <a:p>
            <a:r>
              <a:rPr lang="en-US" dirty="0" smtClean="0"/>
              <a:t>Provide contact information again</a:t>
            </a:r>
          </a:p>
          <a:p>
            <a:r>
              <a:rPr lang="en-US" dirty="0" smtClean="0"/>
              <a:t>Be gracious and thank them for their consideration</a:t>
            </a:r>
          </a:p>
        </p:txBody>
      </p:sp>
      <p:sp>
        <p:nvSpPr>
          <p:cNvPr id="5" name="Text Placeholder 4"/>
          <p:cNvSpPr>
            <a:spLocks noGrp="1"/>
          </p:cNvSpPr>
          <p:nvPr>
            <p:ph type="body" sz="quarter" idx="3"/>
          </p:nvPr>
        </p:nvSpPr>
        <p:spPr>
          <a:xfrm>
            <a:off x="4645025" y="1722438"/>
            <a:ext cx="4041775" cy="487362"/>
          </a:xfrm>
        </p:spPr>
        <p:txBody>
          <a:bodyPr/>
          <a:lstStyle/>
          <a:p>
            <a:r>
              <a:rPr lang="en-US" dirty="0" smtClean="0"/>
              <a:t>Sample</a:t>
            </a:r>
            <a:endParaRPr lang="en-US" dirty="0"/>
          </a:p>
        </p:txBody>
      </p:sp>
      <p:sp>
        <p:nvSpPr>
          <p:cNvPr id="6" name="Content Placeholder 5"/>
          <p:cNvSpPr>
            <a:spLocks noGrp="1"/>
          </p:cNvSpPr>
          <p:nvPr>
            <p:ph sz="quarter" idx="4"/>
          </p:nvPr>
        </p:nvSpPr>
        <p:spPr>
          <a:xfrm>
            <a:off x="4645025" y="2209800"/>
            <a:ext cx="4041775" cy="4572000"/>
          </a:xfrm>
        </p:spPr>
        <p:txBody>
          <a:bodyPr>
            <a:normAutofit fontScale="85000" lnSpcReduction="10000"/>
          </a:bodyPr>
          <a:lstStyle/>
          <a:p>
            <a:pPr marL="45720" indent="0">
              <a:buNone/>
            </a:pPr>
            <a:r>
              <a:rPr lang="en-US" dirty="0"/>
              <a:t>I believe my coursework and work experience in electrical engineering will help your </a:t>
            </a:r>
            <a:r>
              <a:rPr lang="en-US" dirty="0" smtClean="0"/>
              <a:t>Chicago </a:t>
            </a:r>
            <a:r>
              <a:rPr lang="en-US" dirty="0"/>
              <a:t>division attain its goals, and I look forward to meeting with you to discuss the job position further. I will contact you before June 5th to discuss my application. If you wish to contact me, I may be reached at 765-555-6473, or by e-mail </a:t>
            </a:r>
            <a:r>
              <a:rPr lang="en-US" dirty="0" smtClean="0"/>
              <a:t>at abc3@qrst.com</a:t>
            </a:r>
            <a:r>
              <a:rPr lang="en-US" dirty="0"/>
              <a:t>. Thank you for your time and consideration.</a:t>
            </a:r>
          </a:p>
        </p:txBody>
      </p:sp>
      <p:sp>
        <p:nvSpPr>
          <p:cNvPr id="3" name="Title 2"/>
          <p:cNvSpPr>
            <a:spLocks noGrp="1"/>
          </p:cNvSpPr>
          <p:nvPr>
            <p:ph type="title"/>
          </p:nvPr>
        </p:nvSpPr>
        <p:spPr/>
        <p:txBody>
          <a:bodyPr/>
          <a:lstStyle/>
          <a:p>
            <a:r>
              <a:rPr lang="en-US" dirty="0" smtClean="0"/>
              <a:t>Cover letter Sections</a:t>
            </a:r>
            <a:endParaRPr lang="en-US" dirty="0"/>
          </a:p>
        </p:txBody>
      </p:sp>
    </p:spTree>
    <p:extLst>
      <p:ext uri="{BB962C8B-B14F-4D97-AF65-F5344CB8AC3E}">
        <p14:creationId xmlns:p14="http://schemas.microsoft.com/office/powerpoint/2010/main" xmlns="" val="4131999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57200" y="1722438"/>
            <a:ext cx="4040188" cy="487362"/>
          </a:xfrm>
        </p:spPr>
        <p:txBody>
          <a:bodyPr>
            <a:normAutofit/>
          </a:bodyPr>
          <a:lstStyle/>
          <a:p>
            <a:r>
              <a:rPr lang="en-US" dirty="0" smtClean="0"/>
              <a:t>Closing Formats</a:t>
            </a:r>
            <a:endParaRPr lang="en-US" dirty="0"/>
          </a:p>
        </p:txBody>
      </p:sp>
      <p:sp>
        <p:nvSpPr>
          <p:cNvPr id="2" name="Content Placeholder 1"/>
          <p:cNvSpPr>
            <a:spLocks noGrp="1"/>
          </p:cNvSpPr>
          <p:nvPr>
            <p:ph sz="half" idx="2"/>
          </p:nvPr>
        </p:nvSpPr>
        <p:spPr>
          <a:xfrm>
            <a:off x="457200" y="2209800"/>
            <a:ext cx="4040188" cy="4495800"/>
          </a:xfrm>
        </p:spPr>
        <p:txBody>
          <a:bodyPr>
            <a:normAutofit/>
          </a:bodyPr>
          <a:lstStyle/>
          <a:p>
            <a:pPr marL="45720" indent="0">
              <a:buNone/>
            </a:pPr>
            <a:r>
              <a:rPr lang="en-US" dirty="0"/>
              <a:t>Sincerely,</a:t>
            </a:r>
          </a:p>
          <a:p>
            <a:pPr marL="45720" indent="0">
              <a:buNone/>
            </a:pPr>
            <a:endParaRPr lang="en-US" dirty="0"/>
          </a:p>
          <a:p>
            <a:pPr marL="45720" indent="0">
              <a:buNone/>
            </a:pPr>
            <a:r>
              <a:rPr lang="en-US" dirty="0"/>
              <a:t>Simon </a:t>
            </a:r>
            <a:r>
              <a:rPr lang="en-US" dirty="0" smtClean="0"/>
              <a:t>Smithville</a:t>
            </a:r>
            <a:endParaRPr lang="en-US" dirty="0"/>
          </a:p>
          <a:p>
            <a:pPr marL="45720" indent="0">
              <a:buNone/>
            </a:pPr>
            <a:r>
              <a:rPr lang="en-US" dirty="0"/>
              <a:t>5886 </a:t>
            </a:r>
            <a:r>
              <a:rPr lang="en-US" dirty="0" smtClean="0"/>
              <a:t>Moose </a:t>
            </a:r>
            <a:r>
              <a:rPr lang="en-US" dirty="0"/>
              <a:t>Crossing</a:t>
            </a:r>
          </a:p>
          <a:p>
            <a:pPr marL="45720" indent="0">
              <a:buNone/>
            </a:pPr>
            <a:r>
              <a:rPr lang="en-US" dirty="0"/>
              <a:t>Fort Wayne, IN 46815</a:t>
            </a:r>
          </a:p>
          <a:p>
            <a:pPr marL="45720" indent="0">
              <a:buNone/>
            </a:pPr>
            <a:r>
              <a:rPr lang="en-US" dirty="0" smtClean="0"/>
              <a:t>ssmithville@qrst.com</a:t>
            </a:r>
            <a:endParaRPr lang="en-US" dirty="0"/>
          </a:p>
          <a:p>
            <a:pPr marL="45720" indent="0">
              <a:buNone/>
            </a:pPr>
            <a:endParaRPr lang="en-US" dirty="0"/>
          </a:p>
          <a:p>
            <a:pPr marL="45720" indent="0">
              <a:buNone/>
            </a:pPr>
            <a:r>
              <a:rPr lang="en-US" dirty="0"/>
              <a:t>Enclosure: Resume</a:t>
            </a:r>
            <a:endParaRPr lang="en-US" dirty="0" smtClean="0"/>
          </a:p>
        </p:txBody>
      </p:sp>
      <p:sp>
        <p:nvSpPr>
          <p:cNvPr id="5" name="Text Placeholder 4"/>
          <p:cNvSpPr>
            <a:spLocks noGrp="1"/>
          </p:cNvSpPr>
          <p:nvPr>
            <p:ph type="body" sz="quarter" idx="3"/>
          </p:nvPr>
        </p:nvSpPr>
        <p:spPr>
          <a:xfrm>
            <a:off x="4645025" y="1722438"/>
            <a:ext cx="4041775" cy="487362"/>
          </a:xfrm>
        </p:spPr>
        <p:txBody>
          <a:bodyPr/>
          <a:lstStyle/>
          <a:p>
            <a:r>
              <a:rPr lang="en-US" dirty="0" smtClean="0"/>
              <a:t>Best Options</a:t>
            </a:r>
            <a:endParaRPr lang="en-US" dirty="0"/>
          </a:p>
        </p:txBody>
      </p:sp>
      <p:sp>
        <p:nvSpPr>
          <p:cNvPr id="6" name="Content Placeholder 5"/>
          <p:cNvSpPr>
            <a:spLocks noGrp="1"/>
          </p:cNvSpPr>
          <p:nvPr>
            <p:ph sz="quarter" idx="4"/>
          </p:nvPr>
        </p:nvSpPr>
        <p:spPr>
          <a:xfrm>
            <a:off x="4645025" y="2209800"/>
            <a:ext cx="4041775" cy="4572000"/>
          </a:xfrm>
        </p:spPr>
        <p:txBody>
          <a:bodyPr>
            <a:normAutofit/>
          </a:bodyPr>
          <a:lstStyle/>
          <a:p>
            <a:r>
              <a:rPr lang="en-US" dirty="0" smtClean="0"/>
              <a:t>Sincerely</a:t>
            </a:r>
          </a:p>
          <a:p>
            <a:r>
              <a:rPr lang="en-US" dirty="0" smtClean="0"/>
              <a:t>Thank you</a:t>
            </a:r>
          </a:p>
          <a:p>
            <a:r>
              <a:rPr lang="en-US" dirty="0" smtClean="0"/>
              <a:t>With appreciation</a:t>
            </a:r>
          </a:p>
          <a:p>
            <a:r>
              <a:rPr lang="en-US" dirty="0" smtClean="0"/>
              <a:t>Regards</a:t>
            </a:r>
          </a:p>
          <a:p>
            <a:r>
              <a:rPr lang="en-US" dirty="0" smtClean="0"/>
              <a:t>Best regards</a:t>
            </a:r>
          </a:p>
          <a:p>
            <a:r>
              <a:rPr lang="en-US" dirty="0" smtClean="0"/>
              <a:t>Kind regards</a:t>
            </a:r>
          </a:p>
          <a:p>
            <a:endParaRPr lang="en-US" dirty="0" smtClean="0"/>
          </a:p>
          <a:p>
            <a:pPr marL="45720" indent="0">
              <a:buNone/>
            </a:pPr>
            <a:endParaRPr lang="en-US" dirty="0"/>
          </a:p>
        </p:txBody>
      </p:sp>
      <p:sp>
        <p:nvSpPr>
          <p:cNvPr id="3" name="Title 2"/>
          <p:cNvSpPr>
            <a:spLocks noGrp="1"/>
          </p:cNvSpPr>
          <p:nvPr>
            <p:ph type="title"/>
          </p:nvPr>
        </p:nvSpPr>
        <p:spPr/>
        <p:txBody>
          <a:bodyPr/>
          <a:lstStyle/>
          <a:p>
            <a:r>
              <a:rPr lang="en-US" dirty="0" smtClean="0"/>
              <a:t>Cover letter Sections</a:t>
            </a:r>
            <a:endParaRPr lang="en-US" dirty="0"/>
          </a:p>
        </p:txBody>
      </p:sp>
    </p:spTree>
    <p:extLst>
      <p:ext uri="{BB962C8B-B14F-4D97-AF65-F5344CB8AC3E}">
        <p14:creationId xmlns:p14="http://schemas.microsoft.com/office/powerpoint/2010/main" xmlns="" val="3391868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5062730"/>
          </a:xfrm>
        </p:spPr>
        <p:txBody>
          <a:bodyPr>
            <a:normAutofit fontScale="92500" lnSpcReduction="10000"/>
          </a:bodyPr>
          <a:lstStyle/>
          <a:p>
            <a:r>
              <a:rPr lang="en-US" dirty="0"/>
              <a:t>Single-space your cover letter</a:t>
            </a:r>
          </a:p>
          <a:p>
            <a:r>
              <a:rPr lang="en-US" dirty="0"/>
              <a:t>Leave a space between each paragraph</a:t>
            </a:r>
          </a:p>
          <a:p>
            <a:r>
              <a:rPr lang="en-US" dirty="0"/>
              <a:t>Leave three spaces between your closing (such as "Sincerely" or "Sincerely Yours") and typed name</a:t>
            </a:r>
          </a:p>
          <a:p>
            <a:r>
              <a:rPr lang="en-US" dirty="0"/>
              <a:t>Leave a space between your heading (contact information) and greeting (such as, "Dear Mr. </a:t>
            </a:r>
            <a:r>
              <a:rPr lang="en-US" dirty="0" smtClean="0"/>
              <a:t>Burns:")</a:t>
            </a:r>
            <a:endParaRPr lang="en-US" dirty="0"/>
          </a:p>
          <a:p>
            <a:r>
              <a:rPr lang="en-US" dirty="0"/>
              <a:t>Either align all paragraphs to the left of the page, or indent the first line of each paragraph to the right</a:t>
            </a:r>
          </a:p>
          <a:p>
            <a:r>
              <a:rPr lang="en-US" dirty="0"/>
              <a:t>Use standard margins for your cover letter, such as one-inch margins on all sides of the document</a:t>
            </a:r>
          </a:p>
          <a:p>
            <a:r>
              <a:rPr lang="en-US" dirty="0"/>
              <a:t>Center your letter in the middle of the page; in other words, make sure that the space at the top and bottom of the page is the same</a:t>
            </a:r>
          </a:p>
          <a:p>
            <a:r>
              <a:rPr lang="en-US" dirty="0"/>
              <a:t>Sign your name in </a:t>
            </a:r>
            <a:r>
              <a:rPr lang="en-US" dirty="0" smtClean="0"/>
              <a:t>black ink </a:t>
            </a:r>
            <a:r>
              <a:rPr lang="en-US" dirty="0"/>
              <a:t>between your salutation and typed </a:t>
            </a:r>
            <a:r>
              <a:rPr lang="en-US" dirty="0" smtClean="0"/>
              <a:t>name</a:t>
            </a:r>
          </a:p>
          <a:p>
            <a:r>
              <a:rPr lang="en-US" dirty="0"/>
              <a:t>Use a </a:t>
            </a:r>
            <a:r>
              <a:rPr lang="en-US" dirty="0" smtClean="0"/>
              <a:t>10-12 point font </a:t>
            </a:r>
            <a:r>
              <a:rPr lang="en-US" dirty="0"/>
              <a:t>style that is simple, clear and commonplace, such as Times New Roman</a:t>
            </a:r>
            <a:r>
              <a:rPr lang="en-US" dirty="0" smtClean="0"/>
              <a:t>, Arial</a:t>
            </a:r>
            <a:r>
              <a:rPr lang="en-US" dirty="0"/>
              <a:t> or Calibri.</a:t>
            </a:r>
          </a:p>
          <a:p>
            <a:endParaRPr lang="en-US" dirty="0"/>
          </a:p>
        </p:txBody>
      </p:sp>
      <p:sp>
        <p:nvSpPr>
          <p:cNvPr id="3" name="Title 2"/>
          <p:cNvSpPr>
            <a:spLocks noGrp="1"/>
          </p:cNvSpPr>
          <p:nvPr>
            <p:ph type="title"/>
          </p:nvPr>
        </p:nvSpPr>
        <p:spPr/>
        <p:txBody>
          <a:bodyPr/>
          <a:lstStyle/>
          <a:p>
            <a:r>
              <a:rPr lang="en-US" dirty="0" smtClean="0"/>
              <a:t>Formatting </a:t>
            </a:r>
            <a:endParaRPr lang="en-US" dirty="0"/>
          </a:p>
        </p:txBody>
      </p:sp>
    </p:spTree>
    <p:extLst>
      <p:ext uri="{BB962C8B-B14F-4D97-AF65-F5344CB8AC3E}">
        <p14:creationId xmlns:p14="http://schemas.microsoft.com/office/powerpoint/2010/main" xmlns="" val="236228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4038600" cy="4986528"/>
          </a:xfrm>
        </p:spPr>
        <p:txBody>
          <a:bodyPr>
            <a:normAutofit fontScale="92500" lnSpcReduction="10000"/>
          </a:bodyPr>
          <a:lstStyle/>
          <a:p>
            <a:pPr marL="560070" indent="-514350">
              <a:buFont typeface="+mj-lt"/>
              <a:buAutoNum type="arabicPeriod"/>
            </a:pPr>
            <a:r>
              <a:rPr lang="en-US" dirty="0" smtClean="0"/>
              <a:t>Use professional language – do not use contractions</a:t>
            </a:r>
          </a:p>
          <a:p>
            <a:pPr marL="560070" indent="-514350">
              <a:buFont typeface="+mj-lt"/>
              <a:buAutoNum type="arabicPeriod"/>
            </a:pPr>
            <a:r>
              <a:rPr lang="en-US" dirty="0" smtClean="0"/>
              <a:t>One page in length</a:t>
            </a:r>
          </a:p>
          <a:p>
            <a:pPr marL="560070" indent="-514350">
              <a:buFont typeface="+mj-lt"/>
              <a:buAutoNum type="arabicPeriod"/>
            </a:pPr>
            <a:r>
              <a:rPr lang="en-US" dirty="0" smtClean="0"/>
              <a:t>Choose to highlight your strongest qualifications only</a:t>
            </a:r>
          </a:p>
          <a:p>
            <a:pPr marL="560070" indent="-514350">
              <a:buFont typeface="+mj-lt"/>
              <a:buAutoNum type="arabicPeriod"/>
            </a:pPr>
            <a:r>
              <a:rPr lang="en-US" dirty="0" smtClean="0"/>
              <a:t>Easy to read – begin with topic sentences</a:t>
            </a:r>
          </a:p>
          <a:p>
            <a:pPr marL="560070" indent="-514350">
              <a:buFont typeface="+mj-lt"/>
              <a:buAutoNum type="arabicPeriod"/>
            </a:pPr>
            <a:r>
              <a:rPr lang="en-US" dirty="0" smtClean="0"/>
              <a:t>Explain how you can help them</a:t>
            </a:r>
          </a:p>
          <a:p>
            <a:pPr marL="45720" indent="0">
              <a:buNone/>
            </a:pPr>
            <a:endParaRPr lang="en-US" dirty="0"/>
          </a:p>
        </p:txBody>
      </p:sp>
      <p:sp>
        <p:nvSpPr>
          <p:cNvPr id="3" name="Content Placeholder 2"/>
          <p:cNvSpPr>
            <a:spLocks noGrp="1"/>
          </p:cNvSpPr>
          <p:nvPr>
            <p:ph sz="half" idx="2"/>
          </p:nvPr>
        </p:nvSpPr>
        <p:spPr>
          <a:xfrm>
            <a:off x="4648200" y="1719072"/>
            <a:ext cx="4038600" cy="4986528"/>
          </a:xfrm>
        </p:spPr>
        <p:txBody>
          <a:bodyPr>
            <a:normAutofit fontScale="92500" lnSpcReduction="10000"/>
          </a:bodyPr>
          <a:lstStyle/>
          <a:p>
            <a:pPr marL="560070" indent="-514350">
              <a:buFont typeface="+mj-lt"/>
              <a:buAutoNum type="arabicPeriod" startAt="6"/>
            </a:pPr>
            <a:r>
              <a:rPr lang="en-US" dirty="0" smtClean="0"/>
              <a:t>Appeal to the organization’s values, goals, attitude</a:t>
            </a:r>
          </a:p>
          <a:p>
            <a:pPr marL="560070" indent="-514350">
              <a:buFont typeface="+mj-lt"/>
              <a:buAutoNum type="arabicPeriod" startAt="6"/>
            </a:pPr>
            <a:r>
              <a:rPr lang="en-US" dirty="0" smtClean="0"/>
              <a:t>Elaborate on your resume information</a:t>
            </a:r>
          </a:p>
          <a:p>
            <a:pPr marL="560070" indent="-514350">
              <a:buFont typeface="+mj-lt"/>
              <a:buAutoNum type="arabicPeriod" startAt="6"/>
            </a:pPr>
            <a:r>
              <a:rPr lang="en-US" dirty="0" smtClean="0"/>
              <a:t>Provide evidence of your qualifications</a:t>
            </a:r>
          </a:p>
          <a:p>
            <a:pPr marL="560070" indent="-514350">
              <a:buFont typeface="+mj-lt"/>
              <a:buAutoNum type="arabicPeriod" startAt="6"/>
            </a:pPr>
            <a:r>
              <a:rPr lang="en-US" dirty="0" smtClean="0"/>
              <a:t>Make it personal – show yourself</a:t>
            </a:r>
          </a:p>
          <a:p>
            <a:pPr marL="560070" indent="-514350">
              <a:buFont typeface="+mj-lt"/>
              <a:buAutoNum type="arabicPeriod" startAt="6"/>
            </a:pPr>
            <a:r>
              <a:rPr lang="en-US" dirty="0" smtClean="0"/>
              <a:t>Proofread three times, at least!</a:t>
            </a:r>
            <a:endParaRPr lang="en-US" dirty="0"/>
          </a:p>
        </p:txBody>
      </p:sp>
      <p:sp>
        <p:nvSpPr>
          <p:cNvPr id="4" name="Title 3"/>
          <p:cNvSpPr>
            <a:spLocks noGrp="1"/>
          </p:cNvSpPr>
          <p:nvPr>
            <p:ph type="title"/>
          </p:nvPr>
        </p:nvSpPr>
        <p:spPr/>
        <p:txBody>
          <a:bodyPr/>
          <a:lstStyle/>
          <a:p>
            <a:r>
              <a:rPr lang="en-US" dirty="0" smtClean="0"/>
              <a:t>Cover letter tips</a:t>
            </a:r>
            <a:endParaRPr lang="en-US" dirty="0"/>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304800"/>
            <a:ext cx="1504950" cy="1071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57296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Employment Skills</a:t>
            </a:r>
            <a:endParaRPr lang="en-US" dirty="0"/>
          </a:p>
        </p:txBody>
      </p:sp>
      <p:sp>
        <p:nvSpPr>
          <p:cNvPr id="4" name="Content Placeholder 1"/>
          <p:cNvSpPr>
            <a:spLocks noGrp="1"/>
          </p:cNvSpPr>
          <p:nvPr>
            <p:ph idx="1"/>
          </p:nvPr>
        </p:nvSpPr>
        <p:spPr/>
        <p:txBody>
          <a:bodyPr/>
          <a:lstStyle/>
          <a:p>
            <a:pPr marL="45720" indent="0">
              <a:buNone/>
            </a:pPr>
            <a:r>
              <a:rPr lang="en-US" b="1" dirty="0" smtClean="0"/>
              <a:t>Objectives:</a:t>
            </a:r>
          </a:p>
          <a:p>
            <a:r>
              <a:rPr lang="en-US" dirty="0" smtClean="0"/>
              <a:t>The Student will assess interest areas in the hospitality field to determine potential career pathways.</a:t>
            </a:r>
          </a:p>
          <a:p>
            <a:r>
              <a:rPr lang="en-US" dirty="0" smtClean="0"/>
              <a:t>The Student will develop a career plan with alternative options.</a:t>
            </a:r>
          </a:p>
          <a:p>
            <a:r>
              <a:rPr lang="en-US" dirty="0" smtClean="0"/>
              <a:t>The Student will complete a job application.</a:t>
            </a:r>
          </a:p>
          <a:p>
            <a:r>
              <a:rPr lang="en-US" dirty="0" smtClean="0"/>
              <a:t>The Student will create a professional resume and cover letter in a variety of formats with a target audience.</a:t>
            </a:r>
          </a:p>
          <a:p>
            <a:r>
              <a:rPr lang="en-US" dirty="0" smtClean="0"/>
              <a:t>The Student will demonstrate applicable interviewing skills.</a:t>
            </a:r>
          </a:p>
          <a:p>
            <a:r>
              <a:rPr lang="en-US" dirty="0" smtClean="0"/>
              <a:t>The Student will explain the importance of networking.</a:t>
            </a:r>
          </a:p>
          <a:p>
            <a:r>
              <a:rPr lang="en-US" dirty="0"/>
              <a:t>The Student will demonstrate skills necessary for acquiring and retaining employment.</a:t>
            </a:r>
          </a:p>
          <a:p>
            <a:endParaRPr lang="en-US" dirty="0"/>
          </a:p>
        </p:txBody>
      </p:sp>
    </p:spTree>
    <p:extLst>
      <p:ext uri="{BB962C8B-B14F-4D97-AF65-F5344CB8AC3E}">
        <p14:creationId xmlns:p14="http://schemas.microsoft.com/office/powerpoint/2010/main" xmlns="" val="1167123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Employment Skills</a:t>
            </a:r>
            <a:endParaRPr lang="en-US" dirty="0"/>
          </a:p>
        </p:txBody>
      </p:sp>
      <p:sp>
        <p:nvSpPr>
          <p:cNvPr id="4" name="Content Placeholder 1"/>
          <p:cNvSpPr>
            <a:spLocks noGrp="1"/>
          </p:cNvSpPr>
          <p:nvPr>
            <p:ph idx="1"/>
          </p:nvPr>
        </p:nvSpPr>
        <p:spPr>
          <a:xfrm>
            <a:off x="380999" y="1719071"/>
            <a:ext cx="4953001" cy="4407408"/>
          </a:xfrm>
        </p:spPr>
        <p:txBody>
          <a:bodyPr/>
          <a:lstStyle/>
          <a:p>
            <a:pPr marL="45720" indent="0">
              <a:buNone/>
            </a:pPr>
            <a:r>
              <a:rPr lang="en-US" b="1" dirty="0" smtClean="0"/>
              <a:t>During this unit, we will explore the various facets of employment skills.</a:t>
            </a:r>
          </a:p>
          <a:p>
            <a:pPr marL="45720" indent="0">
              <a:buNone/>
            </a:pPr>
            <a:r>
              <a:rPr lang="en-US" b="1" dirty="0" smtClean="0"/>
              <a:t> </a:t>
            </a:r>
          </a:p>
          <a:p>
            <a:pPr marL="45720" indent="0">
              <a:buNone/>
            </a:pPr>
            <a:r>
              <a:rPr lang="en-US" b="1" dirty="0" smtClean="0"/>
              <a:t>We will break down the processes of filling out a job application, creating a resume, writing a cover letter, and demonstrating job interview skills. </a:t>
            </a:r>
          </a:p>
          <a:p>
            <a:pPr marL="45720" indent="0">
              <a:buNone/>
            </a:pPr>
            <a:endParaRPr lang="en-US" b="1" dirty="0"/>
          </a:p>
          <a:p>
            <a:pPr marL="45720" indent="0">
              <a:buNone/>
            </a:pPr>
            <a:r>
              <a:rPr lang="en-US" b="1" dirty="0" smtClean="0"/>
              <a:t>The next process we need to address is the creation of a cover letter to accompany your resume.</a:t>
            </a:r>
            <a:endParaRPr lang="en-US" dirty="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86399" y="2057400"/>
            <a:ext cx="3389313" cy="2852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3299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5062729"/>
          </a:xfrm>
        </p:spPr>
        <p:txBody>
          <a:bodyPr/>
          <a:lstStyle/>
          <a:p>
            <a:r>
              <a:rPr lang="en-US" dirty="0" smtClean="0"/>
              <a:t>A cover letter, through good written communication skills,  introduces you and your resume to potential employers or organizations.</a:t>
            </a:r>
          </a:p>
          <a:p>
            <a:r>
              <a:rPr lang="en-US" dirty="0" smtClean="0"/>
              <a:t>It is the first document an employer sees – a true first impression!</a:t>
            </a:r>
          </a:p>
          <a:p>
            <a:r>
              <a:rPr lang="en-US" dirty="0" smtClean="0"/>
              <a:t>A cover letter should </a:t>
            </a:r>
            <a:r>
              <a:rPr lang="en-US" dirty="0"/>
              <a:t>prepare the reader for your </a:t>
            </a:r>
            <a:r>
              <a:rPr lang="en-US" dirty="0" smtClean="0"/>
              <a:t>resume/application</a:t>
            </a:r>
            <a:r>
              <a:rPr lang="en-US" dirty="0"/>
              <a:t>, stating why you are writing, </a:t>
            </a:r>
            <a:r>
              <a:rPr lang="en-US" dirty="0" smtClean="0"/>
              <a:t>highlight why </a:t>
            </a:r>
            <a:r>
              <a:rPr lang="en-US" dirty="0"/>
              <a:t>you are </a:t>
            </a:r>
            <a:r>
              <a:rPr lang="en-US" dirty="0" smtClean="0"/>
              <a:t>an excellent </a:t>
            </a:r>
            <a:r>
              <a:rPr lang="en-US" dirty="0"/>
              <a:t>match for the job and the organization, and when you will contact him or </a:t>
            </a:r>
            <a:r>
              <a:rPr lang="en-US" dirty="0" smtClean="0"/>
              <a:t>her to set up an interview.</a:t>
            </a:r>
          </a:p>
          <a:p>
            <a:r>
              <a:rPr lang="en-US" dirty="0" smtClean="0"/>
              <a:t>The ultimate goal of the cover letter is – To Get the Interview!</a:t>
            </a:r>
            <a:endParaRPr lang="en-US" dirty="0"/>
          </a:p>
        </p:txBody>
      </p:sp>
      <p:sp>
        <p:nvSpPr>
          <p:cNvPr id="3" name="Title 2"/>
          <p:cNvSpPr>
            <a:spLocks noGrp="1"/>
          </p:cNvSpPr>
          <p:nvPr>
            <p:ph type="title"/>
          </p:nvPr>
        </p:nvSpPr>
        <p:spPr/>
        <p:txBody>
          <a:bodyPr/>
          <a:lstStyle/>
          <a:p>
            <a:r>
              <a:rPr lang="en-US" dirty="0" smtClean="0"/>
              <a:t>The Cover Letter</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0400" y="5029200"/>
            <a:ext cx="2438400" cy="16167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03014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0999" y="1719070"/>
            <a:ext cx="6553201" cy="4910329"/>
          </a:xfrm>
        </p:spPr>
        <p:txBody>
          <a:bodyPr>
            <a:normAutofit fontScale="62500" lnSpcReduction="20000"/>
          </a:bodyPr>
          <a:lstStyle/>
          <a:p>
            <a:r>
              <a:rPr lang="en-US" sz="2500" i="1" u="sng" dirty="0" smtClean="0"/>
              <a:t>Application Letters</a:t>
            </a:r>
            <a:r>
              <a:rPr lang="en-US" sz="2500" i="1" dirty="0" smtClean="0"/>
              <a:t>: </a:t>
            </a:r>
            <a:r>
              <a:rPr lang="en-US" sz="2500" dirty="0" smtClean="0"/>
              <a:t>These are the most common cover letters. They are used </a:t>
            </a:r>
            <a:r>
              <a:rPr lang="en-US" sz="2500" dirty="0"/>
              <a:t>by applicants when a company </a:t>
            </a:r>
            <a:r>
              <a:rPr lang="en-US" sz="2500" dirty="0" smtClean="0"/>
              <a:t>advertises the need </a:t>
            </a:r>
            <a:r>
              <a:rPr lang="en-US" sz="2500" dirty="0"/>
              <a:t>for resumes to fill a vacant position</a:t>
            </a:r>
            <a:r>
              <a:rPr lang="en-US" sz="2500" dirty="0" smtClean="0"/>
              <a:t>.</a:t>
            </a:r>
          </a:p>
          <a:p>
            <a:r>
              <a:rPr lang="en-US" sz="2500" i="1" u="sng" dirty="0" smtClean="0"/>
              <a:t>Letter of Interest Letters</a:t>
            </a:r>
            <a:r>
              <a:rPr lang="en-US" sz="2500" dirty="0" smtClean="0"/>
              <a:t>: This letter is a way for an individual to introduce him/herself to an organization and state interest. The hope is that if an job opening were to arise, the organization would already have your contact information to call for an interview. </a:t>
            </a:r>
            <a:endParaRPr lang="en-US" sz="2500" dirty="0"/>
          </a:p>
          <a:p>
            <a:r>
              <a:rPr lang="en-US" sz="2500" i="1" u="sng" dirty="0" smtClean="0"/>
              <a:t>Networking or Referral Letters</a:t>
            </a:r>
            <a:r>
              <a:rPr lang="en-US" sz="2500" dirty="0" smtClean="0"/>
              <a:t>: </a:t>
            </a:r>
            <a:r>
              <a:rPr lang="en-US" sz="2500" dirty="0"/>
              <a:t>This style of letter, which could be used in either </a:t>
            </a:r>
            <a:r>
              <a:rPr lang="en-US" sz="2500" dirty="0" smtClean="0"/>
              <a:t>above situations, </a:t>
            </a:r>
            <a:r>
              <a:rPr lang="en-US" sz="2500" dirty="0"/>
              <a:t>highlights the name of a person who has referred you for the job. The individual providing the referral is usually an acquaintance of both the candidate and the employer. </a:t>
            </a:r>
            <a:r>
              <a:rPr lang="en-US" sz="2500" dirty="0" smtClean="0"/>
              <a:t>This may give you an edge over other candidates for the job.</a:t>
            </a:r>
          </a:p>
          <a:p>
            <a:r>
              <a:rPr lang="en-US" sz="2500" i="1" u="sng" dirty="0" smtClean="0"/>
              <a:t>Follow-up Letters</a:t>
            </a:r>
            <a:r>
              <a:rPr lang="en-US" sz="2500" dirty="0" smtClean="0"/>
              <a:t>: </a:t>
            </a:r>
            <a:r>
              <a:rPr lang="en-US" sz="2500" dirty="0"/>
              <a:t>This style of letter is usually sent when you do not </a:t>
            </a:r>
            <a:r>
              <a:rPr lang="en-US" sz="2500" dirty="0" smtClean="0"/>
              <a:t>hear </a:t>
            </a:r>
            <a:r>
              <a:rPr lang="en-US" sz="2500" dirty="0"/>
              <a:t>from a company for a </a:t>
            </a:r>
            <a:r>
              <a:rPr lang="en-US" sz="2500" dirty="0" smtClean="0"/>
              <a:t>significant amount of </a:t>
            </a:r>
            <a:r>
              <a:rPr lang="en-US" sz="2500" dirty="0"/>
              <a:t>time and the position is still not filled. This may sound </a:t>
            </a:r>
            <a:r>
              <a:rPr lang="en-US" sz="2500" dirty="0" smtClean="0"/>
              <a:t>ridiculous, </a:t>
            </a:r>
            <a:r>
              <a:rPr lang="en-US" sz="2500" dirty="0"/>
              <a:t>but it often does </a:t>
            </a:r>
            <a:r>
              <a:rPr lang="en-US" sz="2500" dirty="0" smtClean="0"/>
              <a:t>work to your advantage. </a:t>
            </a:r>
            <a:r>
              <a:rPr lang="en-US" sz="2500" dirty="0"/>
              <a:t>Therefore, sending a cover letter to thank the company for considering your resume and to </a:t>
            </a:r>
            <a:r>
              <a:rPr lang="en-US" sz="2500" dirty="0" smtClean="0"/>
              <a:t>inquire the progress of the job search is a great idea!</a:t>
            </a:r>
            <a:r>
              <a:rPr lang="en-US" dirty="0"/>
              <a:t/>
            </a:r>
            <a:br>
              <a:rPr lang="en-US" dirty="0"/>
            </a:br>
            <a:endParaRPr lang="en-US" dirty="0" smtClean="0"/>
          </a:p>
          <a:p>
            <a:pPr marL="45720" indent="0">
              <a:buNone/>
            </a:pPr>
            <a:r>
              <a:rPr lang="en-US" sz="1200" dirty="0" smtClean="0"/>
              <a:t>Article </a:t>
            </a:r>
            <a:r>
              <a:rPr lang="en-US" sz="1200" dirty="0"/>
              <a:t>Source: http://EzineArticles.com/6787978</a:t>
            </a:r>
            <a:endParaRPr lang="en-US" sz="1200" i="1" u="sng" dirty="0"/>
          </a:p>
        </p:txBody>
      </p:sp>
      <p:sp>
        <p:nvSpPr>
          <p:cNvPr id="5" name="Title 4"/>
          <p:cNvSpPr>
            <a:spLocks noGrp="1"/>
          </p:cNvSpPr>
          <p:nvPr>
            <p:ph type="title"/>
          </p:nvPr>
        </p:nvSpPr>
        <p:spPr/>
        <p:txBody>
          <a:bodyPr/>
          <a:lstStyle/>
          <a:p>
            <a:r>
              <a:rPr lang="en-US" dirty="0"/>
              <a:t>Types of </a:t>
            </a:r>
            <a:r>
              <a:rPr lang="en-US" dirty="0" smtClean="0"/>
              <a:t>Cover letters</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34199" y="2971800"/>
            <a:ext cx="1838325"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64030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Information to know:</a:t>
            </a:r>
          </a:p>
          <a:p>
            <a:pPr lvl="1"/>
            <a:r>
              <a:rPr lang="en-US" dirty="0" smtClean="0"/>
              <a:t>Know the general job opening information – what are the desired qualifications of the applicant, what skills are necessary to succeed at the position?</a:t>
            </a:r>
          </a:p>
          <a:p>
            <a:pPr lvl="1"/>
            <a:r>
              <a:rPr lang="en-US" dirty="0" smtClean="0"/>
              <a:t>Doing research on the company allows you to tailor your cover letter and resume to the needs of the specific organization.</a:t>
            </a:r>
          </a:p>
          <a:p>
            <a:pPr lvl="1"/>
            <a:r>
              <a:rPr lang="en-US" dirty="0" smtClean="0"/>
              <a:t>Search for the organization’s mission statement, vision statement, and goals.</a:t>
            </a:r>
          </a:p>
          <a:p>
            <a:pPr lvl="1"/>
            <a:r>
              <a:rPr lang="en-US" dirty="0" smtClean="0"/>
              <a:t>Scrutinize the job ad for key words and phrases that you can reference in your cover letter.</a:t>
            </a:r>
          </a:p>
          <a:p>
            <a:pPr lvl="1"/>
            <a:endParaRPr lang="en-US" dirty="0"/>
          </a:p>
        </p:txBody>
      </p:sp>
      <p:sp>
        <p:nvSpPr>
          <p:cNvPr id="6" name="Title 5"/>
          <p:cNvSpPr>
            <a:spLocks noGrp="1"/>
          </p:cNvSpPr>
          <p:nvPr>
            <p:ph type="title"/>
          </p:nvPr>
        </p:nvSpPr>
        <p:spPr/>
        <p:txBody>
          <a:bodyPr/>
          <a:lstStyle/>
          <a:p>
            <a:r>
              <a:rPr lang="en-US" dirty="0" smtClean="0"/>
              <a:t>Do your research</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8200" y="4514550"/>
            <a:ext cx="2857500" cy="209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07178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57200" y="1722438"/>
            <a:ext cx="4040188" cy="487362"/>
          </a:xfrm>
        </p:spPr>
        <p:txBody>
          <a:bodyPr>
            <a:normAutofit/>
          </a:bodyPr>
          <a:lstStyle/>
          <a:p>
            <a:r>
              <a:rPr lang="en-US" dirty="0" smtClean="0"/>
              <a:t>The Heading</a:t>
            </a:r>
            <a:endParaRPr lang="en-US" dirty="0"/>
          </a:p>
        </p:txBody>
      </p:sp>
      <p:sp>
        <p:nvSpPr>
          <p:cNvPr id="2" name="Content Placeholder 1"/>
          <p:cNvSpPr>
            <a:spLocks noGrp="1"/>
          </p:cNvSpPr>
          <p:nvPr>
            <p:ph sz="half" idx="2"/>
          </p:nvPr>
        </p:nvSpPr>
        <p:spPr>
          <a:xfrm>
            <a:off x="457200" y="2209800"/>
            <a:ext cx="4040188" cy="4419599"/>
          </a:xfrm>
        </p:spPr>
        <p:txBody>
          <a:bodyPr>
            <a:normAutofit/>
          </a:bodyPr>
          <a:lstStyle/>
          <a:p>
            <a:pPr marL="45720" indent="0">
              <a:buNone/>
            </a:pPr>
            <a:endParaRPr lang="en-US" dirty="0" smtClean="0"/>
          </a:p>
          <a:p>
            <a:pPr marL="45720" indent="0">
              <a:buNone/>
            </a:pPr>
            <a:endParaRPr lang="en-US" dirty="0" smtClean="0"/>
          </a:p>
        </p:txBody>
      </p:sp>
      <p:sp>
        <p:nvSpPr>
          <p:cNvPr id="5" name="Text Placeholder 4"/>
          <p:cNvSpPr>
            <a:spLocks noGrp="1"/>
          </p:cNvSpPr>
          <p:nvPr>
            <p:ph type="body" sz="quarter" idx="3"/>
          </p:nvPr>
        </p:nvSpPr>
        <p:spPr>
          <a:xfrm>
            <a:off x="4645025" y="1722438"/>
            <a:ext cx="4041775" cy="487362"/>
          </a:xfrm>
        </p:spPr>
        <p:txBody>
          <a:bodyPr/>
          <a:lstStyle/>
          <a:p>
            <a:r>
              <a:rPr lang="en-US" dirty="0" smtClean="0"/>
              <a:t>Sample</a:t>
            </a:r>
            <a:endParaRPr lang="en-US" dirty="0"/>
          </a:p>
        </p:txBody>
      </p:sp>
      <p:sp>
        <p:nvSpPr>
          <p:cNvPr id="6" name="Content Placeholder 5"/>
          <p:cNvSpPr>
            <a:spLocks noGrp="1"/>
          </p:cNvSpPr>
          <p:nvPr>
            <p:ph sz="quarter" idx="4"/>
          </p:nvPr>
        </p:nvSpPr>
        <p:spPr>
          <a:xfrm>
            <a:off x="4645025" y="2209800"/>
            <a:ext cx="4041775" cy="4495799"/>
          </a:xfrm>
        </p:spPr>
        <p:txBody>
          <a:bodyPr>
            <a:normAutofit/>
          </a:bodyPr>
          <a:lstStyle/>
          <a:p>
            <a:pPr marL="45720" indent="0">
              <a:buNone/>
            </a:pPr>
            <a:r>
              <a:rPr lang="en-US" sz="1800" dirty="0"/>
              <a:t>Craig M. </a:t>
            </a:r>
            <a:r>
              <a:rPr lang="en-US" sz="1800" dirty="0" err="1"/>
              <a:t>Leroix</a:t>
            </a:r>
            <a:r>
              <a:rPr lang="en-US" sz="1800" dirty="0"/>
              <a:t/>
            </a:r>
            <a:br>
              <a:rPr lang="en-US" sz="1800" dirty="0"/>
            </a:br>
            <a:r>
              <a:rPr lang="en-US" sz="1800" dirty="0"/>
              <a:t>2987 W. Taylor Dr.</a:t>
            </a:r>
            <a:br>
              <a:rPr lang="en-US" sz="1800" dirty="0"/>
            </a:br>
            <a:r>
              <a:rPr lang="en-US" sz="1800" dirty="0"/>
              <a:t>Portland, OR 45720</a:t>
            </a:r>
            <a:br>
              <a:rPr lang="en-US" sz="1800" dirty="0"/>
            </a:br>
            <a:r>
              <a:rPr lang="en-US" sz="1800" dirty="0"/>
              <a:t>890-372-1262</a:t>
            </a:r>
            <a:br>
              <a:rPr lang="en-US" sz="1800" dirty="0"/>
            </a:br>
            <a:r>
              <a:rPr lang="en-US" sz="1800" dirty="0" smtClean="0">
                <a:hlinkClick r:id="rId3"/>
              </a:rPr>
              <a:t>cmleroix@anywhere.com</a:t>
            </a:r>
            <a:endParaRPr lang="en-US" sz="1800" dirty="0" smtClean="0"/>
          </a:p>
          <a:p>
            <a:pPr marL="45720" indent="0">
              <a:buNone/>
            </a:pPr>
            <a:endParaRPr lang="en-US" sz="1800" dirty="0"/>
          </a:p>
          <a:p>
            <a:pPr marL="45720" indent="0">
              <a:buNone/>
            </a:pPr>
            <a:r>
              <a:rPr lang="en-US" sz="1800" dirty="0"/>
              <a:t>February 2, </a:t>
            </a:r>
            <a:r>
              <a:rPr lang="en-US" sz="1800" dirty="0" smtClean="0"/>
              <a:t>2012</a:t>
            </a:r>
            <a:endParaRPr lang="en-US" sz="1800" dirty="0"/>
          </a:p>
          <a:p>
            <a:pPr marL="45720" indent="0">
              <a:buNone/>
            </a:pPr>
            <a:endParaRPr lang="en-US" sz="1800" dirty="0" smtClean="0"/>
          </a:p>
          <a:p>
            <a:pPr marL="45720" indent="0">
              <a:buNone/>
            </a:pPr>
            <a:r>
              <a:rPr lang="en-US" sz="1800" dirty="0" smtClean="0"/>
              <a:t>Amy Kincaid</a:t>
            </a:r>
          </a:p>
          <a:p>
            <a:pPr marL="45720" indent="0">
              <a:buNone/>
            </a:pPr>
            <a:r>
              <a:rPr lang="en-US" sz="1800" dirty="0" smtClean="0"/>
              <a:t>Human </a:t>
            </a:r>
            <a:r>
              <a:rPr lang="en-US" sz="1800" dirty="0"/>
              <a:t>Resource Director</a:t>
            </a:r>
            <a:br>
              <a:rPr lang="en-US" sz="1800" dirty="0"/>
            </a:br>
            <a:r>
              <a:rPr lang="en-US" sz="1800" dirty="0"/>
              <a:t>Western Electric, Inc.</a:t>
            </a:r>
            <a:br>
              <a:rPr lang="en-US" sz="1800" dirty="0"/>
            </a:br>
            <a:r>
              <a:rPr lang="en-US" sz="1800" dirty="0"/>
              <a:t>387 Collier Lane</a:t>
            </a:r>
            <a:br>
              <a:rPr lang="en-US" sz="1800" dirty="0"/>
            </a:br>
            <a:r>
              <a:rPr lang="en-US" sz="1800" dirty="0"/>
              <a:t>Atlanta, Georgia 30051</a:t>
            </a:r>
          </a:p>
          <a:p>
            <a:pPr marL="45720" indent="0">
              <a:buNone/>
            </a:pPr>
            <a:endParaRPr lang="en-US" dirty="0"/>
          </a:p>
        </p:txBody>
      </p:sp>
      <p:sp>
        <p:nvSpPr>
          <p:cNvPr id="3" name="Title 2"/>
          <p:cNvSpPr>
            <a:spLocks noGrp="1"/>
          </p:cNvSpPr>
          <p:nvPr>
            <p:ph type="title"/>
          </p:nvPr>
        </p:nvSpPr>
        <p:spPr/>
        <p:txBody>
          <a:bodyPr/>
          <a:lstStyle/>
          <a:p>
            <a:r>
              <a:rPr lang="en-US" dirty="0" smtClean="0"/>
              <a:t>Cover letter Sections</a:t>
            </a:r>
            <a:endParaRPr lang="en-US" dirty="0"/>
          </a:p>
        </p:txBody>
      </p:sp>
      <p:sp>
        <p:nvSpPr>
          <p:cNvPr id="7" name="Content Placeholder 1"/>
          <p:cNvSpPr txBox="1">
            <a:spLocks/>
          </p:cNvSpPr>
          <p:nvPr/>
        </p:nvSpPr>
        <p:spPr>
          <a:xfrm>
            <a:off x="457200" y="2209800"/>
            <a:ext cx="4040188" cy="4495800"/>
          </a:xfrm>
          <a:prstGeom prst="rect">
            <a:avLst/>
          </a:prstGeom>
        </p:spPr>
        <p:txBody>
          <a:bodyPr vert="horz" lIns="91440" tIns="45720" rIns="91440" bIns="45720" rtlCol="0">
            <a:normAutofit fontScale="47500" lnSpcReduction="20000"/>
          </a:bodyPr>
          <a:lstStyle>
            <a:lvl1pPr marL="274320" indent="-228600" algn="l" defTabSz="914400" rtl="0" eaLnBrk="1" latinLnBrk="0" hangingPunct="1">
              <a:spcBef>
                <a:spcPct val="20000"/>
              </a:spcBef>
              <a:buClr>
                <a:schemeClr val="accent1"/>
              </a:buClr>
              <a:buFont typeface="Wingdings 2" pitchFamily="18" charset="2"/>
              <a:buChar char=""/>
              <a:defRPr sz="24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20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8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6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6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6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6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6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600" kern="1200">
                <a:solidFill>
                  <a:schemeClr val="tx2"/>
                </a:solidFill>
                <a:latin typeface="+mn-lt"/>
                <a:ea typeface="+mn-ea"/>
                <a:cs typeface="+mn-cs"/>
              </a:defRPr>
            </a:lvl9pPr>
          </a:lstStyle>
          <a:p>
            <a:pPr marL="45720" indent="0">
              <a:buFont typeface="Wingdings 2" pitchFamily="18" charset="2"/>
              <a:buNone/>
            </a:pPr>
            <a:r>
              <a:rPr lang="en-US" sz="3400" dirty="0" smtClean="0"/>
              <a:t>The heading provides your contact information, the date you are writing, and the address of the company to which you are applying.</a:t>
            </a:r>
          </a:p>
          <a:p>
            <a:pPr marL="45720" indent="0">
              <a:buFont typeface="Wingdings 2" pitchFamily="18" charset="2"/>
              <a:buNone/>
            </a:pPr>
            <a:endParaRPr lang="en-US" sz="3400" dirty="0" smtClean="0"/>
          </a:p>
          <a:p>
            <a:pPr marL="45720" indent="0">
              <a:buFont typeface="Wingdings 2" pitchFamily="18" charset="2"/>
              <a:buNone/>
            </a:pPr>
            <a:r>
              <a:rPr lang="en-US" sz="3400" dirty="0" smtClean="0"/>
              <a:t>Address the letter to a specific person.</a:t>
            </a:r>
          </a:p>
          <a:p>
            <a:pPr marL="45720" indent="0">
              <a:buFont typeface="Wingdings 2" pitchFamily="18" charset="2"/>
              <a:buNone/>
            </a:pPr>
            <a:endParaRPr lang="en-US" dirty="0" smtClean="0"/>
          </a:p>
          <a:p>
            <a:r>
              <a:rPr lang="en-US" dirty="0" smtClean="0"/>
              <a:t>For your contact information, you will want to include the following:</a:t>
            </a:r>
          </a:p>
          <a:p>
            <a:r>
              <a:rPr lang="en-US" dirty="0" smtClean="0"/>
              <a:t>Your name</a:t>
            </a:r>
          </a:p>
          <a:p>
            <a:r>
              <a:rPr lang="en-US" dirty="0" smtClean="0"/>
              <a:t>The address where you can be reached</a:t>
            </a:r>
          </a:p>
          <a:p>
            <a:r>
              <a:rPr lang="en-US" dirty="0" smtClean="0"/>
              <a:t>Phone number</a:t>
            </a:r>
          </a:p>
          <a:p>
            <a:r>
              <a:rPr lang="en-US" dirty="0" smtClean="0"/>
              <a:t>E-mail address</a:t>
            </a:r>
          </a:p>
          <a:p>
            <a:pPr marL="45720" indent="0">
              <a:buFont typeface="Wingdings 2" pitchFamily="18" charset="2"/>
              <a:buNone/>
            </a:pPr>
            <a:endParaRPr lang="en-US" dirty="0" smtClean="0"/>
          </a:p>
          <a:p>
            <a:r>
              <a:rPr lang="en-US" dirty="0" smtClean="0"/>
              <a:t>Then, you will skip a line and write the full date (</a:t>
            </a:r>
            <a:r>
              <a:rPr lang="en-US" i="1" dirty="0" smtClean="0"/>
              <a:t>month, day, year</a:t>
            </a:r>
            <a:r>
              <a:rPr lang="en-US" dirty="0" smtClean="0"/>
              <a:t>). </a:t>
            </a:r>
          </a:p>
          <a:p>
            <a:endParaRPr lang="en-US" dirty="0" smtClean="0"/>
          </a:p>
          <a:p>
            <a:r>
              <a:rPr lang="en-US" dirty="0" smtClean="0"/>
              <a:t>Follow this by skipping a space and writing the contact information for the person to whom you are writing:</a:t>
            </a:r>
          </a:p>
          <a:p>
            <a:r>
              <a:rPr lang="en-US" dirty="0" smtClean="0"/>
              <a:t>Name of the specific person</a:t>
            </a:r>
          </a:p>
          <a:p>
            <a:r>
              <a:rPr lang="en-US" dirty="0" smtClean="0"/>
              <a:t>Title of that person (if available)</a:t>
            </a:r>
          </a:p>
          <a:p>
            <a:r>
              <a:rPr lang="en-US" dirty="0" smtClean="0"/>
              <a:t>Address of the company</a:t>
            </a:r>
          </a:p>
          <a:p>
            <a:pPr marL="45720" indent="0">
              <a:buFont typeface="Wingdings 2" pitchFamily="18" charset="2"/>
              <a:buNone/>
            </a:pPr>
            <a:endParaRPr lang="en-US" dirty="0" smtClean="0"/>
          </a:p>
          <a:p>
            <a:pPr marL="45720" indent="0">
              <a:buFont typeface="Wingdings 2" pitchFamily="18" charset="2"/>
              <a:buNone/>
            </a:pPr>
            <a:endParaRPr lang="en-US" dirty="0" smtClean="0"/>
          </a:p>
        </p:txBody>
      </p:sp>
    </p:spTree>
    <p:extLst>
      <p:ext uri="{BB962C8B-B14F-4D97-AF65-F5344CB8AC3E}">
        <p14:creationId xmlns:p14="http://schemas.microsoft.com/office/powerpoint/2010/main" xmlns="" val="1942204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57200" y="1722438"/>
            <a:ext cx="4040188" cy="487362"/>
          </a:xfrm>
        </p:spPr>
        <p:txBody>
          <a:bodyPr>
            <a:normAutofit/>
          </a:bodyPr>
          <a:lstStyle/>
          <a:p>
            <a:r>
              <a:rPr lang="en-US" dirty="0" smtClean="0"/>
              <a:t>The 1</a:t>
            </a:r>
            <a:r>
              <a:rPr lang="en-US" baseline="30000" dirty="0" smtClean="0"/>
              <a:t>st</a:t>
            </a:r>
            <a:r>
              <a:rPr lang="en-US" dirty="0" smtClean="0"/>
              <a:t> Paragraph</a:t>
            </a:r>
            <a:endParaRPr lang="en-US" dirty="0"/>
          </a:p>
        </p:txBody>
      </p:sp>
      <p:sp>
        <p:nvSpPr>
          <p:cNvPr id="2" name="Content Placeholder 1"/>
          <p:cNvSpPr>
            <a:spLocks noGrp="1"/>
          </p:cNvSpPr>
          <p:nvPr>
            <p:ph sz="half" idx="2"/>
          </p:nvPr>
        </p:nvSpPr>
        <p:spPr>
          <a:xfrm>
            <a:off x="457200" y="2209800"/>
            <a:ext cx="4040188" cy="4495800"/>
          </a:xfrm>
        </p:spPr>
        <p:txBody>
          <a:bodyPr>
            <a:normAutofit fontScale="85000" lnSpcReduction="10000"/>
          </a:bodyPr>
          <a:lstStyle/>
          <a:p>
            <a:r>
              <a:rPr lang="en-US" dirty="0" smtClean="0"/>
              <a:t>Start with a salutation</a:t>
            </a:r>
          </a:p>
          <a:p>
            <a:r>
              <a:rPr lang="en-US" dirty="0" smtClean="0"/>
              <a:t>Needs to get </a:t>
            </a:r>
            <a:r>
              <a:rPr lang="en-US" dirty="0"/>
              <a:t>the reader’s </a:t>
            </a:r>
            <a:r>
              <a:rPr lang="en-US" dirty="0" smtClean="0"/>
              <a:t>attention</a:t>
            </a:r>
          </a:p>
          <a:p>
            <a:r>
              <a:rPr lang="en-US" dirty="0" smtClean="0"/>
              <a:t>An opportunity to introduce yourself</a:t>
            </a:r>
          </a:p>
          <a:p>
            <a:r>
              <a:rPr lang="en-US" dirty="0" smtClean="0"/>
              <a:t>Explain </a:t>
            </a:r>
            <a:r>
              <a:rPr lang="en-US" dirty="0"/>
              <a:t>purpose of </a:t>
            </a:r>
            <a:r>
              <a:rPr lang="en-US" dirty="0" smtClean="0"/>
              <a:t>letter</a:t>
            </a:r>
          </a:p>
          <a:p>
            <a:r>
              <a:rPr lang="en-US" dirty="0" smtClean="0"/>
              <a:t>Explain </a:t>
            </a:r>
            <a:r>
              <a:rPr lang="en-US" dirty="0"/>
              <a:t>why interested in the position or </a:t>
            </a:r>
            <a:r>
              <a:rPr lang="en-US" dirty="0" smtClean="0"/>
              <a:t>the company</a:t>
            </a:r>
            <a:endParaRPr lang="en-US" dirty="0"/>
          </a:p>
          <a:p>
            <a:pPr marL="45720" indent="0">
              <a:buNone/>
            </a:pPr>
            <a:r>
              <a:rPr lang="en-US" dirty="0" smtClean="0"/>
              <a:t>	</a:t>
            </a:r>
            <a:r>
              <a:rPr lang="en-US" i="1" dirty="0" smtClean="0"/>
              <a:t>Is it the organization’s 	commitment to an eco-	friendly office?</a:t>
            </a:r>
            <a:endParaRPr lang="en-US" dirty="0"/>
          </a:p>
          <a:p>
            <a:r>
              <a:rPr lang="en-US" dirty="0" smtClean="0"/>
              <a:t>Explain </a:t>
            </a:r>
            <a:r>
              <a:rPr lang="en-US" dirty="0"/>
              <a:t>how you will help the </a:t>
            </a:r>
            <a:r>
              <a:rPr lang="en-US" dirty="0" smtClean="0"/>
              <a:t>organization </a:t>
            </a:r>
            <a:r>
              <a:rPr lang="en-US" dirty="0" smtClean="0">
                <a:solidFill>
                  <a:schemeClr val="tx1"/>
                </a:solidFill>
              </a:rPr>
              <a:t>IMPORTANT</a:t>
            </a:r>
            <a:endParaRPr lang="en-US" dirty="0">
              <a:solidFill>
                <a:schemeClr val="tx1"/>
              </a:solidFill>
            </a:endParaRPr>
          </a:p>
          <a:p>
            <a:pPr marL="45720" indent="0">
              <a:buNone/>
            </a:pPr>
            <a:endParaRPr lang="en-US" dirty="0" smtClean="0"/>
          </a:p>
        </p:txBody>
      </p:sp>
      <p:sp>
        <p:nvSpPr>
          <p:cNvPr id="5" name="Text Placeholder 4"/>
          <p:cNvSpPr>
            <a:spLocks noGrp="1"/>
          </p:cNvSpPr>
          <p:nvPr>
            <p:ph type="body" sz="quarter" idx="3"/>
          </p:nvPr>
        </p:nvSpPr>
        <p:spPr>
          <a:xfrm>
            <a:off x="4645025" y="1722438"/>
            <a:ext cx="4041775" cy="487362"/>
          </a:xfrm>
        </p:spPr>
        <p:txBody>
          <a:bodyPr/>
          <a:lstStyle/>
          <a:p>
            <a:r>
              <a:rPr lang="en-US" dirty="0" smtClean="0"/>
              <a:t>Sample</a:t>
            </a:r>
            <a:endParaRPr lang="en-US" dirty="0"/>
          </a:p>
        </p:txBody>
      </p:sp>
      <p:sp>
        <p:nvSpPr>
          <p:cNvPr id="6" name="Content Placeholder 5"/>
          <p:cNvSpPr>
            <a:spLocks noGrp="1"/>
          </p:cNvSpPr>
          <p:nvPr>
            <p:ph sz="quarter" idx="4"/>
          </p:nvPr>
        </p:nvSpPr>
        <p:spPr>
          <a:xfrm>
            <a:off x="4645025" y="2209800"/>
            <a:ext cx="4041775" cy="4572000"/>
          </a:xfrm>
        </p:spPr>
        <p:txBody>
          <a:bodyPr>
            <a:normAutofit fontScale="70000" lnSpcReduction="20000"/>
          </a:bodyPr>
          <a:lstStyle/>
          <a:p>
            <a:pPr marL="45720" indent="0">
              <a:buNone/>
            </a:pPr>
            <a:r>
              <a:rPr lang="en-US" dirty="0" smtClean="0"/>
              <a:t>Dear Mr. Burns:</a:t>
            </a:r>
          </a:p>
          <a:p>
            <a:pPr marL="45720" indent="0">
              <a:buNone/>
            </a:pPr>
            <a:r>
              <a:rPr lang="en-US" dirty="0" smtClean="0"/>
              <a:t>After </a:t>
            </a:r>
            <a:r>
              <a:rPr lang="en-US" dirty="0"/>
              <a:t>speaking with Emily Richards about her past </a:t>
            </a:r>
            <a:r>
              <a:rPr lang="en-US" dirty="0" smtClean="0"/>
              <a:t>summer in </a:t>
            </a:r>
            <a:r>
              <a:rPr lang="en-US" dirty="0"/>
              <a:t>the internship program, I am interested in your </a:t>
            </a:r>
            <a:r>
              <a:rPr lang="en-US" dirty="0" smtClean="0"/>
              <a:t>Human Resources </a:t>
            </a:r>
            <a:r>
              <a:rPr lang="en-US" dirty="0"/>
              <a:t>Summer Internship position. </a:t>
            </a:r>
            <a:endParaRPr lang="en-US" dirty="0" smtClean="0"/>
          </a:p>
          <a:p>
            <a:pPr marL="45720" indent="0">
              <a:buNone/>
            </a:pPr>
            <a:r>
              <a:rPr lang="en-US" dirty="0" smtClean="0"/>
              <a:t>I </a:t>
            </a:r>
            <a:r>
              <a:rPr lang="en-US" dirty="0"/>
              <a:t>worked </a:t>
            </a:r>
            <a:r>
              <a:rPr lang="en-US" dirty="0" smtClean="0"/>
              <a:t>with employee </a:t>
            </a:r>
            <a:r>
              <a:rPr lang="en-US" dirty="0"/>
              <a:t>benefits this summer and became interested </a:t>
            </a:r>
            <a:r>
              <a:rPr lang="en-US" dirty="0" smtClean="0"/>
              <a:t>in the </a:t>
            </a:r>
            <a:r>
              <a:rPr lang="en-US" dirty="0"/>
              <a:t>human resources aspect of the position. In addition </a:t>
            </a:r>
            <a:r>
              <a:rPr lang="en-US" dirty="0" smtClean="0"/>
              <a:t>to the </a:t>
            </a:r>
            <a:r>
              <a:rPr lang="en-US" dirty="0"/>
              <a:t>leadership opportunities I obtained while working as </a:t>
            </a:r>
            <a:r>
              <a:rPr lang="en-US" dirty="0" smtClean="0"/>
              <a:t>a Volunteer </a:t>
            </a:r>
            <a:r>
              <a:rPr lang="en-US" dirty="0"/>
              <a:t>Coordinator </a:t>
            </a:r>
            <a:r>
              <a:rPr lang="en-US" dirty="0" smtClean="0"/>
              <a:t>for the annual Career Center Food Drive, </a:t>
            </a:r>
            <a:r>
              <a:rPr lang="en-US" dirty="0"/>
              <a:t>I have also developed </a:t>
            </a:r>
            <a:r>
              <a:rPr lang="en-US" dirty="0" smtClean="0"/>
              <a:t>my excellent communication </a:t>
            </a:r>
            <a:r>
              <a:rPr lang="en-US" dirty="0"/>
              <a:t>skills during my summer internship. </a:t>
            </a:r>
            <a:r>
              <a:rPr lang="en-US" dirty="0" smtClean="0"/>
              <a:t>I believe </a:t>
            </a:r>
            <a:r>
              <a:rPr lang="en-US" dirty="0"/>
              <a:t>my skills will help your Human </a:t>
            </a:r>
            <a:r>
              <a:rPr lang="en-US" dirty="0" smtClean="0"/>
              <a:t>Resources department </a:t>
            </a:r>
            <a:r>
              <a:rPr lang="en-US" dirty="0"/>
              <a:t>maintain its excellent track record.</a:t>
            </a:r>
          </a:p>
        </p:txBody>
      </p:sp>
      <p:sp>
        <p:nvSpPr>
          <p:cNvPr id="3" name="Title 2"/>
          <p:cNvSpPr>
            <a:spLocks noGrp="1"/>
          </p:cNvSpPr>
          <p:nvPr>
            <p:ph type="title"/>
          </p:nvPr>
        </p:nvSpPr>
        <p:spPr/>
        <p:txBody>
          <a:bodyPr/>
          <a:lstStyle/>
          <a:p>
            <a:r>
              <a:rPr lang="en-US" dirty="0" smtClean="0"/>
              <a:t>Cover letter Sections</a:t>
            </a:r>
            <a:endParaRPr lang="en-US" dirty="0"/>
          </a:p>
        </p:txBody>
      </p:sp>
    </p:spTree>
    <p:extLst>
      <p:ext uri="{BB962C8B-B14F-4D97-AF65-F5344CB8AC3E}">
        <p14:creationId xmlns:p14="http://schemas.microsoft.com/office/powerpoint/2010/main" xmlns="" val="3424021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57200" y="1722438"/>
            <a:ext cx="4040188" cy="487362"/>
          </a:xfrm>
        </p:spPr>
        <p:txBody>
          <a:bodyPr>
            <a:normAutofit fontScale="85000" lnSpcReduction="10000"/>
          </a:bodyPr>
          <a:lstStyle/>
          <a:p>
            <a:r>
              <a:rPr lang="en-US" dirty="0" smtClean="0"/>
              <a:t>The 2nd Paragraph/Argument</a:t>
            </a:r>
            <a:endParaRPr lang="en-US" dirty="0"/>
          </a:p>
        </p:txBody>
      </p:sp>
      <p:sp>
        <p:nvSpPr>
          <p:cNvPr id="2" name="Content Placeholder 1"/>
          <p:cNvSpPr>
            <a:spLocks noGrp="1"/>
          </p:cNvSpPr>
          <p:nvPr>
            <p:ph sz="half" idx="2"/>
          </p:nvPr>
        </p:nvSpPr>
        <p:spPr>
          <a:xfrm>
            <a:off x="457200" y="2209800"/>
            <a:ext cx="4040188" cy="4495800"/>
          </a:xfrm>
        </p:spPr>
        <p:txBody>
          <a:bodyPr>
            <a:normAutofit fontScale="85000" lnSpcReduction="20000"/>
          </a:bodyPr>
          <a:lstStyle/>
          <a:p>
            <a:r>
              <a:rPr lang="en-US" dirty="0" smtClean="0"/>
              <a:t>Allows you to highlight how beneficial you can be for the organization</a:t>
            </a:r>
          </a:p>
          <a:p>
            <a:r>
              <a:rPr lang="en-US" dirty="0" smtClean="0"/>
              <a:t>Time to express your excitement in working for the company – Be upbeat!</a:t>
            </a:r>
          </a:p>
          <a:p>
            <a:r>
              <a:rPr lang="en-US" dirty="0"/>
              <a:t>Provide concrete evidence</a:t>
            </a:r>
          </a:p>
          <a:p>
            <a:pPr marL="45720" indent="0">
              <a:buNone/>
            </a:pPr>
            <a:r>
              <a:rPr lang="en-US" dirty="0" smtClean="0"/>
              <a:t>	– Use information 	from the resume to 	show them your worth</a:t>
            </a:r>
            <a:endParaRPr lang="en-US" dirty="0"/>
          </a:p>
          <a:p>
            <a:pPr marL="45720" indent="0">
              <a:buNone/>
            </a:pPr>
            <a:r>
              <a:rPr lang="en-US" dirty="0" smtClean="0"/>
              <a:t>	– </a:t>
            </a:r>
            <a:r>
              <a:rPr lang="en-US" dirty="0"/>
              <a:t>Include specific, </a:t>
            </a:r>
            <a:r>
              <a:rPr lang="en-US" dirty="0" smtClean="0"/>
              <a:t>	credible </a:t>
            </a:r>
            <a:r>
              <a:rPr lang="en-US" dirty="0"/>
              <a:t>examples of</a:t>
            </a:r>
          </a:p>
          <a:p>
            <a:pPr marL="45720" indent="0">
              <a:buNone/>
            </a:pPr>
            <a:r>
              <a:rPr lang="en-US" dirty="0" smtClean="0"/>
              <a:t>	how you meet the 	qualifications</a:t>
            </a:r>
          </a:p>
          <a:p>
            <a:r>
              <a:rPr lang="en-US" dirty="0" smtClean="0"/>
              <a:t>Convince them you are perfect for the position</a:t>
            </a:r>
            <a:endParaRPr lang="en-US" dirty="0"/>
          </a:p>
          <a:p>
            <a:endParaRPr lang="en-US" dirty="0"/>
          </a:p>
          <a:p>
            <a:endParaRPr lang="en-US" dirty="0" smtClean="0"/>
          </a:p>
          <a:p>
            <a:endParaRPr lang="en-US" dirty="0" smtClean="0"/>
          </a:p>
        </p:txBody>
      </p:sp>
      <p:sp>
        <p:nvSpPr>
          <p:cNvPr id="5" name="Text Placeholder 4"/>
          <p:cNvSpPr>
            <a:spLocks noGrp="1"/>
          </p:cNvSpPr>
          <p:nvPr>
            <p:ph type="body" sz="quarter" idx="3"/>
          </p:nvPr>
        </p:nvSpPr>
        <p:spPr>
          <a:xfrm>
            <a:off x="4645025" y="1722438"/>
            <a:ext cx="4041775" cy="487362"/>
          </a:xfrm>
        </p:spPr>
        <p:txBody>
          <a:bodyPr/>
          <a:lstStyle/>
          <a:p>
            <a:r>
              <a:rPr lang="en-US" dirty="0" smtClean="0"/>
              <a:t>Sample</a:t>
            </a:r>
            <a:endParaRPr lang="en-US" dirty="0"/>
          </a:p>
        </p:txBody>
      </p:sp>
      <p:sp>
        <p:nvSpPr>
          <p:cNvPr id="6" name="Content Placeholder 5"/>
          <p:cNvSpPr>
            <a:spLocks noGrp="1"/>
          </p:cNvSpPr>
          <p:nvPr>
            <p:ph sz="quarter" idx="4"/>
          </p:nvPr>
        </p:nvSpPr>
        <p:spPr>
          <a:xfrm>
            <a:off x="4645025" y="2209800"/>
            <a:ext cx="4041775" cy="4572000"/>
          </a:xfrm>
        </p:spPr>
        <p:txBody>
          <a:bodyPr>
            <a:normAutofit fontScale="85000" lnSpcReduction="10000"/>
          </a:bodyPr>
          <a:lstStyle/>
          <a:p>
            <a:pPr marL="45720" indent="0">
              <a:buNone/>
            </a:pPr>
            <a:r>
              <a:rPr lang="en-US" dirty="0"/>
              <a:t>As a banking representative at </a:t>
            </a:r>
            <a:r>
              <a:rPr lang="en-US" dirty="0" smtClean="0"/>
              <a:t>Boone County National Bank, I provide </a:t>
            </a:r>
            <a:r>
              <a:rPr lang="en-US" dirty="0"/>
              <a:t>quality </a:t>
            </a:r>
            <a:r>
              <a:rPr lang="en-US" dirty="0" smtClean="0"/>
              <a:t> customer </a:t>
            </a:r>
            <a:r>
              <a:rPr lang="en-US" dirty="0"/>
              <a:t>service </a:t>
            </a:r>
            <a:r>
              <a:rPr lang="en-US" dirty="0" smtClean="0"/>
              <a:t>while promoting </a:t>
            </a:r>
            <a:r>
              <a:rPr lang="en-US" dirty="0"/>
              <a:t>the sale of products to </a:t>
            </a:r>
            <a:r>
              <a:rPr lang="en-US" dirty="0" smtClean="0"/>
              <a:t>customers. I also handle </a:t>
            </a:r>
            <a:r>
              <a:rPr lang="en-US" dirty="0"/>
              <a:t>close to $20,000 each day and </a:t>
            </a:r>
            <a:r>
              <a:rPr lang="en-US" dirty="0" smtClean="0"/>
              <a:t>am responsible </a:t>
            </a:r>
            <a:r>
              <a:rPr lang="en-US" dirty="0"/>
              <a:t>for balancing the bank’s </a:t>
            </a:r>
            <a:r>
              <a:rPr lang="en-US" dirty="0" smtClean="0"/>
              <a:t>ATM machine</a:t>
            </a:r>
            <a:r>
              <a:rPr lang="en-US" dirty="0"/>
              <a:t>. My experience with customer </a:t>
            </a:r>
            <a:r>
              <a:rPr lang="en-US" dirty="0" smtClean="0"/>
              <a:t>relations and </a:t>
            </a:r>
            <a:r>
              <a:rPr lang="en-US" dirty="0"/>
              <a:t>money management can </a:t>
            </a:r>
            <a:r>
              <a:rPr lang="en-US" dirty="0" smtClean="0"/>
              <a:t>be a valuable asset as your accounting </a:t>
            </a:r>
            <a:r>
              <a:rPr lang="en-US" dirty="0"/>
              <a:t>firm </a:t>
            </a:r>
            <a:r>
              <a:rPr lang="en-US" dirty="0" smtClean="0"/>
              <a:t>expands </a:t>
            </a:r>
            <a:r>
              <a:rPr lang="en-US" dirty="0"/>
              <a:t>its </a:t>
            </a:r>
            <a:r>
              <a:rPr lang="en-US" dirty="0" smtClean="0"/>
              <a:t>Midwest division to Chicago, Illinois.</a:t>
            </a:r>
            <a:endParaRPr lang="en-US" dirty="0"/>
          </a:p>
        </p:txBody>
      </p:sp>
      <p:sp>
        <p:nvSpPr>
          <p:cNvPr id="3" name="Title 2"/>
          <p:cNvSpPr>
            <a:spLocks noGrp="1"/>
          </p:cNvSpPr>
          <p:nvPr>
            <p:ph type="title"/>
          </p:nvPr>
        </p:nvSpPr>
        <p:spPr/>
        <p:txBody>
          <a:bodyPr/>
          <a:lstStyle/>
          <a:p>
            <a:r>
              <a:rPr lang="en-US" dirty="0" smtClean="0"/>
              <a:t>Cover letter Sections</a:t>
            </a:r>
            <a:endParaRPr lang="en-US" dirty="0"/>
          </a:p>
        </p:txBody>
      </p:sp>
    </p:spTree>
    <p:extLst>
      <p:ext uri="{BB962C8B-B14F-4D97-AF65-F5344CB8AC3E}">
        <p14:creationId xmlns:p14="http://schemas.microsoft.com/office/powerpoint/2010/main" xmlns="" val="30578337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553</TotalTime>
  <Words>1238</Words>
  <Application>Microsoft Office PowerPoint</Application>
  <PresentationFormat>On-screen Show (4:3)</PresentationFormat>
  <Paragraphs>138</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Grid</vt:lpstr>
      <vt:lpstr>Employment Skills: The Cover Letter</vt:lpstr>
      <vt:lpstr>Employment Skills</vt:lpstr>
      <vt:lpstr>Employment Skills</vt:lpstr>
      <vt:lpstr>The Cover Letter</vt:lpstr>
      <vt:lpstr>Types of Cover letters</vt:lpstr>
      <vt:lpstr>Do your research</vt:lpstr>
      <vt:lpstr>Cover letter Sections</vt:lpstr>
      <vt:lpstr>Cover letter Sections</vt:lpstr>
      <vt:lpstr>Cover letter Sections</vt:lpstr>
      <vt:lpstr>Cover letter Sections</vt:lpstr>
      <vt:lpstr>Cover letter Sections</vt:lpstr>
      <vt:lpstr>Formatting </vt:lpstr>
      <vt:lpstr>Cover letter tips</vt:lpstr>
    </vt:vector>
  </TitlesOfParts>
  <Company>Columbia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Resume</dc:title>
  <dc:creator>Columbia Public Schools</dc:creator>
  <cp:lastModifiedBy>lherring</cp:lastModifiedBy>
  <cp:revision>69</cp:revision>
  <dcterms:created xsi:type="dcterms:W3CDTF">2012-11-27T02:06:36Z</dcterms:created>
  <dcterms:modified xsi:type="dcterms:W3CDTF">2013-09-11T22:54:07Z</dcterms:modified>
</cp:coreProperties>
</file>