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60" r:id="rId2"/>
    <p:sldId id="261" r:id="rId3"/>
    <p:sldId id="263" r:id="rId4"/>
    <p:sldId id="262" r:id="rId5"/>
    <p:sldId id="264" r:id="rId6"/>
    <p:sldId id="265" r:id="rId7"/>
    <p:sldId id="266" r:id="rId8"/>
    <p:sldId id="267" r:id="rId9"/>
    <p:sldId id="268" r:id="rId10"/>
    <p:sldId id="269" r:id="rId11"/>
    <p:sldId id="270" r:id="rId12"/>
    <p:sldId id="271"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4896C4-CD33-42EC-BC5F-DEF81C55A31E}" type="datetimeFigureOut">
              <a:rPr lang="en-US" smtClean="0"/>
              <a:pPr/>
              <a:t>9/11/2013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4745CF-DC0A-42A2-B478-454751707394}" type="slidenum">
              <a:rPr lang="en-US" smtClean="0"/>
              <a:pPr/>
              <a:t>‹#›</a:t>
            </a:fld>
            <a:endParaRPr lang="en-US"/>
          </a:p>
        </p:txBody>
      </p:sp>
    </p:spTree>
    <p:extLst>
      <p:ext uri="{BB962C8B-B14F-4D97-AF65-F5344CB8AC3E}">
        <p14:creationId xmlns:p14="http://schemas.microsoft.com/office/powerpoint/2010/main" xmlns="" val="81358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Contact Information – Bold</a:t>
            </a:r>
            <a:r>
              <a:rPr lang="en-US" baseline="0" dirty="0" smtClean="0"/>
              <a:t> your name and make it larger than the rest of the text.</a:t>
            </a:r>
          </a:p>
          <a:p>
            <a:r>
              <a:rPr lang="en-US" baseline="0" dirty="0" smtClean="0"/>
              <a:t>Objective/Summary Statement – This explains your goals related to “what’s in it for the employer”. You can also not include an objective on the resume and instead put it in the cover letter.</a:t>
            </a:r>
            <a:endParaRPr lang="en-US" dirty="0"/>
          </a:p>
        </p:txBody>
      </p:sp>
      <p:sp>
        <p:nvSpPr>
          <p:cNvPr id="4" name="Slide Number Placeholder 3"/>
          <p:cNvSpPr>
            <a:spLocks noGrp="1"/>
          </p:cNvSpPr>
          <p:nvPr>
            <p:ph type="sldNum" sz="quarter" idx="10"/>
          </p:nvPr>
        </p:nvSpPr>
        <p:spPr/>
        <p:txBody>
          <a:bodyPr/>
          <a:lstStyle/>
          <a:p>
            <a:fld id="{374745CF-DC0A-42A2-B478-454751707394}" type="slidenum">
              <a:rPr lang="en-US" smtClean="0"/>
              <a:pPr/>
              <a:t>7</a:t>
            </a:fld>
            <a:endParaRPr lang="en-US"/>
          </a:p>
        </p:txBody>
      </p:sp>
    </p:spTree>
    <p:extLst>
      <p:ext uri="{BB962C8B-B14F-4D97-AF65-F5344CB8AC3E}">
        <p14:creationId xmlns:p14="http://schemas.microsoft.com/office/powerpoint/2010/main" xmlns="" val="62248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8F74594-20F3-4CED-B11A-9BA35FE8D156}" type="datetimeFigureOut">
              <a:rPr lang="en-US" smtClean="0">
                <a:solidFill>
                  <a:srgbClr val="DEF5FA"/>
                </a:solidFill>
              </a:rPr>
              <a:pPr/>
              <a:t>9/11/2013</a:t>
            </a:fld>
            <a:endParaRPr lang="en-US">
              <a:solidFill>
                <a:srgbClr val="DEF5FA"/>
              </a:solidFill>
            </a:endParaRP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C1B54BDA-D58C-4B1B-9725-5DF2FFE8AD51}"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solidFill>
                <a:srgbClr val="DEF5FA"/>
              </a:solidFill>
            </a:endParaRPr>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extLst>
      <p:ext uri="{BB962C8B-B14F-4D97-AF65-F5344CB8AC3E}">
        <p14:creationId xmlns:p14="http://schemas.microsoft.com/office/powerpoint/2010/main" xmlns="" val="3434449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11"/>
          </p:nvPr>
        </p:nvSpPr>
        <p:spPr/>
        <p:txBody>
          <a:bodyPr/>
          <a:lstStyle/>
          <a:p>
            <a:endParaRPr lang="en-US">
              <a:solidFill>
                <a:srgbClr val="464646"/>
              </a:solidFill>
            </a:endParaRPr>
          </a:p>
        </p:txBody>
      </p:sp>
      <p:sp>
        <p:nvSpPr>
          <p:cNvPr id="6" name="Slide Number Placeholder 5"/>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Tree>
    <p:extLst>
      <p:ext uri="{BB962C8B-B14F-4D97-AF65-F5344CB8AC3E}">
        <p14:creationId xmlns:p14="http://schemas.microsoft.com/office/powerpoint/2010/main" xmlns="" val="3620456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11"/>
          </p:nvPr>
        </p:nvSpPr>
        <p:spPr/>
        <p:txBody>
          <a:bodyPr/>
          <a:lstStyle/>
          <a:p>
            <a:endParaRPr lang="en-US">
              <a:solidFill>
                <a:srgbClr val="464646"/>
              </a:solidFill>
            </a:endParaRP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C1B54BDA-D58C-4B1B-9725-5DF2FFE8AD51}" type="slidenum">
              <a:rPr lang="en-US" smtClean="0">
                <a:solidFill>
                  <a:srgbClr val="DEF5FA"/>
                </a:solidFill>
              </a:rPr>
              <a:pPr/>
              <a:t>‹#›</a:t>
            </a:fld>
            <a:endParaRPr lang="en-US">
              <a:solidFill>
                <a:srgbClr val="DEF5FA"/>
              </a:solidFill>
            </a:endParaRPr>
          </a:p>
        </p:txBody>
      </p:sp>
    </p:spTree>
    <p:extLst>
      <p:ext uri="{BB962C8B-B14F-4D97-AF65-F5344CB8AC3E}">
        <p14:creationId xmlns:p14="http://schemas.microsoft.com/office/powerpoint/2010/main" xmlns="" val="2210533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11"/>
          </p:nvPr>
        </p:nvSpPr>
        <p:spPr/>
        <p:txBody>
          <a:bodyPr/>
          <a:lstStyle/>
          <a:p>
            <a:endParaRPr lang="en-US">
              <a:solidFill>
                <a:srgbClr val="464646"/>
              </a:solidFill>
            </a:endParaRPr>
          </a:p>
        </p:txBody>
      </p:sp>
      <p:sp>
        <p:nvSpPr>
          <p:cNvPr id="6" name="Slide Number Placeholder 5"/>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485534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8F74594-20F3-4CED-B11A-9BA35FE8D156}" type="datetimeFigureOut">
              <a:rPr lang="en-US" smtClean="0"/>
              <a:pPr/>
              <a:t>9/11/2013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C1B54BDA-D58C-4B1B-9725-5DF2FFE8AD51}" type="slidenum">
              <a:rPr lang="en-US" smtClean="0">
                <a:solidFill>
                  <a:srgbClr val="DEF5FA"/>
                </a:solidFill>
              </a:rPr>
              <a:pPr/>
              <a:t>‹#›</a:t>
            </a:fld>
            <a:endParaRPr lang="en-US">
              <a:solidFill>
                <a:srgbClr val="DEF5FA"/>
              </a:solidFill>
            </a:endParaRP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extLst>
      <p:ext uri="{BB962C8B-B14F-4D97-AF65-F5344CB8AC3E}">
        <p14:creationId xmlns:p14="http://schemas.microsoft.com/office/powerpoint/2010/main" xmlns="" val="1196181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6" name="Footer Placeholder 5"/>
          <p:cNvSpPr>
            <a:spLocks noGrp="1"/>
          </p:cNvSpPr>
          <p:nvPr>
            <p:ph type="ftr" sz="quarter" idx="11"/>
          </p:nvPr>
        </p:nvSpPr>
        <p:spPr/>
        <p:txBody>
          <a:bodyPr/>
          <a:lstStyle/>
          <a:p>
            <a:endParaRPr lang="en-US">
              <a:solidFill>
                <a:srgbClr val="464646"/>
              </a:solidFill>
            </a:endParaRPr>
          </a:p>
        </p:txBody>
      </p:sp>
      <p:sp>
        <p:nvSpPr>
          <p:cNvPr id="7" name="Slide Number Placeholder 6"/>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646655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8" name="Footer Placeholder 7"/>
          <p:cNvSpPr>
            <a:spLocks noGrp="1"/>
          </p:cNvSpPr>
          <p:nvPr>
            <p:ph type="ftr" sz="quarter" idx="11"/>
          </p:nvPr>
        </p:nvSpPr>
        <p:spPr/>
        <p:txBody>
          <a:bodyPr/>
          <a:lstStyle/>
          <a:p>
            <a:endParaRPr lang="en-US">
              <a:solidFill>
                <a:srgbClr val="464646"/>
              </a:solidFill>
            </a:endParaRPr>
          </a:p>
        </p:txBody>
      </p:sp>
      <p:sp>
        <p:nvSpPr>
          <p:cNvPr id="9" name="Slide Number Placeholder 8"/>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10" name="Title 9"/>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059110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4" name="Footer Placeholder 3"/>
          <p:cNvSpPr>
            <a:spLocks noGrp="1"/>
          </p:cNvSpPr>
          <p:nvPr>
            <p:ph type="ftr" sz="quarter" idx="11"/>
          </p:nvPr>
        </p:nvSpPr>
        <p:spPr/>
        <p:txBody>
          <a:bodyPr/>
          <a:lstStyle/>
          <a:p>
            <a:endParaRPr lang="en-US">
              <a:solidFill>
                <a:srgbClr val="464646"/>
              </a:solidFill>
            </a:endParaRPr>
          </a:p>
        </p:txBody>
      </p:sp>
      <p:sp>
        <p:nvSpPr>
          <p:cNvPr id="5" name="Slide Number Placeholder 4"/>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722903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Date Placeholder 1"/>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3" name="Footer Placeholder 2"/>
          <p:cNvSpPr>
            <a:spLocks noGrp="1"/>
          </p:cNvSpPr>
          <p:nvPr>
            <p:ph type="ftr" sz="quarter" idx="11"/>
          </p:nvPr>
        </p:nvSpPr>
        <p:spPr/>
        <p:txBody>
          <a:bodyPr/>
          <a:lstStyle/>
          <a:p>
            <a:endParaRPr lang="en-US">
              <a:solidFill>
                <a:srgbClr val="464646"/>
              </a:solidFill>
            </a:endParaRPr>
          </a:p>
        </p:txBody>
      </p:sp>
      <p:sp>
        <p:nvSpPr>
          <p:cNvPr id="4" name="Slide Number Placeholder 3"/>
          <p:cNvSpPr>
            <a:spLocks noGrp="1"/>
          </p:cNvSpPr>
          <p:nvPr>
            <p:ph type="sldNum" sz="quarter" idx="12"/>
          </p:nvPr>
        </p:nvSpPr>
        <p:spPr/>
        <p:txBody>
          <a:bodyPr/>
          <a:lstStyle/>
          <a:p>
            <a:fld id="{C1B54BDA-D58C-4B1B-9725-5DF2FFE8AD51}" type="slidenum">
              <a:rPr lang="en-US" smtClean="0">
                <a:solidFill>
                  <a:srgbClr val="464646"/>
                </a:solidFill>
              </a:rPr>
              <a:pPr/>
              <a:t>‹#›</a:t>
            </a:fld>
            <a:endParaRPr lang="en-US">
              <a:solidFill>
                <a:srgbClr val="464646"/>
              </a:solidFill>
            </a:endParaRPr>
          </a:p>
        </p:txBody>
      </p:sp>
    </p:spTree>
    <p:extLst>
      <p:ext uri="{BB962C8B-B14F-4D97-AF65-F5344CB8AC3E}">
        <p14:creationId xmlns:p14="http://schemas.microsoft.com/office/powerpoint/2010/main" xmlns="" val="197990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6" name="Footer Placeholder 5"/>
          <p:cNvSpPr>
            <a:spLocks noGrp="1"/>
          </p:cNvSpPr>
          <p:nvPr>
            <p:ph type="ftr" sz="quarter" idx="11"/>
          </p:nvPr>
        </p:nvSpPr>
        <p:spPr/>
        <p:txBody>
          <a:bodyPr/>
          <a:lstStyle/>
          <a:p>
            <a:endParaRPr lang="en-US">
              <a:solidFill>
                <a:srgbClr val="464646"/>
              </a:solidFill>
            </a:endParaRP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C1B54BDA-D58C-4B1B-9725-5DF2FFE8AD51}" type="slidenum">
              <a:rPr lang="en-US" smtClean="0"/>
              <a:pPr/>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extLst>
      <p:ext uri="{BB962C8B-B14F-4D97-AF65-F5344CB8AC3E}">
        <p14:creationId xmlns:p14="http://schemas.microsoft.com/office/powerpoint/2010/main" xmlns="" val="318137056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F74594-20F3-4CED-B11A-9BA35FE8D156}" type="datetimeFigureOut">
              <a:rPr lang="en-US" smtClean="0">
                <a:solidFill>
                  <a:srgbClr val="DEF5FA"/>
                </a:solidFill>
              </a:rPr>
              <a:pPr/>
              <a:t>9/11/2013</a:t>
            </a:fld>
            <a:endParaRPr lang="en-US">
              <a:solidFill>
                <a:srgbClr val="DEF5FA"/>
              </a:solidFill>
            </a:endParaRPr>
          </a:p>
        </p:txBody>
      </p:sp>
      <p:sp>
        <p:nvSpPr>
          <p:cNvPr id="6" name="Footer Placeholder 5"/>
          <p:cNvSpPr>
            <a:spLocks noGrp="1"/>
          </p:cNvSpPr>
          <p:nvPr>
            <p:ph type="ftr" sz="quarter" idx="11"/>
          </p:nvPr>
        </p:nvSpPr>
        <p:spPr/>
        <p:txBody>
          <a:bodyPr/>
          <a:lstStyle/>
          <a:p>
            <a:endParaRPr lang="en-US">
              <a:solidFill>
                <a:srgbClr val="DEF5FA"/>
              </a:solidFill>
            </a:endParaRPr>
          </a:p>
        </p:txBody>
      </p:sp>
      <p:sp>
        <p:nvSpPr>
          <p:cNvPr id="7" name="Slide Number Placeholder 6"/>
          <p:cNvSpPr>
            <a:spLocks noGrp="1"/>
          </p:cNvSpPr>
          <p:nvPr>
            <p:ph type="sldNum" sz="quarter" idx="12"/>
          </p:nvPr>
        </p:nvSpPr>
        <p:spPr/>
        <p:txBody>
          <a:bodyPr/>
          <a:lstStyle/>
          <a:p>
            <a:fld id="{C1B54BDA-D58C-4B1B-9725-5DF2FFE8AD51}" type="slidenum">
              <a:rPr lang="en-US" smtClean="0">
                <a:solidFill>
                  <a:srgbClr val="DEF5FA"/>
                </a:solidFill>
              </a:rPr>
              <a:pPr/>
              <a:t>‹#›</a:t>
            </a:fld>
            <a:endParaRPr lang="en-US">
              <a:solidFill>
                <a:srgbClr val="DEF5FA"/>
              </a:solidFill>
            </a:endParaRP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xmlns="" val="47672038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8F74594-20F3-4CED-B11A-9BA35FE8D156}" type="datetimeFigureOut">
              <a:rPr lang="en-US" smtClean="0">
                <a:solidFill>
                  <a:srgbClr val="464646"/>
                </a:solidFill>
              </a:rPr>
              <a:pPr/>
              <a:t>9/11/2013</a:t>
            </a:fld>
            <a:endParaRPr lang="en-US">
              <a:solidFill>
                <a:srgbClr val="464646"/>
              </a:solidFill>
            </a:endParaRP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solidFill>
                <a:srgbClr val="464646"/>
              </a:solidFill>
            </a:endParaRP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C1B54BDA-D58C-4B1B-9725-5DF2FFE8AD51}" type="slidenum">
              <a:rPr lang="en-US" smtClean="0">
                <a:solidFill>
                  <a:srgbClr val="464646"/>
                </a:solidFill>
              </a:rPr>
              <a:pPr/>
              <a:t>‹#›</a:t>
            </a:fld>
            <a:endParaRPr lang="en-US">
              <a:solidFill>
                <a:srgbClr val="464646"/>
              </a:solidFill>
            </a:endParaRPr>
          </a:p>
        </p:txBody>
      </p:sp>
    </p:spTree>
    <p:extLst>
      <p:ext uri="{BB962C8B-B14F-4D97-AF65-F5344CB8AC3E}">
        <p14:creationId xmlns:p14="http://schemas.microsoft.com/office/powerpoint/2010/main" xmlns="" val="34695771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hyperlink" Target="mailto:hotdate@gmail.com"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Job Applications, Resumes, Cover Letters, and Job Interviews</a:t>
            </a:r>
            <a:endParaRPr lang="en-US" dirty="0"/>
          </a:p>
        </p:txBody>
      </p:sp>
      <p:sp>
        <p:nvSpPr>
          <p:cNvPr id="2" name="Title 1"/>
          <p:cNvSpPr>
            <a:spLocks noGrp="1"/>
          </p:cNvSpPr>
          <p:nvPr>
            <p:ph type="title"/>
          </p:nvPr>
        </p:nvSpPr>
        <p:spPr/>
        <p:txBody>
          <a:bodyPr/>
          <a:lstStyle/>
          <a:p>
            <a:r>
              <a:rPr lang="en-US" dirty="0" smtClean="0"/>
              <a:t>Employment Skills: The Resume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8439" y="3733800"/>
            <a:ext cx="2857500" cy="231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914400" y="457200"/>
            <a:ext cx="5562600" cy="646331"/>
          </a:xfrm>
          <a:prstGeom prst="rect">
            <a:avLst/>
          </a:prstGeom>
          <a:noFill/>
        </p:spPr>
        <p:txBody>
          <a:bodyPr wrap="square" rtlCol="0">
            <a:spAutoFit/>
          </a:bodyPr>
          <a:lstStyle/>
          <a:p>
            <a:pPr algn="ctr"/>
            <a:r>
              <a:rPr lang="en-US" sz="1200" dirty="0" smtClean="0">
                <a:solidFill>
                  <a:schemeClr val="bg1"/>
                </a:solidFill>
              </a:rPr>
              <a:t>Introduction to Careers in Hospitality and Tourism</a:t>
            </a:r>
          </a:p>
          <a:p>
            <a:pPr algn="ctr"/>
            <a:r>
              <a:rPr lang="en-US" sz="1200" dirty="0" smtClean="0">
                <a:solidFill>
                  <a:schemeClr val="bg1"/>
                </a:solidFill>
              </a:rPr>
              <a:t>Unit 12 – Employment Skills</a:t>
            </a:r>
          </a:p>
          <a:p>
            <a:pPr algn="ctr"/>
            <a:r>
              <a:rPr lang="en-US" sz="1200" b="1" dirty="0" smtClean="0">
                <a:solidFill>
                  <a:schemeClr val="bg1"/>
                </a:solidFill>
              </a:rPr>
              <a:t>Instructional Strategy 1</a:t>
            </a:r>
            <a:endParaRPr lang="en-US" sz="1200" b="1" dirty="0">
              <a:solidFill>
                <a:schemeClr val="bg1"/>
              </a:solidFill>
            </a:endParaRPr>
          </a:p>
        </p:txBody>
      </p:sp>
    </p:spTree>
    <p:extLst>
      <p:ext uri="{BB962C8B-B14F-4D97-AF65-F5344CB8AC3E}">
        <p14:creationId xmlns:p14="http://schemas.microsoft.com/office/powerpoint/2010/main" xmlns="" val="3894406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6096000" cy="6400800"/>
          </a:xfrm>
        </p:spPr>
        <p:txBody>
          <a:bodyPr>
            <a:normAutofit lnSpcReduction="10000"/>
          </a:bodyPr>
          <a:lstStyle/>
          <a:p>
            <a:pPr marL="45720" indent="0">
              <a:buNone/>
            </a:pPr>
            <a:r>
              <a:rPr lang="en-US" sz="3600" b="1" u="sng" dirty="0" smtClean="0"/>
              <a:t>Employment and Experiences:</a:t>
            </a:r>
          </a:p>
          <a:p>
            <a:pPr marL="45720" indent="0">
              <a:buNone/>
            </a:pPr>
            <a:endParaRPr lang="en-US" sz="1600" i="1" dirty="0" smtClean="0"/>
          </a:p>
          <a:p>
            <a:pPr marL="45720" indent="0">
              <a:buNone/>
            </a:pPr>
            <a:r>
              <a:rPr lang="en-US" sz="1600" i="1" dirty="0" smtClean="0"/>
              <a:t>Hostess</a:t>
            </a:r>
            <a:r>
              <a:rPr lang="en-US" sz="1600" dirty="0"/>
              <a:t>, </a:t>
            </a:r>
            <a:r>
              <a:rPr lang="en-US" sz="1600" b="1" dirty="0" err="1"/>
              <a:t>Jigg's</a:t>
            </a:r>
            <a:r>
              <a:rPr lang="en-US" sz="1600" b="1" dirty="0"/>
              <a:t> Corner</a:t>
            </a:r>
            <a:r>
              <a:rPr lang="en-US" sz="1600" dirty="0"/>
              <a:t/>
            </a:r>
            <a:br>
              <a:rPr lang="en-US" sz="1600" dirty="0"/>
            </a:br>
            <a:r>
              <a:rPr lang="en-US" sz="1600" dirty="0"/>
              <a:t>February 2009 - July 2010</a:t>
            </a:r>
            <a:br>
              <a:rPr lang="en-US" sz="1600" dirty="0"/>
            </a:br>
            <a:endParaRPr lang="en-US" sz="1600" dirty="0"/>
          </a:p>
          <a:p>
            <a:pPr lvl="0"/>
            <a:r>
              <a:rPr lang="en-US" sz="1600" dirty="0"/>
              <a:t>Provided customer service in fast-paced bar </a:t>
            </a:r>
            <a:r>
              <a:rPr lang="en-US" sz="1600" dirty="0" smtClean="0"/>
              <a:t>with 250 seats</a:t>
            </a:r>
            <a:endParaRPr lang="en-US" sz="1600" dirty="0"/>
          </a:p>
          <a:p>
            <a:pPr lvl="0"/>
            <a:r>
              <a:rPr lang="en-US" sz="1600" dirty="0"/>
              <a:t>Maintained and restocked </a:t>
            </a:r>
            <a:r>
              <a:rPr lang="en-US" sz="1600" dirty="0" smtClean="0"/>
              <a:t>hundreds of inventory items</a:t>
            </a:r>
            <a:endParaRPr lang="en-US" sz="1600" dirty="0"/>
          </a:p>
          <a:p>
            <a:pPr lvl="0"/>
            <a:r>
              <a:rPr lang="en-US" sz="1600" dirty="0"/>
              <a:t>Administrative responsibilities included processing hour and tip information for payroll and closing register</a:t>
            </a:r>
          </a:p>
          <a:p>
            <a:pPr marL="45720" indent="0">
              <a:buNone/>
            </a:pPr>
            <a:r>
              <a:rPr lang="en-US" sz="1600" b="1" dirty="0" smtClean="0"/>
              <a:t>Or</a:t>
            </a:r>
          </a:p>
          <a:p>
            <a:pPr marL="45720" indent="0">
              <a:buNone/>
            </a:pPr>
            <a:r>
              <a:rPr lang="en-US" sz="1600" b="1" i="1" dirty="0"/>
              <a:t>Experience</a:t>
            </a:r>
            <a:endParaRPr lang="en-US" sz="1600" dirty="0"/>
          </a:p>
          <a:p>
            <a:pPr marL="45720" indent="0">
              <a:buNone/>
            </a:pPr>
            <a:r>
              <a:rPr lang="en-US" sz="1600" dirty="0" smtClean="0"/>
              <a:t>2010 </a:t>
            </a:r>
            <a:r>
              <a:rPr lang="en-US" sz="1600" dirty="0"/>
              <a:t>to </a:t>
            </a:r>
            <a:r>
              <a:rPr lang="en-US" sz="1600" dirty="0" smtClean="0"/>
              <a:t>Present	   Med Resorts, </a:t>
            </a:r>
            <a:r>
              <a:rPr lang="en-US" sz="1600" dirty="0"/>
              <a:t>Clearwater, FL</a:t>
            </a:r>
            <a:br>
              <a:rPr lang="en-US" sz="1600" dirty="0"/>
            </a:br>
            <a:r>
              <a:rPr lang="en-US" sz="1600" b="1" dirty="0"/>
              <a:t>Systems Developer</a:t>
            </a:r>
            <a:br>
              <a:rPr lang="en-US" sz="1600" b="1" dirty="0"/>
            </a:br>
            <a:r>
              <a:rPr lang="en-US" sz="1600" dirty="0"/>
              <a:t>Responsible for migration of extensive </a:t>
            </a:r>
            <a:r>
              <a:rPr lang="en-US" sz="1600" dirty="0" err="1"/>
              <a:t>filePro</a:t>
            </a:r>
            <a:r>
              <a:rPr lang="en-US" sz="1600" dirty="0"/>
              <a:t> database to MS Access utilizing tables, queries, forms, reports, macros, modules, and VBA. Troubleshoot and maintain existing MS Access database for Telemarketing Dept. Troubleshoot and diagnose UNIX, </a:t>
            </a:r>
            <a:r>
              <a:rPr lang="en-US" sz="1600" dirty="0" err="1"/>
              <a:t>filePro</a:t>
            </a:r>
            <a:r>
              <a:rPr lang="en-US" sz="1600" dirty="0"/>
              <a:t>, PC, and MS Windows related problems for in-house staff.</a:t>
            </a:r>
          </a:p>
          <a:p>
            <a:pPr marL="45720" indent="0">
              <a:buNone/>
            </a:pPr>
            <a:endParaRPr lang="en-US" sz="1600" b="1" dirty="0" smtClean="0"/>
          </a:p>
        </p:txBody>
      </p:sp>
      <p:sp>
        <p:nvSpPr>
          <p:cNvPr id="3" name="Text Placeholder 2"/>
          <p:cNvSpPr>
            <a:spLocks noGrp="1"/>
          </p:cNvSpPr>
          <p:nvPr>
            <p:ph type="body" sz="half" idx="2"/>
          </p:nvPr>
        </p:nvSpPr>
        <p:spPr>
          <a:xfrm>
            <a:off x="7159752" y="838200"/>
            <a:ext cx="1673352" cy="5867400"/>
          </a:xfrm>
        </p:spPr>
        <p:txBody>
          <a:bodyPr>
            <a:normAutofit fontScale="92500" lnSpcReduction="20000"/>
          </a:bodyPr>
          <a:lstStyle/>
          <a:p>
            <a:r>
              <a:rPr lang="en-US" dirty="0" smtClean="0"/>
              <a:t>Quantify your experiences; numbers are hard to dispute.</a:t>
            </a:r>
          </a:p>
          <a:p>
            <a:endParaRPr lang="en-US" dirty="0"/>
          </a:p>
          <a:p>
            <a:r>
              <a:rPr lang="en-US" dirty="0" smtClean="0"/>
              <a:t>Could add, “While A Student”, to Employment or Experience Heading to explain irregular work history.</a:t>
            </a:r>
          </a:p>
          <a:p>
            <a:endParaRPr lang="en-US" dirty="0"/>
          </a:p>
          <a:p>
            <a:r>
              <a:rPr lang="en-US" dirty="0" smtClean="0"/>
              <a:t>Student should use “Experience” if there is not much work history. </a:t>
            </a:r>
            <a:r>
              <a:rPr lang="en-US" dirty="0"/>
              <a:t>Experience can be paid or unpaid and the students can list A+ tutoring, Scout projects, church projects, DECA, FBLA, FEOA, FFA and </a:t>
            </a:r>
            <a:r>
              <a:rPr lang="en-US" dirty="0" smtClean="0"/>
              <a:t>internships.</a:t>
            </a:r>
          </a:p>
          <a:p>
            <a:endParaRPr lang="en-US" dirty="0"/>
          </a:p>
          <a:p>
            <a:r>
              <a:rPr lang="en-US" dirty="0" smtClean="0"/>
              <a:t>Use action verbs and key industry terms to show results.</a:t>
            </a:r>
          </a:p>
        </p:txBody>
      </p:sp>
      <p:sp>
        <p:nvSpPr>
          <p:cNvPr id="4" name="Title 3"/>
          <p:cNvSpPr>
            <a:spLocks noGrp="1"/>
          </p:cNvSpPr>
          <p:nvPr>
            <p:ph type="title"/>
          </p:nvPr>
        </p:nvSpPr>
        <p:spPr>
          <a:xfrm>
            <a:off x="7159752" y="228600"/>
            <a:ext cx="1675660" cy="685800"/>
          </a:xfrm>
        </p:spPr>
        <p:txBody>
          <a:bodyPr/>
          <a:lstStyle/>
          <a:p>
            <a:r>
              <a:rPr lang="en-US" dirty="0" smtClean="0">
                <a:solidFill>
                  <a:schemeClr val="tx1"/>
                </a:solidFill>
              </a:rPr>
              <a:t>What you have done </a:t>
            </a:r>
            <a:endParaRPr lang="en-US" dirty="0">
              <a:solidFill>
                <a:schemeClr val="tx1"/>
              </a:solidFill>
            </a:endParaRPr>
          </a:p>
        </p:txBody>
      </p:sp>
    </p:spTree>
    <p:extLst>
      <p:ext uri="{BB962C8B-B14F-4D97-AF65-F5344CB8AC3E}">
        <p14:creationId xmlns:p14="http://schemas.microsoft.com/office/powerpoint/2010/main" xmlns="" val="1188222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6096000" cy="6400800"/>
          </a:xfrm>
        </p:spPr>
        <p:txBody>
          <a:bodyPr>
            <a:normAutofit/>
          </a:bodyPr>
          <a:lstStyle/>
          <a:p>
            <a:pPr marL="45720" indent="0">
              <a:buNone/>
            </a:pPr>
            <a:r>
              <a:rPr lang="en-US" sz="3600" b="1" u="sng" dirty="0" smtClean="0"/>
              <a:t>Education:</a:t>
            </a:r>
          </a:p>
          <a:p>
            <a:pPr marL="45720" indent="0">
              <a:buNone/>
            </a:pPr>
            <a:endParaRPr lang="en-US" sz="1600" i="1" dirty="0" smtClean="0"/>
          </a:p>
          <a:p>
            <a:pPr marL="45720" indent="0">
              <a:buNone/>
            </a:pPr>
            <a:endParaRPr lang="en-US" sz="1600" dirty="0" smtClean="0"/>
          </a:p>
          <a:p>
            <a:pPr marL="45720" indent="0">
              <a:buNone/>
            </a:pPr>
            <a:endParaRPr lang="en-US" sz="1600" dirty="0"/>
          </a:p>
          <a:p>
            <a:pPr marL="45720" indent="0">
              <a:buNone/>
            </a:pPr>
            <a:endParaRPr lang="en-US" sz="1600" dirty="0" smtClean="0"/>
          </a:p>
          <a:p>
            <a:pPr marL="45720" indent="0">
              <a:buNone/>
            </a:pPr>
            <a:r>
              <a:rPr lang="en-US" sz="1600" dirty="0" smtClean="0"/>
              <a:t>St</a:t>
            </a:r>
            <a:r>
              <a:rPr lang="en-US" sz="1600" dirty="0"/>
              <a:t>. Petersburg Jr. College, St. Petersburg, FL</a:t>
            </a:r>
            <a:br>
              <a:rPr lang="en-US" sz="1600" dirty="0"/>
            </a:br>
            <a:r>
              <a:rPr lang="en-US" sz="1600" dirty="0" smtClean="0"/>
              <a:t>2006 </a:t>
            </a:r>
            <a:r>
              <a:rPr lang="en-US" sz="1600" dirty="0"/>
              <a:t>to </a:t>
            </a:r>
            <a:r>
              <a:rPr lang="en-US" sz="1600" dirty="0" smtClean="0"/>
              <a:t>2010</a:t>
            </a:r>
            <a:r>
              <a:rPr lang="en-US" sz="1600" dirty="0"/>
              <a:t/>
            </a:r>
            <a:br>
              <a:rPr lang="en-US" sz="1600" dirty="0"/>
            </a:br>
            <a:r>
              <a:rPr lang="en-US" sz="1600" dirty="0"/>
              <a:t>Major: A.S. Computer Programming and Analysis</a:t>
            </a:r>
            <a:br>
              <a:rPr lang="en-US" sz="1600" dirty="0"/>
            </a:br>
            <a:r>
              <a:rPr lang="en-US" sz="1600" dirty="0"/>
              <a:t>GPA: 3.70</a:t>
            </a:r>
          </a:p>
          <a:p>
            <a:pPr marL="45720" indent="0">
              <a:buNone/>
            </a:pPr>
            <a:endParaRPr lang="en-US" sz="1600" dirty="0" smtClean="0"/>
          </a:p>
          <a:p>
            <a:pPr marL="45720" indent="0">
              <a:buNone/>
            </a:pPr>
            <a:r>
              <a:rPr lang="en-US" sz="1600" dirty="0" smtClean="0"/>
              <a:t>Warner </a:t>
            </a:r>
            <a:r>
              <a:rPr lang="en-US" sz="1600" dirty="0"/>
              <a:t>Robins High School, Warner Robins, GA</a:t>
            </a:r>
            <a:br>
              <a:rPr lang="en-US" sz="1600" dirty="0"/>
            </a:br>
            <a:r>
              <a:rPr lang="en-US" sz="1600" dirty="0" smtClean="0"/>
              <a:t>2002 </a:t>
            </a:r>
            <a:r>
              <a:rPr lang="en-US" sz="1600" dirty="0"/>
              <a:t>to </a:t>
            </a:r>
            <a:r>
              <a:rPr lang="en-US" sz="1600" dirty="0" smtClean="0"/>
              <a:t>2006</a:t>
            </a:r>
            <a:r>
              <a:rPr lang="en-US" sz="1600" dirty="0"/>
              <a:t/>
            </a:r>
            <a:br>
              <a:rPr lang="en-US" sz="1600" dirty="0"/>
            </a:br>
            <a:r>
              <a:rPr lang="en-US" sz="1600" dirty="0"/>
              <a:t>Recipient of Who's Who in American High </a:t>
            </a:r>
            <a:r>
              <a:rPr lang="en-US" sz="1600" dirty="0" smtClean="0"/>
              <a:t>Schools</a:t>
            </a:r>
          </a:p>
          <a:p>
            <a:pPr marL="45720" indent="0">
              <a:buNone/>
            </a:pPr>
            <a:endParaRPr lang="en-US" sz="1600" dirty="0"/>
          </a:p>
          <a:p>
            <a:pPr marL="45720" indent="0">
              <a:buNone/>
            </a:pPr>
            <a:r>
              <a:rPr lang="en-US" sz="1600" dirty="0" smtClean="0"/>
              <a:t>Or</a:t>
            </a:r>
          </a:p>
          <a:p>
            <a:pPr marL="45720" indent="0">
              <a:buNone/>
            </a:pPr>
            <a:endParaRPr lang="en-US" sz="1600" dirty="0"/>
          </a:p>
          <a:p>
            <a:pPr marL="45720" indent="0">
              <a:buNone/>
            </a:pPr>
            <a:r>
              <a:rPr lang="en-US" sz="1600" b="1" dirty="0"/>
              <a:t>Education</a:t>
            </a:r>
            <a:r>
              <a:rPr lang="en-US" sz="1600" dirty="0"/>
              <a:t/>
            </a:r>
            <a:br>
              <a:rPr lang="en-US" sz="1600" dirty="0"/>
            </a:br>
            <a:r>
              <a:rPr lang="en-US" sz="1600" i="1" dirty="0"/>
              <a:t>Bachelor of Arts</a:t>
            </a:r>
            <a:r>
              <a:rPr lang="en-US" sz="1600" dirty="0"/>
              <a:t>, </a:t>
            </a:r>
            <a:r>
              <a:rPr lang="en-US" sz="1600" b="1" dirty="0"/>
              <a:t>Ramapo College</a:t>
            </a:r>
            <a:r>
              <a:rPr lang="en-US" sz="1600" dirty="0"/>
              <a:t>, Arlington, VA</a:t>
            </a:r>
          </a:p>
          <a:p>
            <a:pPr marL="45720" indent="0">
              <a:buNone/>
            </a:pPr>
            <a:endParaRPr lang="en-US" sz="1600" dirty="0"/>
          </a:p>
          <a:p>
            <a:pPr marL="45720" indent="0">
              <a:buNone/>
            </a:pPr>
            <a:endParaRPr lang="en-US" sz="1600" b="1" dirty="0" smtClean="0"/>
          </a:p>
        </p:txBody>
      </p:sp>
      <p:sp>
        <p:nvSpPr>
          <p:cNvPr id="3" name="Text Placeholder 2"/>
          <p:cNvSpPr>
            <a:spLocks noGrp="1"/>
          </p:cNvSpPr>
          <p:nvPr>
            <p:ph type="body" sz="half" idx="2"/>
          </p:nvPr>
        </p:nvSpPr>
        <p:spPr>
          <a:xfrm>
            <a:off x="7159752" y="1447800"/>
            <a:ext cx="1673352" cy="5257800"/>
          </a:xfrm>
        </p:spPr>
        <p:txBody>
          <a:bodyPr>
            <a:normAutofit lnSpcReduction="10000"/>
          </a:bodyPr>
          <a:lstStyle/>
          <a:p>
            <a:r>
              <a:rPr lang="en-US" dirty="0"/>
              <a:t>Include full name of schools, with city, and state.</a:t>
            </a:r>
          </a:p>
          <a:p>
            <a:endParaRPr lang="en-US" dirty="0"/>
          </a:p>
          <a:p>
            <a:r>
              <a:rPr lang="en-US" dirty="0"/>
              <a:t>If you have yet to graduate, could add – Junior status, anticipated date of graduation: Spring 2014.</a:t>
            </a:r>
          </a:p>
          <a:p>
            <a:endParaRPr lang="en-US" dirty="0"/>
          </a:p>
          <a:p>
            <a:r>
              <a:rPr lang="en-US" dirty="0"/>
              <a:t>List technical schools and high schools.</a:t>
            </a:r>
          </a:p>
          <a:p>
            <a:endParaRPr lang="en-US" dirty="0"/>
          </a:p>
          <a:p>
            <a:r>
              <a:rPr lang="en-US" dirty="0"/>
              <a:t>List applicable coursework you have taken if it is beneficial to the desired position.</a:t>
            </a:r>
          </a:p>
          <a:p>
            <a:endParaRPr lang="en-US" dirty="0" smtClean="0"/>
          </a:p>
        </p:txBody>
      </p:sp>
      <p:sp>
        <p:nvSpPr>
          <p:cNvPr id="4" name="Title 3"/>
          <p:cNvSpPr>
            <a:spLocks noGrp="1"/>
          </p:cNvSpPr>
          <p:nvPr>
            <p:ph type="title"/>
          </p:nvPr>
        </p:nvSpPr>
        <p:spPr>
          <a:xfrm>
            <a:off x="7159752" y="228600"/>
            <a:ext cx="1675660" cy="1066800"/>
          </a:xfrm>
        </p:spPr>
        <p:txBody>
          <a:bodyPr/>
          <a:lstStyle/>
          <a:p>
            <a:r>
              <a:rPr lang="en-US" dirty="0" smtClean="0">
                <a:solidFill>
                  <a:schemeClr val="tx1"/>
                </a:solidFill>
              </a:rPr>
              <a:t>What You Have learned</a:t>
            </a:r>
            <a:endParaRPr lang="en-US" dirty="0">
              <a:solidFill>
                <a:schemeClr val="tx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76600" y="304800"/>
            <a:ext cx="2628900" cy="1743075"/>
          </a:xfrm>
          <a:prstGeom prst="rect">
            <a:avLst/>
          </a:prstGeom>
        </p:spPr>
      </p:pic>
    </p:spTree>
    <p:extLst>
      <p:ext uri="{BB962C8B-B14F-4D97-AF65-F5344CB8AC3E}">
        <p14:creationId xmlns:p14="http://schemas.microsoft.com/office/powerpoint/2010/main" xmlns="" val="1712898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6096000" cy="6400800"/>
          </a:xfrm>
        </p:spPr>
        <p:txBody>
          <a:bodyPr>
            <a:normAutofit/>
          </a:bodyPr>
          <a:lstStyle/>
          <a:p>
            <a:pPr marL="45720" indent="0">
              <a:buNone/>
            </a:pPr>
            <a:r>
              <a:rPr lang="en-US" sz="3600" b="1" u="sng" dirty="0" smtClean="0"/>
              <a:t>Skills/Achievements:</a:t>
            </a:r>
          </a:p>
          <a:p>
            <a:pPr marL="45720" indent="0">
              <a:buNone/>
            </a:pPr>
            <a:endParaRPr lang="en-US" sz="1600" i="1" dirty="0" smtClean="0"/>
          </a:p>
          <a:p>
            <a:pPr marL="45720" indent="0">
              <a:buNone/>
            </a:pPr>
            <a:r>
              <a:rPr lang="en-US" sz="1600" b="1" i="1" dirty="0"/>
              <a:t>Computer Experience</a:t>
            </a:r>
          </a:p>
          <a:p>
            <a:pPr marL="45720" indent="0">
              <a:buNone/>
            </a:pPr>
            <a:endParaRPr lang="en-US" sz="1600" dirty="0"/>
          </a:p>
          <a:p>
            <a:pPr marL="45720" indent="0">
              <a:buNone/>
            </a:pPr>
            <a:r>
              <a:rPr lang="en-US" sz="1600" b="1" dirty="0"/>
              <a:t>Machines:</a:t>
            </a:r>
            <a:r>
              <a:rPr lang="en-US" sz="1600" dirty="0"/>
              <a:t> IBM PC compatibles, Rockwell</a:t>
            </a:r>
          </a:p>
          <a:p>
            <a:pPr marL="45720" indent="0">
              <a:buNone/>
            </a:pPr>
            <a:r>
              <a:rPr lang="en-US" sz="1400" b="1" dirty="0"/>
              <a:t>Languages:</a:t>
            </a:r>
            <a:r>
              <a:rPr lang="en-US" sz="1400" dirty="0"/>
              <a:t> VBA, BASIC, Turbo Pascal, DB/c, Turbo C, COBOL</a:t>
            </a:r>
          </a:p>
          <a:p>
            <a:pPr marL="45720" indent="0">
              <a:buNone/>
            </a:pPr>
            <a:r>
              <a:rPr lang="en-US" sz="1600" b="1" dirty="0"/>
              <a:t>Programs:</a:t>
            </a:r>
            <a:r>
              <a:rPr lang="en-US" sz="1600" dirty="0"/>
              <a:t> MS Access, MS Word, MS Excel, MS Outlook      </a:t>
            </a:r>
            <a:r>
              <a:rPr lang="en-US" sz="1600" b="1" dirty="0"/>
              <a:t>Operating Systems:</a:t>
            </a:r>
            <a:r>
              <a:rPr lang="en-US" sz="1600" dirty="0"/>
              <a:t> MS Vista, MS XP, MS Windows1, </a:t>
            </a:r>
            <a:r>
              <a:rPr lang="en-US" sz="1600" b="1" dirty="0"/>
              <a:t>Hardware:</a:t>
            </a:r>
            <a:r>
              <a:rPr lang="en-US" sz="1600" dirty="0"/>
              <a:t> Experienced with installation of mother boards, SIMM chips, internal/external modems</a:t>
            </a:r>
          </a:p>
          <a:p>
            <a:pPr marL="45720" indent="0">
              <a:buNone/>
            </a:pPr>
            <a:endParaRPr lang="en-US" sz="1600" dirty="0" smtClean="0"/>
          </a:p>
          <a:p>
            <a:pPr marL="45720" indent="0">
              <a:buNone/>
            </a:pPr>
            <a:r>
              <a:rPr lang="en-US" sz="1600" dirty="0" smtClean="0"/>
              <a:t>Or</a:t>
            </a:r>
          </a:p>
          <a:p>
            <a:pPr marL="45720" indent="0">
              <a:buNone/>
            </a:pPr>
            <a:endParaRPr lang="en-US" sz="1600" dirty="0" smtClean="0"/>
          </a:p>
          <a:p>
            <a:pPr marL="45720" indent="0">
              <a:buNone/>
            </a:pPr>
            <a:r>
              <a:rPr lang="en-US" sz="1600" dirty="0" smtClean="0"/>
              <a:t>Relevant Skills</a:t>
            </a:r>
          </a:p>
          <a:p>
            <a:pPr lvl="1"/>
            <a:r>
              <a:rPr lang="en-US" sz="1200" dirty="0" smtClean="0"/>
              <a:t>Bilingual in French and Spanish</a:t>
            </a:r>
          </a:p>
          <a:p>
            <a:pPr lvl="1"/>
            <a:r>
              <a:rPr lang="en-US" sz="1200" dirty="0" smtClean="0"/>
              <a:t>Leader of Dream Campaign Project – strategized the visual campaign</a:t>
            </a:r>
          </a:p>
          <a:p>
            <a:pPr lvl="1"/>
            <a:r>
              <a:rPr lang="en-US" sz="1200" dirty="0" smtClean="0"/>
              <a:t>Supervised Customer Relations aspect of The Columbia Area Career Center Annual Food Drive</a:t>
            </a:r>
          </a:p>
          <a:p>
            <a:pPr lvl="1"/>
            <a:r>
              <a:rPr lang="en-US" sz="1200" dirty="0" smtClean="0"/>
              <a:t>Proficient with Microsoft Office – especially Excel, Word, and PowerPoint</a:t>
            </a:r>
          </a:p>
          <a:p>
            <a:pPr lvl="1"/>
            <a:r>
              <a:rPr lang="en-US" sz="1200" dirty="0" smtClean="0"/>
              <a:t>Co-host of monthly </a:t>
            </a:r>
            <a:r>
              <a:rPr lang="en-US" sz="1200" i="1" dirty="0" smtClean="0"/>
              <a:t>Food Bytes</a:t>
            </a:r>
            <a:r>
              <a:rPr lang="en-US" sz="1200" dirty="0" smtClean="0"/>
              <a:t> podcast  </a:t>
            </a:r>
          </a:p>
          <a:p>
            <a:pPr lvl="1"/>
            <a:endParaRPr lang="en-US" sz="1200" dirty="0"/>
          </a:p>
        </p:txBody>
      </p:sp>
      <p:sp>
        <p:nvSpPr>
          <p:cNvPr id="3" name="Text Placeholder 2"/>
          <p:cNvSpPr>
            <a:spLocks noGrp="1"/>
          </p:cNvSpPr>
          <p:nvPr>
            <p:ph type="body" sz="half" idx="2"/>
          </p:nvPr>
        </p:nvSpPr>
        <p:spPr>
          <a:xfrm>
            <a:off x="7159752" y="1447800"/>
            <a:ext cx="1673352" cy="5257800"/>
          </a:xfrm>
        </p:spPr>
        <p:txBody>
          <a:bodyPr>
            <a:normAutofit fontScale="92500" lnSpcReduction="10000"/>
          </a:bodyPr>
          <a:lstStyle/>
          <a:p>
            <a:r>
              <a:rPr lang="en-US" dirty="0" smtClean="0"/>
              <a:t>Translate skills and achievements into action statements.</a:t>
            </a:r>
          </a:p>
          <a:p>
            <a:endParaRPr lang="en-US" dirty="0"/>
          </a:p>
          <a:p>
            <a:r>
              <a:rPr lang="en-US" dirty="0" smtClean="0"/>
              <a:t>Omit personal pronouns, “I” and articles, “the” and “a”.</a:t>
            </a:r>
          </a:p>
          <a:p>
            <a:endParaRPr lang="en-US" dirty="0"/>
          </a:p>
          <a:p>
            <a:r>
              <a:rPr lang="en-US" dirty="0" smtClean="0"/>
              <a:t>Listing specific job-related skills and certifications makes you a valuable tool to your future employers.</a:t>
            </a:r>
          </a:p>
          <a:p>
            <a:endParaRPr lang="en-US" dirty="0"/>
          </a:p>
          <a:p>
            <a:r>
              <a:rPr lang="en-US" dirty="0" smtClean="0"/>
              <a:t>Add professional organizations and clubs to which you are a member, or a volunteer.</a:t>
            </a:r>
          </a:p>
        </p:txBody>
      </p:sp>
      <p:sp>
        <p:nvSpPr>
          <p:cNvPr id="4" name="Title 3"/>
          <p:cNvSpPr>
            <a:spLocks noGrp="1"/>
          </p:cNvSpPr>
          <p:nvPr>
            <p:ph type="title"/>
          </p:nvPr>
        </p:nvSpPr>
        <p:spPr>
          <a:xfrm>
            <a:off x="7159752" y="228600"/>
            <a:ext cx="1675660" cy="1066800"/>
          </a:xfrm>
        </p:spPr>
        <p:txBody>
          <a:bodyPr/>
          <a:lstStyle/>
          <a:p>
            <a:r>
              <a:rPr lang="en-US" dirty="0" smtClean="0">
                <a:solidFill>
                  <a:schemeClr val="tx1"/>
                </a:solidFill>
              </a:rPr>
              <a:t>What you can do</a:t>
            </a:r>
            <a:endParaRPr lang="en-US" dirty="0">
              <a:solidFill>
                <a:schemeClr val="tx1"/>
              </a:solidFill>
            </a:endParaRPr>
          </a:p>
        </p:txBody>
      </p:sp>
    </p:spTree>
    <p:extLst>
      <p:ext uri="{BB962C8B-B14F-4D97-AF65-F5344CB8AC3E}">
        <p14:creationId xmlns:p14="http://schemas.microsoft.com/office/powerpoint/2010/main" xmlns="" val="31649216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722438"/>
            <a:ext cx="4040188" cy="411162"/>
          </a:xfrm>
        </p:spPr>
        <p:txBody>
          <a:bodyPr>
            <a:noAutofit/>
          </a:bodyPr>
          <a:lstStyle/>
          <a:p>
            <a:r>
              <a:rPr lang="en-US" sz="2800" dirty="0" smtClean="0"/>
              <a:t>Do’s</a:t>
            </a:r>
            <a:endParaRPr lang="en-US" sz="2800" dirty="0"/>
          </a:p>
        </p:txBody>
      </p:sp>
      <p:sp>
        <p:nvSpPr>
          <p:cNvPr id="6" name="Content Placeholder 5"/>
          <p:cNvSpPr>
            <a:spLocks noGrp="1"/>
          </p:cNvSpPr>
          <p:nvPr>
            <p:ph sz="half" idx="2"/>
          </p:nvPr>
        </p:nvSpPr>
        <p:spPr>
          <a:xfrm>
            <a:off x="457200" y="2057400"/>
            <a:ext cx="4040188" cy="4800600"/>
          </a:xfrm>
        </p:spPr>
        <p:txBody>
          <a:bodyPr>
            <a:normAutofit lnSpcReduction="10000"/>
          </a:bodyPr>
          <a:lstStyle/>
          <a:p>
            <a:r>
              <a:rPr lang="en-US" dirty="0" smtClean="0"/>
              <a:t>Write Brief Phrases</a:t>
            </a:r>
          </a:p>
          <a:p>
            <a:r>
              <a:rPr lang="en-US" dirty="0" smtClean="0"/>
              <a:t>Start with a first draft and plan on revising</a:t>
            </a:r>
          </a:p>
          <a:p>
            <a:r>
              <a:rPr lang="en-US" dirty="0" smtClean="0"/>
              <a:t>Use present tense when describing current job; all others use past tense</a:t>
            </a:r>
          </a:p>
          <a:p>
            <a:r>
              <a:rPr lang="en-US" dirty="0" smtClean="0"/>
              <a:t>Type a separate reference sheet to give to the employer when asked</a:t>
            </a:r>
          </a:p>
          <a:p>
            <a:r>
              <a:rPr lang="en-US" dirty="0" smtClean="0"/>
              <a:t>Proofread at least three times – then again!</a:t>
            </a:r>
          </a:p>
          <a:p>
            <a:pPr marL="45720" indent="0">
              <a:buNone/>
            </a:pPr>
            <a:endParaRPr lang="en-US" dirty="0"/>
          </a:p>
        </p:txBody>
      </p:sp>
      <p:sp>
        <p:nvSpPr>
          <p:cNvPr id="7" name="Text Placeholder 6"/>
          <p:cNvSpPr>
            <a:spLocks noGrp="1"/>
          </p:cNvSpPr>
          <p:nvPr>
            <p:ph type="body" sz="quarter" idx="3"/>
          </p:nvPr>
        </p:nvSpPr>
        <p:spPr>
          <a:xfrm>
            <a:off x="4645025" y="1676400"/>
            <a:ext cx="4041775" cy="457200"/>
          </a:xfrm>
        </p:spPr>
        <p:txBody>
          <a:bodyPr>
            <a:noAutofit/>
          </a:bodyPr>
          <a:lstStyle/>
          <a:p>
            <a:r>
              <a:rPr lang="en-US" sz="2800" dirty="0" smtClean="0"/>
              <a:t>Do </a:t>
            </a:r>
            <a:r>
              <a:rPr lang="en-US" sz="2800" dirty="0" err="1" smtClean="0"/>
              <a:t>Nots</a:t>
            </a:r>
            <a:endParaRPr lang="en-US" sz="2800" dirty="0"/>
          </a:p>
        </p:txBody>
      </p:sp>
      <p:sp>
        <p:nvSpPr>
          <p:cNvPr id="8" name="Content Placeholder 7"/>
          <p:cNvSpPr>
            <a:spLocks noGrp="1"/>
          </p:cNvSpPr>
          <p:nvPr>
            <p:ph sz="quarter" idx="4"/>
          </p:nvPr>
        </p:nvSpPr>
        <p:spPr>
          <a:xfrm>
            <a:off x="4645025" y="2057400"/>
            <a:ext cx="4041775" cy="4571999"/>
          </a:xfrm>
        </p:spPr>
        <p:txBody>
          <a:bodyPr>
            <a:normAutofit/>
          </a:bodyPr>
          <a:lstStyle/>
          <a:p>
            <a:r>
              <a:rPr lang="en-US" dirty="0" smtClean="0"/>
              <a:t>Do not use abbreviations</a:t>
            </a:r>
          </a:p>
          <a:p>
            <a:r>
              <a:rPr lang="en-US" dirty="0" smtClean="0"/>
              <a:t>No jargon or slang</a:t>
            </a:r>
          </a:p>
          <a:p>
            <a:r>
              <a:rPr lang="en-US" dirty="0" smtClean="0"/>
              <a:t>No fancy fonts, colored backgrounds, or images</a:t>
            </a:r>
          </a:p>
          <a:p>
            <a:r>
              <a:rPr lang="en-US" dirty="0" smtClean="0"/>
              <a:t>Do not include personal data – height, weight</a:t>
            </a:r>
          </a:p>
          <a:p>
            <a:r>
              <a:rPr lang="en-US" dirty="0" smtClean="0"/>
              <a:t>Never use “I” or “me”</a:t>
            </a:r>
          </a:p>
          <a:p>
            <a:r>
              <a:rPr lang="en-US" dirty="0" smtClean="0"/>
              <a:t>Never use an inappropriate e-mail, like </a:t>
            </a:r>
            <a:r>
              <a:rPr lang="en-US" dirty="0" smtClean="0">
                <a:hlinkClick r:id="rId2"/>
              </a:rPr>
              <a:t>hotdate@gmail.com</a:t>
            </a:r>
            <a:endParaRPr lang="en-US" dirty="0" smtClean="0"/>
          </a:p>
        </p:txBody>
      </p:sp>
      <p:sp>
        <p:nvSpPr>
          <p:cNvPr id="4" name="Title 3"/>
          <p:cNvSpPr>
            <a:spLocks noGrp="1"/>
          </p:cNvSpPr>
          <p:nvPr>
            <p:ph type="title"/>
          </p:nvPr>
        </p:nvSpPr>
        <p:spPr/>
        <p:txBody>
          <a:bodyPr/>
          <a:lstStyle/>
          <a:p>
            <a:r>
              <a:rPr lang="en-US" dirty="0" smtClean="0"/>
              <a:t>Resume do’s and Do </a:t>
            </a:r>
            <a:r>
              <a:rPr lang="en-US" dirty="0" err="1" smtClean="0"/>
              <a:t>Nots</a:t>
            </a:r>
            <a:endParaRPr lang="en-US" dirty="0"/>
          </a:p>
        </p:txBody>
      </p:sp>
    </p:spTree>
    <p:extLst>
      <p:ext uri="{BB962C8B-B14F-4D97-AF65-F5344CB8AC3E}">
        <p14:creationId xmlns:p14="http://schemas.microsoft.com/office/powerpoint/2010/main" xmlns="" val="4080647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Employment Skills</a:t>
            </a:r>
            <a:endParaRPr lang="en-US" dirty="0"/>
          </a:p>
        </p:txBody>
      </p:sp>
      <p:sp>
        <p:nvSpPr>
          <p:cNvPr id="4" name="Content Placeholder 1"/>
          <p:cNvSpPr>
            <a:spLocks noGrp="1"/>
          </p:cNvSpPr>
          <p:nvPr>
            <p:ph idx="1"/>
          </p:nvPr>
        </p:nvSpPr>
        <p:spPr/>
        <p:txBody>
          <a:bodyPr/>
          <a:lstStyle/>
          <a:p>
            <a:pPr marL="45720" indent="0">
              <a:buNone/>
            </a:pPr>
            <a:r>
              <a:rPr lang="en-US" b="1" dirty="0" smtClean="0"/>
              <a:t>Objectives:</a:t>
            </a:r>
          </a:p>
          <a:p>
            <a:r>
              <a:rPr lang="en-US" dirty="0" smtClean="0"/>
              <a:t>The Student will assess interest areas in the hospitality field to determine potential career pathways.</a:t>
            </a:r>
          </a:p>
          <a:p>
            <a:r>
              <a:rPr lang="en-US" dirty="0" smtClean="0"/>
              <a:t>The Student will develop a career plan with alternative options.</a:t>
            </a:r>
          </a:p>
          <a:p>
            <a:r>
              <a:rPr lang="en-US" dirty="0" smtClean="0"/>
              <a:t>The Student will complete a job application.</a:t>
            </a:r>
          </a:p>
          <a:p>
            <a:r>
              <a:rPr lang="en-US" dirty="0" smtClean="0"/>
              <a:t>The Student will create a professional resume and cover letter in a variety of formats with a target audience.</a:t>
            </a:r>
          </a:p>
          <a:p>
            <a:r>
              <a:rPr lang="en-US" dirty="0" smtClean="0"/>
              <a:t>The Student will demonstrate applicable interviewing skills.</a:t>
            </a:r>
          </a:p>
          <a:p>
            <a:r>
              <a:rPr lang="en-US" dirty="0" smtClean="0"/>
              <a:t>The Student will explain the importance of networking.</a:t>
            </a:r>
          </a:p>
          <a:p>
            <a:r>
              <a:rPr lang="en-US" dirty="0"/>
              <a:t>The Student will demonstrate skills necessary for acquiring and retaining employment.</a:t>
            </a:r>
          </a:p>
          <a:p>
            <a:endParaRPr lang="en-US" dirty="0"/>
          </a:p>
        </p:txBody>
      </p:sp>
    </p:spTree>
    <p:extLst>
      <p:ext uri="{BB962C8B-B14F-4D97-AF65-F5344CB8AC3E}">
        <p14:creationId xmlns:p14="http://schemas.microsoft.com/office/powerpoint/2010/main" xmlns="" val="1167123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Employment Skills</a:t>
            </a:r>
            <a:endParaRPr lang="en-US" dirty="0"/>
          </a:p>
        </p:txBody>
      </p:sp>
      <p:sp>
        <p:nvSpPr>
          <p:cNvPr id="4" name="Content Placeholder 1"/>
          <p:cNvSpPr>
            <a:spLocks noGrp="1"/>
          </p:cNvSpPr>
          <p:nvPr>
            <p:ph idx="1"/>
          </p:nvPr>
        </p:nvSpPr>
        <p:spPr>
          <a:xfrm>
            <a:off x="380999" y="1719071"/>
            <a:ext cx="4953001" cy="4407408"/>
          </a:xfrm>
        </p:spPr>
        <p:txBody>
          <a:bodyPr/>
          <a:lstStyle/>
          <a:p>
            <a:pPr marL="45720" indent="0">
              <a:buNone/>
            </a:pPr>
            <a:r>
              <a:rPr lang="en-US" b="1" dirty="0" smtClean="0"/>
              <a:t>During this unit, we will explore the various facets of employment skills.</a:t>
            </a:r>
          </a:p>
          <a:p>
            <a:pPr marL="45720" indent="0">
              <a:buNone/>
            </a:pPr>
            <a:r>
              <a:rPr lang="en-US" b="1" dirty="0" smtClean="0"/>
              <a:t> </a:t>
            </a:r>
          </a:p>
          <a:p>
            <a:pPr marL="45720" indent="0">
              <a:buNone/>
            </a:pPr>
            <a:r>
              <a:rPr lang="en-US" b="1" dirty="0" smtClean="0"/>
              <a:t>We will break down the processes of filling out a job application, creating a resume, writing a cover letter, and demonstrating job interview skills. </a:t>
            </a:r>
          </a:p>
          <a:p>
            <a:pPr marL="45720" indent="0">
              <a:buNone/>
            </a:pPr>
            <a:endParaRPr lang="en-US" b="1" dirty="0"/>
          </a:p>
          <a:p>
            <a:pPr marL="45720" indent="0">
              <a:buNone/>
            </a:pPr>
            <a:r>
              <a:rPr lang="en-US" b="1" dirty="0" smtClean="0"/>
              <a:t>The next process we need to address is the creation of a resume.</a:t>
            </a:r>
            <a:endParaRPr lang="en-US" dirty="0"/>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86399" y="2057400"/>
            <a:ext cx="3389313" cy="28527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93299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 resume is a precise description about your accomplishments, skills, and experience.</a:t>
            </a:r>
          </a:p>
          <a:p>
            <a:r>
              <a:rPr lang="en-US" dirty="0"/>
              <a:t>It serves as an introduction to potential employers. </a:t>
            </a:r>
            <a:r>
              <a:rPr lang="en-US" dirty="0" smtClean="0"/>
              <a:t>The intention is to create interest in you.</a:t>
            </a:r>
            <a:endParaRPr lang="en-US" dirty="0"/>
          </a:p>
          <a:p>
            <a:r>
              <a:rPr lang="en-US" dirty="0"/>
              <a:t>It should be visually inviting and </a:t>
            </a:r>
            <a:r>
              <a:rPr lang="en-US" dirty="0" smtClean="0"/>
              <a:t>user-centered </a:t>
            </a:r>
            <a:r>
              <a:rPr lang="en-US" dirty="0"/>
              <a:t>while highlighting information in a easy to follow format.</a:t>
            </a:r>
          </a:p>
          <a:p>
            <a:r>
              <a:rPr lang="en-US" dirty="0">
                <a:solidFill>
                  <a:srgbClr val="0070C0"/>
                </a:solidFill>
              </a:rPr>
              <a:t>The purpose of a resume is to schedule an interview, not immediately obtain the job</a:t>
            </a:r>
            <a:r>
              <a:rPr lang="en-US" dirty="0" smtClean="0">
                <a:solidFill>
                  <a:srgbClr val="0070C0"/>
                </a:solidFill>
              </a:rPr>
              <a:t>. The interview will hopefully win you the job!</a:t>
            </a:r>
            <a:endParaRPr lang="en-US" dirty="0">
              <a:solidFill>
                <a:srgbClr val="0070C0"/>
              </a:solidFill>
            </a:endParaRPr>
          </a:p>
          <a:p>
            <a:r>
              <a:rPr lang="en-US" dirty="0"/>
              <a:t>Employers typically spend only about 20 seconds looking over a resume, so yours needs to stand out.</a:t>
            </a:r>
          </a:p>
        </p:txBody>
      </p:sp>
      <p:sp>
        <p:nvSpPr>
          <p:cNvPr id="3" name="Title 2"/>
          <p:cNvSpPr>
            <a:spLocks noGrp="1"/>
          </p:cNvSpPr>
          <p:nvPr>
            <p:ph type="title"/>
          </p:nvPr>
        </p:nvSpPr>
        <p:spPr/>
        <p:txBody>
          <a:bodyPr/>
          <a:lstStyle/>
          <a:p>
            <a:r>
              <a:rPr lang="en-US" dirty="0" smtClean="0"/>
              <a:t>The Resume</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0" y="5029200"/>
            <a:ext cx="2362200" cy="15853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03014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0999" y="1719070"/>
            <a:ext cx="6553201" cy="4910329"/>
          </a:xfrm>
        </p:spPr>
        <p:txBody>
          <a:bodyPr>
            <a:normAutofit fontScale="92500"/>
          </a:bodyPr>
          <a:lstStyle/>
          <a:p>
            <a:r>
              <a:rPr lang="en-US" i="1" u="sng" dirty="0" smtClean="0"/>
              <a:t>Chronological</a:t>
            </a:r>
            <a:r>
              <a:rPr lang="en-US" dirty="0" smtClean="0"/>
              <a:t>: Starts by listing work history, with most recent job listed first. Most employers prefer this format. A steady employment record is highlighted. Provides a guide for interviewers.</a:t>
            </a:r>
          </a:p>
          <a:p>
            <a:r>
              <a:rPr lang="en-US" i="1" u="sng" dirty="0" smtClean="0"/>
              <a:t>Functional</a:t>
            </a:r>
            <a:r>
              <a:rPr lang="en-US" dirty="0" smtClean="0"/>
              <a:t>: Focuses on your marketable skills and experiences, rather than work history. Better for those job-seekers with employment gaps. This type allows the applicant to emphasize professional growth. It does not allow you to highlight companies or organizations for whom you were previously employed.</a:t>
            </a:r>
          </a:p>
          <a:p>
            <a:r>
              <a:rPr lang="en-US" i="1" u="sng" dirty="0" smtClean="0"/>
              <a:t>Combination</a:t>
            </a:r>
            <a:r>
              <a:rPr lang="en-US" dirty="0" smtClean="0"/>
              <a:t>: Combines the skills and experiences section and the employment history. It needs to be well written to keep employers interest. Order of the sections can be changed to market all of your skills in the best way.  </a:t>
            </a:r>
            <a:endParaRPr lang="en-US" i="1" u="sng" dirty="0"/>
          </a:p>
        </p:txBody>
      </p:sp>
      <p:sp>
        <p:nvSpPr>
          <p:cNvPr id="5" name="Title 4"/>
          <p:cNvSpPr>
            <a:spLocks noGrp="1"/>
          </p:cNvSpPr>
          <p:nvPr>
            <p:ph type="title"/>
          </p:nvPr>
        </p:nvSpPr>
        <p:spPr/>
        <p:txBody>
          <a:bodyPr/>
          <a:lstStyle/>
          <a:p>
            <a:r>
              <a:rPr lang="en-US" dirty="0"/>
              <a:t>Types of Resumes</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0" y="2819400"/>
            <a:ext cx="1943100" cy="274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64030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76400"/>
            <a:ext cx="4040188" cy="381000"/>
          </a:xfrm>
        </p:spPr>
        <p:txBody>
          <a:bodyPr>
            <a:normAutofit fontScale="92500" lnSpcReduction="20000"/>
          </a:bodyPr>
          <a:lstStyle/>
          <a:p>
            <a:r>
              <a:rPr lang="en-US" dirty="0" smtClean="0"/>
              <a:t>Chronological</a:t>
            </a:r>
            <a:endParaRPr lang="en-US" dirty="0"/>
          </a:p>
        </p:txBody>
      </p:sp>
      <p:sp>
        <p:nvSpPr>
          <p:cNvPr id="3" name="Content Placeholder 2"/>
          <p:cNvSpPr>
            <a:spLocks noGrp="1"/>
          </p:cNvSpPr>
          <p:nvPr>
            <p:ph sz="half" idx="2"/>
          </p:nvPr>
        </p:nvSpPr>
        <p:spPr>
          <a:xfrm>
            <a:off x="457200" y="2057401"/>
            <a:ext cx="4040188" cy="4572000"/>
          </a:xfrm>
        </p:spPr>
        <p:txBody>
          <a:bodyPr>
            <a:normAutofit fontScale="32500" lnSpcReduction="20000"/>
          </a:bodyPr>
          <a:lstStyle/>
          <a:p>
            <a:pPr marL="45720" indent="0" algn="ctr">
              <a:buNone/>
            </a:pPr>
            <a:r>
              <a:rPr lang="en-US" sz="2800" b="1" dirty="0"/>
              <a:t>Paulina Jones</a:t>
            </a:r>
            <a:endParaRPr lang="en-US" sz="2800" dirty="0"/>
          </a:p>
          <a:p>
            <a:pPr marL="45720" indent="0" algn="ctr">
              <a:buNone/>
            </a:pPr>
            <a:r>
              <a:rPr lang="en-US" sz="2800" dirty="0"/>
              <a:t>6 Pine Street</a:t>
            </a:r>
            <a:br>
              <a:rPr lang="en-US" sz="2800" dirty="0"/>
            </a:br>
            <a:r>
              <a:rPr lang="en-US" sz="2800" dirty="0"/>
              <a:t>Arlington, VA 12333</a:t>
            </a:r>
            <a:br>
              <a:rPr lang="en-US" sz="2800" dirty="0"/>
            </a:br>
            <a:r>
              <a:rPr lang="en-US" sz="2800" dirty="0"/>
              <a:t>555.555.5555 (home) </a:t>
            </a:r>
            <a:br>
              <a:rPr lang="en-US" sz="2800" dirty="0"/>
            </a:br>
            <a:r>
              <a:rPr lang="en-US" sz="2800" dirty="0"/>
              <a:t>566.486.2222 (cell) </a:t>
            </a:r>
            <a:br>
              <a:rPr lang="en-US" sz="2800" dirty="0"/>
            </a:br>
            <a:r>
              <a:rPr lang="en-US" sz="2800" dirty="0" err="1"/>
              <a:t>email:phjones@vacapp.com</a:t>
            </a:r>
            <a:endParaRPr lang="en-US" sz="2800" dirty="0"/>
          </a:p>
          <a:p>
            <a:pPr marL="45720" indent="0">
              <a:buNone/>
            </a:pPr>
            <a:r>
              <a:rPr lang="en-US" sz="2800" b="1" dirty="0"/>
              <a:t> </a:t>
            </a:r>
            <a:endParaRPr lang="en-US" sz="2800" dirty="0"/>
          </a:p>
          <a:p>
            <a:pPr marL="45720" indent="0">
              <a:buNone/>
            </a:pPr>
            <a:r>
              <a:rPr lang="en-US" sz="2800" b="1" dirty="0"/>
              <a:t>Experience</a:t>
            </a:r>
            <a:endParaRPr lang="en-US" sz="2800" dirty="0"/>
          </a:p>
          <a:p>
            <a:pPr marL="45720" indent="0">
              <a:buNone/>
            </a:pPr>
            <a:r>
              <a:rPr lang="en-US" sz="2800" i="1" dirty="0"/>
              <a:t>Sales Associate</a:t>
            </a:r>
            <a:r>
              <a:rPr lang="en-US" sz="2800" dirty="0"/>
              <a:t>, </a:t>
            </a:r>
            <a:r>
              <a:rPr lang="en-US" sz="2800" b="1" dirty="0"/>
              <a:t>Nordstrom - Collectors and Couture Departments</a:t>
            </a:r>
            <a:endParaRPr lang="en-US" sz="2800" dirty="0"/>
          </a:p>
          <a:p>
            <a:pPr marL="45720" indent="0">
              <a:buNone/>
            </a:pPr>
            <a:r>
              <a:rPr lang="en-US" sz="2800" dirty="0"/>
              <a:t>July 2012 - April 2010</a:t>
            </a:r>
          </a:p>
          <a:p>
            <a:pPr marL="45720" indent="0">
              <a:buNone/>
            </a:pPr>
            <a:endParaRPr lang="en-US" sz="2800" dirty="0"/>
          </a:p>
          <a:p>
            <a:pPr lvl="0"/>
            <a:r>
              <a:rPr lang="en-US" sz="2800" dirty="0"/>
              <a:t>Merchandised designer women's wear</a:t>
            </a:r>
          </a:p>
          <a:p>
            <a:pPr lvl="0"/>
            <a:r>
              <a:rPr lang="en-US" sz="2800" dirty="0"/>
              <a:t>Set-up trunk shows and attended clinics for new incoming fashion lines</a:t>
            </a:r>
          </a:p>
          <a:p>
            <a:pPr lvl="0"/>
            <a:r>
              <a:rPr lang="en-US" sz="2800" dirty="0"/>
              <a:t>Worked with tailors and seamstresses for fittings</a:t>
            </a:r>
          </a:p>
          <a:p>
            <a:pPr lvl="0"/>
            <a:r>
              <a:rPr lang="en-US" sz="2800" dirty="0"/>
              <a:t>Scheduled private shopping appointments with high-end customers</a:t>
            </a:r>
          </a:p>
          <a:p>
            <a:pPr marL="45720" indent="0">
              <a:buNone/>
            </a:pPr>
            <a:endParaRPr lang="en-US" sz="2800" dirty="0"/>
          </a:p>
          <a:p>
            <a:pPr marL="45720" indent="0">
              <a:buNone/>
            </a:pPr>
            <a:r>
              <a:rPr lang="en-US" sz="2800" i="1" dirty="0"/>
              <a:t>Hostess</a:t>
            </a:r>
            <a:r>
              <a:rPr lang="en-US" sz="2800" dirty="0"/>
              <a:t>, </a:t>
            </a:r>
            <a:r>
              <a:rPr lang="en-US" sz="2800" b="1" dirty="0" err="1"/>
              <a:t>Jigg's</a:t>
            </a:r>
            <a:r>
              <a:rPr lang="en-US" sz="2800" b="1" dirty="0"/>
              <a:t> Corner</a:t>
            </a:r>
            <a:r>
              <a:rPr lang="en-US" sz="2800" dirty="0"/>
              <a:t/>
            </a:r>
            <a:br>
              <a:rPr lang="en-US" sz="2800" dirty="0"/>
            </a:br>
            <a:r>
              <a:rPr lang="en-US" sz="2800" dirty="0"/>
              <a:t>February 2009 - July 2010</a:t>
            </a:r>
            <a:br>
              <a:rPr lang="en-US" sz="2800" dirty="0"/>
            </a:br>
            <a:endParaRPr lang="en-US" sz="2800" dirty="0"/>
          </a:p>
          <a:p>
            <a:pPr lvl="0"/>
            <a:r>
              <a:rPr lang="en-US" sz="2800" dirty="0"/>
              <a:t>Provided customer service in fast-paced bar atmosphere</a:t>
            </a:r>
          </a:p>
          <a:p>
            <a:pPr lvl="0"/>
            <a:r>
              <a:rPr lang="en-US" sz="2800" dirty="0"/>
              <a:t>Maintained and restocked inventory</a:t>
            </a:r>
          </a:p>
          <a:p>
            <a:pPr lvl="0"/>
            <a:r>
              <a:rPr lang="en-US" sz="2800" dirty="0"/>
              <a:t>Administrative responsibilities included processing hour and tip information for payroll and closing register</a:t>
            </a:r>
          </a:p>
          <a:p>
            <a:pPr marL="45720" indent="0">
              <a:buNone/>
            </a:pPr>
            <a:r>
              <a:rPr lang="en-US" sz="2800" dirty="0"/>
              <a:t/>
            </a:r>
            <a:br>
              <a:rPr lang="en-US" sz="2800" dirty="0"/>
            </a:br>
            <a:r>
              <a:rPr lang="en-US" sz="2800" b="1" dirty="0"/>
              <a:t>Education</a:t>
            </a:r>
            <a:r>
              <a:rPr lang="en-US" sz="2800" dirty="0"/>
              <a:t/>
            </a:r>
            <a:br>
              <a:rPr lang="en-US" sz="2800" dirty="0"/>
            </a:br>
            <a:r>
              <a:rPr lang="en-US" sz="2800" i="1" dirty="0"/>
              <a:t>Bachelor of Arts</a:t>
            </a:r>
            <a:r>
              <a:rPr lang="en-US" sz="2800" dirty="0"/>
              <a:t>, </a:t>
            </a:r>
            <a:r>
              <a:rPr lang="en-US" sz="2800" b="1" dirty="0"/>
              <a:t>Ramapo College</a:t>
            </a:r>
            <a:r>
              <a:rPr lang="en-US" sz="2800" dirty="0"/>
              <a:t>, Arlington, VA</a:t>
            </a:r>
          </a:p>
          <a:p>
            <a:pPr marL="45720" indent="0">
              <a:buNone/>
            </a:pPr>
            <a:r>
              <a:rPr lang="en-US" sz="2800" dirty="0"/>
              <a:t/>
            </a:r>
            <a:br>
              <a:rPr lang="en-US" sz="2800" dirty="0"/>
            </a:br>
            <a:r>
              <a:rPr lang="en-US" sz="2800" b="1" dirty="0"/>
              <a:t>Computer Skills</a:t>
            </a:r>
            <a:endParaRPr lang="en-US" sz="2800" dirty="0"/>
          </a:p>
          <a:p>
            <a:r>
              <a:rPr lang="en-US" sz="2800" dirty="0"/>
              <a:t>Experience with social media and internet research</a:t>
            </a:r>
          </a:p>
          <a:p>
            <a:r>
              <a:rPr lang="en-US" sz="2800" dirty="0"/>
              <a:t>Experience with Excel in creating spreadsheets and account statements</a:t>
            </a:r>
          </a:p>
          <a:p>
            <a:pPr marL="45720" indent="0">
              <a:buNone/>
            </a:pPr>
            <a:endParaRPr lang="en-US" dirty="0"/>
          </a:p>
        </p:txBody>
      </p:sp>
      <p:sp>
        <p:nvSpPr>
          <p:cNvPr id="4" name="Text Placeholder 3"/>
          <p:cNvSpPr>
            <a:spLocks noGrp="1"/>
          </p:cNvSpPr>
          <p:nvPr>
            <p:ph type="body" sz="quarter" idx="3"/>
          </p:nvPr>
        </p:nvSpPr>
        <p:spPr>
          <a:xfrm>
            <a:off x="4645025" y="1600200"/>
            <a:ext cx="4041775" cy="381000"/>
          </a:xfrm>
        </p:spPr>
        <p:txBody>
          <a:bodyPr>
            <a:normAutofit fontScale="92500" lnSpcReduction="20000"/>
          </a:bodyPr>
          <a:lstStyle/>
          <a:p>
            <a:r>
              <a:rPr lang="en-US" dirty="0" smtClean="0"/>
              <a:t>Combination</a:t>
            </a:r>
            <a:endParaRPr lang="en-US" dirty="0"/>
          </a:p>
        </p:txBody>
      </p:sp>
      <p:sp>
        <p:nvSpPr>
          <p:cNvPr id="5" name="Content Placeholder 4"/>
          <p:cNvSpPr>
            <a:spLocks noGrp="1"/>
          </p:cNvSpPr>
          <p:nvPr>
            <p:ph sz="quarter" idx="4"/>
          </p:nvPr>
        </p:nvSpPr>
        <p:spPr>
          <a:xfrm>
            <a:off x="4645025" y="1905000"/>
            <a:ext cx="4041775" cy="4800599"/>
          </a:xfrm>
        </p:spPr>
        <p:txBody>
          <a:bodyPr>
            <a:normAutofit fontScale="25000" lnSpcReduction="20000"/>
          </a:bodyPr>
          <a:lstStyle/>
          <a:p>
            <a:pPr marL="45720" indent="0" algn="ctr">
              <a:buNone/>
            </a:pPr>
            <a:r>
              <a:rPr lang="en-US" sz="3200" b="1" dirty="0"/>
              <a:t>James Bass</a:t>
            </a:r>
            <a:br>
              <a:rPr lang="en-US" sz="3200" b="1" dirty="0"/>
            </a:br>
            <a:r>
              <a:rPr lang="en-US" sz="3200" b="1" dirty="0"/>
              <a:t>775 Main Street</a:t>
            </a:r>
            <a:br>
              <a:rPr lang="en-US" sz="3200" b="1" dirty="0"/>
            </a:br>
            <a:r>
              <a:rPr lang="en-US" sz="3200" b="1" dirty="0"/>
              <a:t>St. Petersburg, FL 33716-2502</a:t>
            </a:r>
            <a:br>
              <a:rPr lang="en-US" sz="3200" b="1" dirty="0"/>
            </a:br>
            <a:r>
              <a:rPr lang="en-US" sz="3200" b="1" dirty="0"/>
              <a:t>(727) 578-0191</a:t>
            </a:r>
            <a:br>
              <a:rPr lang="en-US" sz="3200" b="1" dirty="0"/>
            </a:br>
            <a:r>
              <a:rPr lang="en-US" sz="3200" b="1" dirty="0"/>
              <a:t>jbsss@tampabay.rr.com</a:t>
            </a:r>
            <a:endParaRPr lang="en-US" sz="3200" dirty="0"/>
          </a:p>
          <a:p>
            <a:pPr marL="45720" indent="0">
              <a:buNone/>
            </a:pPr>
            <a:r>
              <a:rPr lang="en-US" sz="3200" dirty="0"/>
              <a:t>I am interested in pursuing a career in software development.  I consider myself a fast learner and a team player.  I feel that I can make a contribution to any Implementation Services department.</a:t>
            </a:r>
          </a:p>
          <a:p>
            <a:pPr marL="45720" indent="0">
              <a:buNone/>
            </a:pPr>
            <a:r>
              <a:rPr lang="en-US" sz="3200" b="1" i="1" dirty="0"/>
              <a:t>Computer </a:t>
            </a:r>
            <a:r>
              <a:rPr lang="en-US" sz="3200" b="1" i="1" dirty="0" smtClean="0"/>
              <a:t>Experience</a:t>
            </a:r>
          </a:p>
          <a:p>
            <a:pPr marL="45720" indent="0">
              <a:buNone/>
            </a:pPr>
            <a:endParaRPr lang="en-US" sz="3200" dirty="0"/>
          </a:p>
          <a:p>
            <a:pPr marL="45720" indent="0">
              <a:buNone/>
            </a:pPr>
            <a:r>
              <a:rPr lang="en-US" sz="3200" b="1" dirty="0" smtClean="0"/>
              <a:t>Machines</a:t>
            </a:r>
            <a:r>
              <a:rPr lang="en-US" sz="3200" b="1" dirty="0"/>
              <a:t>:</a:t>
            </a:r>
            <a:r>
              <a:rPr lang="en-US" sz="3200" dirty="0"/>
              <a:t> IBM PC compatibles, </a:t>
            </a:r>
            <a:r>
              <a:rPr lang="en-US" sz="3200" dirty="0" smtClean="0"/>
              <a:t>Rockwell</a:t>
            </a:r>
          </a:p>
          <a:p>
            <a:pPr marL="45720" indent="0">
              <a:buNone/>
            </a:pPr>
            <a:r>
              <a:rPr lang="en-US" sz="2800" b="1" dirty="0" smtClean="0"/>
              <a:t>Languages</a:t>
            </a:r>
            <a:r>
              <a:rPr lang="en-US" sz="2800" b="1" dirty="0"/>
              <a:t>:</a:t>
            </a:r>
            <a:r>
              <a:rPr lang="en-US" sz="2800" dirty="0"/>
              <a:t> VBA, BASIC, Turbo Pascal, DB/c, Turbo C, COBOL</a:t>
            </a:r>
          </a:p>
          <a:p>
            <a:pPr marL="45720" indent="0">
              <a:buNone/>
            </a:pPr>
            <a:r>
              <a:rPr lang="en-US" sz="3200" b="1" dirty="0" smtClean="0"/>
              <a:t>Programs</a:t>
            </a:r>
            <a:r>
              <a:rPr lang="en-US" sz="3200" b="1" dirty="0"/>
              <a:t>:</a:t>
            </a:r>
            <a:r>
              <a:rPr lang="en-US" sz="3200" dirty="0"/>
              <a:t> MS Access, MS Word, MS Excel, MS </a:t>
            </a:r>
            <a:r>
              <a:rPr lang="en-US" sz="3200" dirty="0" smtClean="0"/>
              <a:t>Outlook      </a:t>
            </a:r>
            <a:r>
              <a:rPr lang="en-US" sz="3200" b="1" dirty="0" smtClean="0"/>
              <a:t>Operating </a:t>
            </a:r>
            <a:r>
              <a:rPr lang="en-US" sz="3200" b="1" dirty="0"/>
              <a:t>Systems:</a:t>
            </a:r>
            <a:r>
              <a:rPr lang="en-US" sz="3200" dirty="0"/>
              <a:t> MS Vista, MS XP, MS Windows1, </a:t>
            </a:r>
            <a:r>
              <a:rPr lang="en-US" sz="3200" b="1" dirty="0" smtClean="0"/>
              <a:t>Hardware</a:t>
            </a:r>
            <a:r>
              <a:rPr lang="en-US" sz="3200" b="1" dirty="0"/>
              <a:t>:</a:t>
            </a:r>
            <a:r>
              <a:rPr lang="en-US" sz="3200" dirty="0"/>
              <a:t> Experienced with installation of mother boards, SIMM chips, internal/external </a:t>
            </a:r>
            <a:r>
              <a:rPr lang="en-US" sz="3200" dirty="0" smtClean="0"/>
              <a:t>modems</a:t>
            </a:r>
          </a:p>
          <a:p>
            <a:pPr marL="45720" indent="0">
              <a:buNone/>
            </a:pPr>
            <a:endParaRPr lang="en-US" sz="3200" dirty="0"/>
          </a:p>
          <a:p>
            <a:pPr marL="45720" indent="0">
              <a:buNone/>
            </a:pPr>
            <a:r>
              <a:rPr lang="en-US" sz="3200" b="1" i="1" dirty="0"/>
              <a:t>Experience</a:t>
            </a:r>
            <a:endParaRPr lang="en-US" sz="3200" dirty="0"/>
          </a:p>
          <a:p>
            <a:pPr marL="45720" indent="0">
              <a:buNone/>
            </a:pPr>
            <a:r>
              <a:rPr lang="en-US" sz="3200" dirty="0"/>
              <a:t>1998 to Present Med Resorts International, Clearwater, FL</a:t>
            </a:r>
            <a:br>
              <a:rPr lang="en-US" sz="3200" dirty="0"/>
            </a:br>
            <a:r>
              <a:rPr lang="en-US" sz="3200" b="1" dirty="0"/>
              <a:t>Systems Developer</a:t>
            </a:r>
            <a:br>
              <a:rPr lang="en-US" sz="3200" b="1" dirty="0"/>
            </a:br>
            <a:r>
              <a:rPr lang="en-US" sz="3200" dirty="0"/>
              <a:t>Responsible for migration of extensive </a:t>
            </a:r>
            <a:r>
              <a:rPr lang="en-US" sz="3200" dirty="0" err="1"/>
              <a:t>filePro</a:t>
            </a:r>
            <a:r>
              <a:rPr lang="en-US" sz="3200" dirty="0"/>
              <a:t> database to MS Access utilizing tables, queries, forms, reports, macros, modules, and VBA. Troubleshoot and maintain existing MS Access database for Telemarketing Dept. Troubleshoot and diagnose UNIX, </a:t>
            </a:r>
            <a:r>
              <a:rPr lang="en-US" sz="3200" dirty="0" err="1"/>
              <a:t>filePro</a:t>
            </a:r>
            <a:r>
              <a:rPr lang="en-US" sz="3200" dirty="0"/>
              <a:t>, PC, and MS Windows related problems for in-house staff</a:t>
            </a:r>
            <a:r>
              <a:rPr lang="en-US" sz="3200" dirty="0" smtClean="0"/>
              <a:t>.</a:t>
            </a:r>
          </a:p>
          <a:p>
            <a:pPr marL="45720" indent="0">
              <a:buNone/>
            </a:pPr>
            <a:endParaRPr lang="en-US" sz="3200" dirty="0"/>
          </a:p>
          <a:p>
            <a:pPr marL="45720" indent="0">
              <a:buNone/>
            </a:pPr>
            <a:r>
              <a:rPr lang="en-US" sz="3200" b="1" dirty="0" smtClean="0"/>
              <a:t>Previous </a:t>
            </a:r>
            <a:r>
              <a:rPr lang="en-US" sz="3200" b="1" dirty="0"/>
              <a:t>positions:</a:t>
            </a:r>
            <a:r>
              <a:rPr lang="en-US" sz="3200" dirty="0"/>
              <a:t/>
            </a:r>
            <a:br>
              <a:rPr lang="en-US" sz="3200" dirty="0"/>
            </a:br>
            <a:r>
              <a:rPr lang="en-US" sz="3200" dirty="0"/>
              <a:t>Help Desk Operator II</a:t>
            </a:r>
            <a:br>
              <a:rPr lang="en-US" sz="3200" dirty="0"/>
            </a:br>
            <a:r>
              <a:rPr lang="en-US" sz="3200" dirty="0"/>
              <a:t>Assistant Data Systems Analyst</a:t>
            </a:r>
            <a:br>
              <a:rPr lang="en-US" sz="3200" dirty="0"/>
            </a:br>
            <a:r>
              <a:rPr lang="en-US" sz="3200" dirty="0"/>
              <a:t>Telecommunications Systems Operator</a:t>
            </a:r>
            <a:br>
              <a:rPr lang="en-US" sz="3200" dirty="0"/>
            </a:br>
            <a:r>
              <a:rPr lang="en-US" sz="3200" dirty="0"/>
              <a:t>Customer Service Phone Monitor Trainer</a:t>
            </a:r>
            <a:br>
              <a:rPr lang="en-US" sz="3200" dirty="0"/>
            </a:br>
            <a:endParaRPr lang="en-US" sz="3200" dirty="0"/>
          </a:p>
          <a:p>
            <a:pPr marL="45720" indent="0">
              <a:buNone/>
            </a:pPr>
            <a:r>
              <a:rPr lang="en-US" sz="3200" b="1" i="1" dirty="0"/>
              <a:t>Education</a:t>
            </a:r>
            <a:endParaRPr lang="en-US" sz="3200" dirty="0"/>
          </a:p>
          <a:p>
            <a:pPr marL="45720" indent="0">
              <a:buNone/>
            </a:pPr>
            <a:r>
              <a:rPr lang="en-US" sz="3200" dirty="0"/>
              <a:t>St. Petersburg Jr. College, St. Petersburg, FL</a:t>
            </a:r>
            <a:br>
              <a:rPr lang="en-US" sz="3200" dirty="0"/>
            </a:br>
            <a:r>
              <a:rPr lang="en-US" sz="3200" dirty="0"/>
              <a:t>1986 to 1994</a:t>
            </a:r>
            <a:br>
              <a:rPr lang="en-US" sz="3200" dirty="0"/>
            </a:br>
            <a:r>
              <a:rPr lang="en-US" sz="3200" dirty="0"/>
              <a:t>Major: A.S. Computer Programming and Analysis</a:t>
            </a:r>
            <a:br>
              <a:rPr lang="en-US" sz="3200" dirty="0"/>
            </a:br>
            <a:r>
              <a:rPr lang="en-US" sz="3200" dirty="0"/>
              <a:t>GPA: </a:t>
            </a:r>
            <a:r>
              <a:rPr lang="en-US" sz="3200" dirty="0" smtClean="0"/>
              <a:t>3.70</a:t>
            </a:r>
          </a:p>
          <a:p>
            <a:pPr marL="45720" indent="0">
              <a:buNone/>
            </a:pPr>
            <a:endParaRPr lang="en-US" sz="3200" dirty="0"/>
          </a:p>
          <a:p>
            <a:pPr marL="45720" indent="0">
              <a:buNone/>
            </a:pPr>
            <a:r>
              <a:rPr lang="en-US" sz="3200" dirty="0"/>
              <a:t>Warner Robins High School, Warner Robins, GA</a:t>
            </a:r>
            <a:br>
              <a:rPr lang="en-US" sz="3200" dirty="0"/>
            </a:br>
            <a:r>
              <a:rPr lang="en-US" sz="3200" dirty="0"/>
              <a:t>1972 to 1975</a:t>
            </a:r>
            <a:br>
              <a:rPr lang="en-US" sz="3200" dirty="0"/>
            </a:br>
            <a:r>
              <a:rPr lang="en-US" sz="3200" dirty="0"/>
              <a:t>Recipient of Who's Who in American High Schools</a:t>
            </a:r>
          </a:p>
          <a:p>
            <a:pPr marL="45720" indent="0">
              <a:buNone/>
            </a:pPr>
            <a:endParaRPr lang="en-US" sz="2800" dirty="0"/>
          </a:p>
        </p:txBody>
      </p:sp>
      <p:sp>
        <p:nvSpPr>
          <p:cNvPr id="6" name="Title 5"/>
          <p:cNvSpPr>
            <a:spLocks noGrp="1"/>
          </p:cNvSpPr>
          <p:nvPr>
            <p:ph type="title"/>
          </p:nvPr>
        </p:nvSpPr>
        <p:spPr/>
        <p:txBody>
          <a:bodyPr/>
          <a:lstStyle/>
          <a:p>
            <a:r>
              <a:rPr lang="en-US" dirty="0" smtClean="0"/>
              <a:t>Resume Samples</a:t>
            </a:r>
            <a:endParaRPr lang="en-US" dirty="0"/>
          </a:p>
        </p:txBody>
      </p:sp>
    </p:spTree>
    <p:extLst>
      <p:ext uri="{BB962C8B-B14F-4D97-AF65-F5344CB8AC3E}">
        <p14:creationId xmlns:p14="http://schemas.microsoft.com/office/powerpoint/2010/main" xmlns="" val="1907178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10329"/>
          </a:xfrm>
        </p:spPr>
        <p:txBody>
          <a:bodyPr/>
          <a:lstStyle/>
          <a:p>
            <a:r>
              <a:rPr lang="en-US" dirty="0" smtClean="0"/>
              <a:t>Contact Information – your </a:t>
            </a:r>
            <a:r>
              <a:rPr lang="en-US" b="1" dirty="0" smtClean="0"/>
              <a:t>name</a:t>
            </a:r>
            <a:r>
              <a:rPr lang="en-US" dirty="0" smtClean="0"/>
              <a:t>, address, phone, and e-mail</a:t>
            </a:r>
          </a:p>
          <a:p>
            <a:r>
              <a:rPr lang="en-US" dirty="0" smtClean="0"/>
              <a:t>Objective or Summary Statement – This should explain </a:t>
            </a:r>
            <a:r>
              <a:rPr lang="en-US" i="1" dirty="0" smtClean="0"/>
              <a:t>how </a:t>
            </a:r>
            <a:r>
              <a:rPr lang="en-US" i="1" dirty="0"/>
              <a:t>the applicant will help the organization</a:t>
            </a:r>
            <a:r>
              <a:rPr lang="en-US" dirty="0"/>
              <a:t> achieve its </a:t>
            </a:r>
            <a:r>
              <a:rPr lang="en-US" dirty="0" smtClean="0"/>
              <a:t>goals. This section can also include hard and soft skills that are related to the industry needs.</a:t>
            </a:r>
          </a:p>
          <a:p>
            <a:r>
              <a:rPr lang="en-US" dirty="0" smtClean="0"/>
              <a:t>Employment and Experiences – includes paid and unpaid. Use titles before the company name to emphasize your level of position. List dates, company name, brief description of the company, city, and state. Accomplishments can be bulleted.</a:t>
            </a:r>
          </a:p>
          <a:p>
            <a:r>
              <a:rPr lang="en-US" dirty="0" smtClean="0"/>
              <a:t>Education – List the full name of the schools, technical and academic, the dates attended/graduated, field of study, and GPA.</a:t>
            </a:r>
          </a:p>
          <a:p>
            <a:r>
              <a:rPr lang="en-US" dirty="0" smtClean="0"/>
              <a:t>Skills/Achievements – This could be computer skills, certifications, foreign languages, honors and awards, and interests.</a:t>
            </a:r>
            <a:endParaRPr lang="en-US" dirty="0"/>
          </a:p>
        </p:txBody>
      </p:sp>
      <p:sp>
        <p:nvSpPr>
          <p:cNvPr id="3" name="Title 2"/>
          <p:cNvSpPr>
            <a:spLocks noGrp="1"/>
          </p:cNvSpPr>
          <p:nvPr>
            <p:ph type="title"/>
          </p:nvPr>
        </p:nvSpPr>
        <p:spPr/>
        <p:txBody>
          <a:bodyPr/>
          <a:lstStyle/>
          <a:p>
            <a:r>
              <a:rPr lang="en-US" dirty="0" smtClean="0"/>
              <a:t>Resume Sections</a:t>
            </a:r>
            <a:endParaRPr lang="en-US" dirty="0"/>
          </a:p>
        </p:txBody>
      </p:sp>
    </p:spTree>
    <p:extLst>
      <p:ext uri="{BB962C8B-B14F-4D97-AF65-F5344CB8AC3E}">
        <p14:creationId xmlns:p14="http://schemas.microsoft.com/office/powerpoint/2010/main" xmlns="" val="1942204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304800"/>
            <a:ext cx="5867400" cy="6096000"/>
          </a:xfrm>
        </p:spPr>
        <p:txBody>
          <a:bodyPr>
            <a:normAutofit lnSpcReduction="10000"/>
          </a:bodyPr>
          <a:lstStyle/>
          <a:p>
            <a:pPr marL="45720" indent="0">
              <a:buNone/>
            </a:pPr>
            <a:r>
              <a:rPr lang="en-US" sz="3600" b="1" u="sng" dirty="0" smtClean="0"/>
              <a:t>Contact Information:</a:t>
            </a:r>
          </a:p>
          <a:p>
            <a:pPr marL="45720" indent="0" algn="ctr">
              <a:buNone/>
            </a:pPr>
            <a:endParaRPr lang="en-US" sz="3600" b="1" dirty="0" smtClean="0"/>
          </a:p>
          <a:p>
            <a:pPr marL="45720" indent="0" algn="ctr">
              <a:buNone/>
            </a:pPr>
            <a:r>
              <a:rPr lang="en-US" sz="3600" b="1" dirty="0" smtClean="0"/>
              <a:t>Paulina </a:t>
            </a:r>
            <a:r>
              <a:rPr lang="en-US" sz="3600" b="1" dirty="0"/>
              <a:t>Jones</a:t>
            </a:r>
            <a:endParaRPr lang="en-US" sz="3600" dirty="0"/>
          </a:p>
          <a:p>
            <a:pPr marL="45720" indent="0" algn="ctr">
              <a:buNone/>
            </a:pPr>
            <a:r>
              <a:rPr lang="en-US" dirty="0"/>
              <a:t>6 Pine Street</a:t>
            </a:r>
            <a:br>
              <a:rPr lang="en-US" dirty="0"/>
            </a:br>
            <a:r>
              <a:rPr lang="en-US" dirty="0"/>
              <a:t>Arlington, VA 12333</a:t>
            </a:r>
            <a:br>
              <a:rPr lang="en-US" dirty="0"/>
            </a:br>
            <a:r>
              <a:rPr lang="en-US" dirty="0"/>
              <a:t>555.555.5555 (home) </a:t>
            </a:r>
            <a:br>
              <a:rPr lang="en-US" dirty="0"/>
            </a:br>
            <a:r>
              <a:rPr lang="en-US" dirty="0"/>
              <a:t>566.486.2222 (cell) </a:t>
            </a:r>
            <a:br>
              <a:rPr lang="en-US" dirty="0"/>
            </a:br>
            <a:r>
              <a:rPr lang="en-US" dirty="0" err="1" smtClean="0"/>
              <a:t>email:phjones@vacapp.com</a:t>
            </a:r>
            <a:endParaRPr lang="en-US" dirty="0" smtClean="0"/>
          </a:p>
          <a:p>
            <a:pPr marL="45720" indent="0">
              <a:buNone/>
            </a:pPr>
            <a:endParaRPr lang="en-US" sz="2000" dirty="0" smtClean="0"/>
          </a:p>
          <a:p>
            <a:pPr marL="45720" indent="0">
              <a:buNone/>
            </a:pPr>
            <a:r>
              <a:rPr lang="en-US" sz="2000" dirty="0" smtClean="0">
                <a:solidFill>
                  <a:srgbClr val="0070C0"/>
                </a:solidFill>
              </a:rPr>
              <a:t>Use a Word document, not a template. Templates are difficult to edit and might be problematic for potential employers to open.</a:t>
            </a:r>
            <a:endParaRPr lang="en-US" sz="2000" dirty="0">
              <a:solidFill>
                <a:srgbClr val="0070C0"/>
              </a:solidFill>
            </a:endParaRPr>
          </a:p>
        </p:txBody>
      </p:sp>
      <p:sp>
        <p:nvSpPr>
          <p:cNvPr id="3" name="Text Placeholder 2"/>
          <p:cNvSpPr>
            <a:spLocks noGrp="1"/>
          </p:cNvSpPr>
          <p:nvPr>
            <p:ph type="body" sz="half" idx="2"/>
          </p:nvPr>
        </p:nvSpPr>
        <p:spPr>
          <a:xfrm>
            <a:off x="7159752" y="1447800"/>
            <a:ext cx="1673352" cy="5257800"/>
          </a:xfrm>
        </p:spPr>
        <p:txBody>
          <a:bodyPr>
            <a:normAutofit fontScale="85000" lnSpcReduction="10000"/>
          </a:bodyPr>
          <a:lstStyle/>
          <a:p>
            <a:r>
              <a:rPr lang="en-US" dirty="0" smtClean="0"/>
              <a:t>Set margins to 1” all around, with 1 ½” at the top.</a:t>
            </a:r>
          </a:p>
          <a:p>
            <a:endParaRPr lang="en-US" dirty="0" smtClean="0"/>
          </a:p>
          <a:p>
            <a:r>
              <a:rPr lang="en-US" dirty="0" smtClean="0"/>
              <a:t>It should be centered.</a:t>
            </a:r>
          </a:p>
          <a:p>
            <a:endParaRPr lang="en-US" dirty="0"/>
          </a:p>
          <a:p>
            <a:r>
              <a:rPr lang="en-US" dirty="0" smtClean="0"/>
              <a:t>Keep resume to 1 page per 10 years of employment. Utilize 2 pages at the most.</a:t>
            </a:r>
          </a:p>
          <a:p>
            <a:endParaRPr lang="en-US" dirty="0" smtClean="0"/>
          </a:p>
          <a:p>
            <a:r>
              <a:rPr lang="en-US" dirty="0" smtClean="0"/>
              <a:t>Bold your name and make it 2 points larger. All other type should be 11 or 12 point. </a:t>
            </a:r>
          </a:p>
          <a:p>
            <a:endParaRPr lang="en-US" dirty="0" smtClean="0"/>
          </a:p>
          <a:p>
            <a:r>
              <a:rPr lang="en-US" dirty="0" smtClean="0"/>
              <a:t>Hiring managers prefer Arial, Times New Roman, Verdana or Courier.</a:t>
            </a:r>
          </a:p>
          <a:p>
            <a:endParaRPr lang="en-US" dirty="0"/>
          </a:p>
          <a:p>
            <a:r>
              <a:rPr lang="en-US" dirty="0" smtClean="0"/>
              <a:t>Utilize white space effectively.</a:t>
            </a:r>
            <a:endParaRPr lang="en-US" dirty="0"/>
          </a:p>
          <a:p>
            <a:endParaRPr lang="en-US" dirty="0"/>
          </a:p>
        </p:txBody>
      </p:sp>
      <p:sp>
        <p:nvSpPr>
          <p:cNvPr id="4" name="Title 3"/>
          <p:cNvSpPr>
            <a:spLocks noGrp="1"/>
          </p:cNvSpPr>
          <p:nvPr>
            <p:ph type="title"/>
          </p:nvPr>
        </p:nvSpPr>
        <p:spPr>
          <a:xfrm>
            <a:off x="7159752" y="228600"/>
            <a:ext cx="1675660" cy="1066800"/>
          </a:xfrm>
        </p:spPr>
        <p:txBody>
          <a:bodyPr/>
          <a:lstStyle/>
          <a:p>
            <a:r>
              <a:rPr lang="en-US" dirty="0" smtClean="0">
                <a:solidFill>
                  <a:schemeClr val="tx1"/>
                </a:solidFill>
              </a:rPr>
              <a:t>Identify Yourself</a:t>
            </a:r>
            <a:endParaRPr lang="en-US" dirty="0">
              <a:solidFill>
                <a:schemeClr val="tx1"/>
              </a:solidFill>
            </a:endParaRPr>
          </a:p>
        </p:txBody>
      </p:sp>
    </p:spTree>
    <p:extLst>
      <p:ext uri="{BB962C8B-B14F-4D97-AF65-F5344CB8AC3E}">
        <p14:creationId xmlns:p14="http://schemas.microsoft.com/office/powerpoint/2010/main" xmlns="" val="19362346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6096000" cy="6096000"/>
          </a:xfrm>
        </p:spPr>
        <p:txBody>
          <a:bodyPr>
            <a:normAutofit fontScale="92500" lnSpcReduction="10000"/>
          </a:bodyPr>
          <a:lstStyle/>
          <a:p>
            <a:pPr marL="45720" indent="0">
              <a:buNone/>
            </a:pPr>
            <a:r>
              <a:rPr lang="en-US" sz="3600" b="1" u="sng" dirty="0" smtClean="0"/>
              <a:t>Objective or </a:t>
            </a:r>
          </a:p>
          <a:p>
            <a:pPr marL="45720" indent="0">
              <a:buNone/>
            </a:pPr>
            <a:r>
              <a:rPr lang="en-US" sz="3600" b="1" u="sng" dirty="0" smtClean="0"/>
              <a:t>Summary Statement:</a:t>
            </a:r>
          </a:p>
          <a:p>
            <a:pPr marL="45720" indent="0" algn="ctr">
              <a:buNone/>
            </a:pPr>
            <a:endParaRPr lang="en-US" sz="3600" b="1" dirty="0" smtClean="0"/>
          </a:p>
          <a:p>
            <a:pPr marL="45720" indent="0">
              <a:buNone/>
            </a:pPr>
            <a:r>
              <a:rPr lang="en-US" sz="3600" dirty="0" smtClean="0"/>
              <a:t>Recent graduate interested </a:t>
            </a:r>
            <a:r>
              <a:rPr lang="en-US" sz="3600" dirty="0"/>
              <a:t>in pursuing a career in software development.  </a:t>
            </a:r>
            <a:r>
              <a:rPr lang="en-US" sz="3600" dirty="0" smtClean="0"/>
              <a:t>Disciplined fast </a:t>
            </a:r>
            <a:r>
              <a:rPr lang="en-US" sz="3600" dirty="0"/>
              <a:t>learner and a </a:t>
            </a:r>
            <a:r>
              <a:rPr lang="en-US" sz="3600" dirty="0" smtClean="0"/>
              <a:t>focused team </a:t>
            </a:r>
            <a:r>
              <a:rPr lang="en-US" sz="3600" dirty="0"/>
              <a:t>player.  </a:t>
            </a:r>
            <a:r>
              <a:rPr lang="en-US" sz="3600" dirty="0" smtClean="0"/>
              <a:t>Dynamic worker with skills necessary to be valuable asset to </a:t>
            </a:r>
            <a:r>
              <a:rPr lang="en-US" sz="3600" dirty="0"/>
              <a:t>any Implementation Services department.</a:t>
            </a:r>
          </a:p>
          <a:p>
            <a:pPr marL="45720" indent="0">
              <a:buNone/>
            </a:pPr>
            <a:endParaRPr lang="en-US" sz="2000" dirty="0" smtClean="0"/>
          </a:p>
        </p:txBody>
      </p:sp>
      <p:sp>
        <p:nvSpPr>
          <p:cNvPr id="3" name="Text Placeholder 2"/>
          <p:cNvSpPr>
            <a:spLocks noGrp="1"/>
          </p:cNvSpPr>
          <p:nvPr>
            <p:ph type="body" sz="half" idx="2"/>
          </p:nvPr>
        </p:nvSpPr>
        <p:spPr>
          <a:xfrm>
            <a:off x="7159752" y="1447800"/>
            <a:ext cx="1673352" cy="5257800"/>
          </a:xfrm>
        </p:spPr>
        <p:txBody>
          <a:bodyPr>
            <a:normAutofit fontScale="85000" lnSpcReduction="20000"/>
          </a:bodyPr>
          <a:lstStyle/>
          <a:p>
            <a:r>
              <a:rPr lang="en-US" dirty="0" smtClean="0"/>
              <a:t>Should be short, concise, and relevant.</a:t>
            </a:r>
          </a:p>
          <a:p>
            <a:endParaRPr lang="en-US" dirty="0" smtClean="0"/>
          </a:p>
          <a:p>
            <a:r>
              <a:rPr lang="en-US" dirty="0" smtClean="0"/>
              <a:t>Left justify the rest of the document, using bullets when necessary to highlight.</a:t>
            </a:r>
          </a:p>
          <a:p>
            <a:endParaRPr lang="en-US" dirty="0" smtClean="0"/>
          </a:p>
          <a:p>
            <a:r>
              <a:rPr lang="en-US" dirty="0" smtClean="0"/>
              <a:t>The summary should be tailored to the specific organization and position.</a:t>
            </a:r>
          </a:p>
          <a:p>
            <a:endParaRPr lang="en-US" dirty="0"/>
          </a:p>
          <a:p>
            <a:r>
              <a:rPr lang="en-US" dirty="0" smtClean="0"/>
              <a:t>Objectives tend to focus on your personal goals, not the goals of the organization.</a:t>
            </a:r>
          </a:p>
          <a:p>
            <a:endParaRPr lang="en-US" dirty="0"/>
          </a:p>
          <a:p>
            <a:r>
              <a:rPr lang="en-US" dirty="0" smtClean="0"/>
              <a:t>Check the related job ad or description to find keywords to use in the objective.</a:t>
            </a:r>
          </a:p>
          <a:p>
            <a:endParaRPr lang="en-US" dirty="0"/>
          </a:p>
          <a:p>
            <a:r>
              <a:rPr lang="en-US" dirty="0" smtClean="0"/>
              <a:t>Omit the use of “I” or “me”.</a:t>
            </a:r>
            <a:endParaRPr lang="en-US" dirty="0"/>
          </a:p>
          <a:p>
            <a:endParaRPr lang="en-US" dirty="0" smtClean="0"/>
          </a:p>
        </p:txBody>
      </p:sp>
      <p:sp>
        <p:nvSpPr>
          <p:cNvPr id="4" name="Title 3"/>
          <p:cNvSpPr>
            <a:spLocks noGrp="1"/>
          </p:cNvSpPr>
          <p:nvPr>
            <p:ph type="title"/>
          </p:nvPr>
        </p:nvSpPr>
        <p:spPr>
          <a:xfrm>
            <a:off x="7159752" y="228600"/>
            <a:ext cx="1675660" cy="1066800"/>
          </a:xfrm>
        </p:spPr>
        <p:txBody>
          <a:bodyPr/>
          <a:lstStyle/>
          <a:p>
            <a:r>
              <a:rPr lang="en-US" dirty="0" smtClean="0">
                <a:solidFill>
                  <a:schemeClr val="tx1"/>
                </a:solidFill>
              </a:rPr>
              <a:t>What you bring to the table</a:t>
            </a:r>
            <a:endParaRPr lang="en-US" dirty="0">
              <a:solidFill>
                <a:schemeClr val="tx1"/>
              </a:solidFill>
            </a:endParaRPr>
          </a:p>
        </p:txBody>
      </p:sp>
    </p:spTree>
    <p:extLst>
      <p:ext uri="{BB962C8B-B14F-4D97-AF65-F5344CB8AC3E}">
        <p14:creationId xmlns:p14="http://schemas.microsoft.com/office/powerpoint/2010/main" xmlns="" val="31336715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394</TotalTime>
  <Words>1041</Words>
  <Application>Microsoft Office PowerPoint</Application>
  <PresentationFormat>On-screen Show (4:3)</PresentationFormat>
  <Paragraphs>187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Grid</vt:lpstr>
      <vt:lpstr>Employment Skills: The Resume</vt:lpstr>
      <vt:lpstr>Employment Skills</vt:lpstr>
      <vt:lpstr>Employment Skills</vt:lpstr>
      <vt:lpstr>The Resume</vt:lpstr>
      <vt:lpstr>Types of Resumes</vt:lpstr>
      <vt:lpstr>Resume Samples</vt:lpstr>
      <vt:lpstr>Resume Sections</vt:lpstr>
      <vt:lpstr>Identify Yourself</vt:lpstr>
      <vt:lpstr>What you bring to the table</vt:lpstr>
      <vt:lpstr>What you have done </vt:lpstr>
      <vt:lpstr>What You Have learned</vt:lpstr>
      <vt:lpstr>What you can do</vt:lpstr>
      <vt:lpstr>Resume do’s and Do Nots</vt:lpstr>
    </vt:vector>
  </TitlesOfParts>
  <Company>Columbia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Resume</dc:title>
  <dc:creator>Columbia Public Schools</dc:creator>
  <cp:lastModifiedBy>lherring</cp:lastModifiedBy>
  <cp:revision>45</cp:revision>
  <dcterms:created xsi:type="dcterms:W3CDTF">2012-11-27T02:06:36Z</dcterms:created>
  <dcterms:modified xsi:type="dcterms:W3CDTF">2013-09-11T22:52:43Z</dcterms:modified>
</cp:coreProperties>
</file>