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9" r:id="rId3"/>
    <p:sldId id="280" r:id="rId4"/>
    <p:sldId id="281" r:id="rId5"/>
    <p:sldId id="287" r:id="rId6"/>
    <p:sldId id="275" r:id="rId7"/>
    <p:sldId id="277" r:id="rId8"/>
    <p:sldId id="282" r:id="rId9"/>
    <p:sldId id="276" r:id="rId10"/>
    <p:sldId id="283" r:id="rId11"/>
    <p:sldId id="284" r:id="rId12"/>
    <p:sldId id="288" r:id="rId13"/>
    <p:sldId id="285" r:id="rId14"/>
    <p:sldId id="263" r:id="rId15"/>
    <p:sldId id="26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7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69E1B-DFF1-42C8-9E8E-00E15B696F87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6198A-AE5E-4575-BCB5-0A2BBD481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69E1B-DFF1-42C8-9E8E-00E15B696F87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6198A-AE5E-4575-BCB5-0A2BBD481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69E1B-DFF1-42C8-9E8E-00E15B696F87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6198A-AE5E-4575-BCB5-0A2BBD481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69E1B-DFF1-42C8-9E8E-00E15B696F87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6198A-AE5E-4575-BCB5-0A2BBD481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69E1B-DFF1-42C8-9E8E-00E15B696F87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6198A-AE5E-4575-BCB5-0A2BBD481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69E1B-DFF1-42C8-9E8E-00E15B696F87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6198A-AE5E-4575-BCB5-0A2BBD481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69E1B-DFF1-42C8-9E8E-00E15B696F87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6198A-AE5E-4575-BCB5-0A2BBD481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69E1B-DFF1-42C8-9E8E-00E15B696F87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6198A-AE5E-4575-BCB5-0A2BBD481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69E1B-DFF1-42C8-9E8E-00E15B696F87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6198A-AE5E-4575-BCB5-0A2BBD481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69E1B-DFF1-42C8-9E8E-00E15B696F87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6198A-AE5E-4575-BCB5-0A2BBD48169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69E1B-DFF1-42C8-9E8E-00E15B696F87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76198A-AE5E-4575-BCB5-0A2BBD48169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C376198A-AE5E-4575-BCB5-0A2BBD48169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8E069E1B-DFF1-42C8-9E8E-00E15B696F87}" type="datetimeFigureOut">
              <a:rPr lang="en-US" smtClean="0"/>
              <a:t>12/3/2013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657600"/>
            <a:ext cx="7772400" cy="1067762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Gender</a:t>
            </a:r>
            <a:r>
              <a:rPr lang="en-US" dirty="0"/>
              <a:t>, </a:t>
            </a:r>
            <a:r>
              <a:rPr lang="en-US" dirty="0" smtClean="0"/>
              <a:t>Ethnicity, </a:t>
            </a:r>
            <a:r>
              <a:rPr lang="en-US" dirty="0"/>
              <a:t>and </a:t>
            </a:r>
            <a:r>
              <a:rPr lang="en-US" dirty="0" smtClean="0"/>
              <a:t>Culture </a:t>
            </a:r>
            <a:r>
              <a:rPr lang="en-US" dirty="0"/>
              <a:t>on </a:t>
            </a:r>
            <a:r>
              <a:rPr lang="en-US" dirty="0" smtClean="0"/>
              <a:t>Social Development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762000"/>
            <a:ext cx="7696200" cy="1066800"/>
          </a:xfrm>
        </p:spPr>
        <p:txBody>
          <a:bodyPr>
            <a:normAutofit lnSpcReduction="10000"/>
          </a:bodyPr>
          <a:lstStyle/>
          <a:p>
            <a:pPr algn="r"/>
            <a:r>
              <a:rPr lang="en-US" dirty="0" smtClean="0"/>
              <a:t>Human Development</a:t>
            </a:r>
          </a:p>
          <a:p>
            <a:pPr algn="r"/>
            <a:r>
              <a:rPr lang="en-US" dirty="0" smtClean="0"/>
              <a:t>Unit 3–</a:t>
            </a:r>
            <a:r>
              <a:rPr lang="en-US" dirty="0"/>
              <a:t>Analyzing Social Development Throughout the </a:t>
            </a:r>
            <a:r>
              <a:rPr lang="en-US" dirty="0" smtClean="0"/>
              <a:t>Lifespan</a:t>
            </a:r>
          </a:p>
          <a:p>
            <a:pPr algn="r"/>
            <a:r>
              <a:rPr lang="en-US" dirty="0" smtClean="0"/>
              <a:t>Instructional Strategy 2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5131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Ethnicity and Social Development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Segregation still exists in inner-city schools</a:t>
            </a:r>
          </a:p>
          <a:p>
            <a:pPr lvl="2"/>
            <a:r>
              <a:rPr lang="en-US" dirty="0" smtClean="0"/>
              <a:t>School experiences will be affected by segregation </a:t>
            </a:r>
          </a:p>
          <a:p>
            <a:pPr lvl="3"/>
            <a:r>
              <a:rPr lang="en-US" dirty="0" smtClean="0"/>
              <a:t>Ethnic students will not take college prep course</a:t>
            </a:r>
          </a:p>
          <a:p>
            <a:pPr lvl="3"/>
            <a:r>
              <a:rPr lang="en-US" dirty="0" smtClean="0"/>
              <a:t>Ethnic students will not take advanced math and science courses</a:t>
            </a:r>
          </a:p>
          <a:p>
            <a:pPr lvl="1"/>
            <a:r>
              <a:rPr lang="en-US" dirty="0" smtClean="0"/>
              <a:t>Developing countries need school-aged children to work which builds a child's sense of competence</a:t>
            </a:r>
          </a:p>
          <a:p>
            <a:pPr lvl="2"/>
            <a:r>
              <a:rPr lang="en-US" dirty="0" smtClean="0"/>
              <a:t>Mexico, Egypt, Morocco, Sudan, and Indonesia specifically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901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Ethnicity and Social Development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Ethnic identity is very strong during adolescents; 13 to 18 year old stage</a:t>
            </a:r>
          </a:p>
          <a:p>
            <a:pPr lvl="2"/>
            <a:r>
              <a:rPr lang="en-US" dirty="0" smtClean="0"/>
              <a:t>i.e. Proud to be Italian, Irish, or Hispanic, or whatever</a:t>
            </a:r>
          </a:p>
          <a:p>
            <a:pPr lvl="1"/>
            <a:r>
              <a:rPr lang="en-US" dirty="0" smtClean="0"/>
              <a:t>Foreclosure - premature identity during adolescents, will cause prejudices</a:t>
            </a:r>
          </a:p>
          <a:p>
            <a:pPr lvl="1"/>
            <a:r>
              <a:rPr lang="en-US" dirty="0" smtClean="0"/>
              <a:t>Moratorium -  experiment with alternative identities before choosing one</a:t>
            </a:r>
          </a:p>
          <a:p>
            <a:pPr lvl="2"/>
            <a:r>
              <a:rPr lang="en-US" dirty="0" smtClean="0"/>
              <a:t>Going to college is an institutional moratorium</a:t>
            </a:r>
          </a:p>
          <a:p>
            <a:pPr lvl="1"/>
            <a:r>
              <a:rPr lang="en-US" dirty="0" smtClean="0"/>
              <a:t>Finally achieve ethnic satisfaction after foreclosure and moratorium; may take up to ten years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417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Ethnicity and Social Development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Grandparents</a:t>
            </a:r>
          </a:p>
          <a:p>
            <a:pPr lvl="1"/>
            <a:r>
              <a:rPr lang="en-US" dirty="0" smtClean="0"/>
              <a:t>Grandparents are among the best babysitters. They can take care of, feed, teach, and play with grandchildren</a:t>
            </a:r>
          </a:p>
          <a:p>
            <a:pPr lvl="1"/>
            <a:r>
              <a:rPr lang="en-US" dirty="0" smtClean="0"/>
              <a:t>Can help improve parent-child relations</a:t>
            </a:r>
          </a:p>
          <a:p>
            <a:pPr lvl="1"/>
            <a:r>
              <a:rPr lang="en-US" dirty="0" smtClean="0"/>
              <a:t>Psychological renewed outlook on life</a:t>
            </a:r>
          </a:p>
          <a:p>
            <a:pPr lvl="1"/>
            <a:r>
              <a:rPr lang="en-US" dirty="0" smtClean="0"/>
              <a:t>Most older adults report feeling close to their siblings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4" name="Picture 2" descr="http://www.promoteot.org/images/fall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15200" y="4844822"/>
            <a:ext cx="1706096" cy="1933575"/>
          </a:xfrm>
          <a:prstGeom prst="rect">
            <a:avLst/>
          </a:prstGeom>
          <a:noFill/>
        </p:spPr>
      </p:pic>
      <p:pic>
        <p:nvPicPr>
          <p:cNvPr id="5" name="Picture 2" descr="http://www.myessentialcare.com/images/about_image.jpg"/>
          <p:cNvPicPr>
            <a:picLocks noChangeAspect="1" noChangeArrowheads="1"/>
          </p:cNvPicPr>
          <p:nvPr/>
        </p:nvPicPr>
        <p:blipFill>
          <a:blip r:embed="rId3"/>
          <a:srcRect l="5282" t="4733" r="5374" b="3262"/>
          <a:stretch>
            <a:fillRect/>
          </a:stretch>
        </p:blipFill>
        <p:spPr bwMode="auto">
          <a:xfrm rot="647850">
            <a:off x="304883" y="4792904"/>
            <a:ext cx="1985768" cy="18155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630631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Ethnicity and Social Development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Ethnicity and Geographic social development ties</a:t>
            </a:r>
          </a:p>
          <a:p>
            <a:pPr lvl="1"/>
            <a:r>
              <a:rPr lang="en-US" dirty="0" smtClean="0"/>
              <a:t>Orthodox Jews and Mormons have low rates of alcohol use</a:t>
            </a:r>
          </a:p>
          <a:p>
            <a:pPr lvl="1"/>
            <a:r>
              <a:rPr lang="en-US" dirty="0" smtClean="0"/>
              <a:t>Cohabiting rates are higher in Sweden</a:t>
            </a:r>
          </a:p>
          <a:p>
            <a:pPr lvl="1"/>
            <a:r>
              <a:rPr lang="en-US" dirty="0" smtClean="0"/>
              <a:t>Islam stresses male honor and female purity</a:t>
            </a:r>
          </a:p>
          <a:p>
            <a:pPr lvl="1"/>
            <a:r>
              <a:rPr lang="en-US" dirty="0" smtClean="0"/>
              <a:t>Japanese live at home longer before marrying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4936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Types of Social Relationships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Stable and Positive</a:t>
            </a:r>
          </a:p>
          <a:p>
            <a:pPr lvl="1"/>
            <a:r>
              <a:rPr lang="en-US" dirty="0" smtClean="0"/>
              <a:t>High on values</a:t>
            </a:r>
          </a:p>
          <a:p>
            <a:r>
              <a:rPr lang="en-US" dirty="0" smtClean="0"/>
              <a:t>Stable and Neutral</a:t>
            </a:r>
          </a:p>
          <a:p>
            <a:pPr lvl="1"/>
            <a:r>
              <a:rPr lang="en-US" dirty="0" smtClean="0"/>
              <a:t>No increase or decrease in happiness</a:t>
            </a:r>
          </a:p>
          <a:p>
            <a:r>
              <a:rPr lang="en-US" dirty="0" smtClean="0"/>
              <a:t>Stable and Negative</a:t>
            </a:r>
          </a:p>
          <a:p>
            <a:pPr lvl="1"/>
            <a:r>
              <a:rPr lang="en-US" dirty="0" smtClean="0"/>
              <a:t>Low values</a:t>
            </a:r>
          </a:p>
          <a:p>
            <a:r>
              <a:rPr lang="en-US" dirty="0" smtClean="0"/>
              <a:t>Continuous Improvement</a:t>
            </a:r>
          </a:p>
          <a:p>
            <a:pPr lvl="1"/>
            <a:r>
              <a:rPr lang="en-US" dirty="0"/>
              <a:t>Relationship is </a:t>
            </a:r>
            <a:r>
              <a:rPr lang="en-US" dirty="0" smtClean="0"/>
              <a:t>going uphill</a:t>
            </a:r>
          </a:p>
          <a:p>
            <a:r>
              <a:rPr lang="en-US" dirty="0" smtClean="0"/>
              <a:t>Curvilinear</a:t>
            </a:r>
          </a:p>
          <a:p>
            <a:pPr lvl="1"/>
            <a:r>
              <a:rPr lang="en-US" dirty="0" smtClean="0"/>
              <a:t>Relationship between two things</a:t>
            </a:r>
          </a:p>
          <a:p>
            <a:pPr lvl="2"/>
            <a:r>
              <a:rPr lang="en-US" dirty="0" smtClean="0"/>
              <a:t>Money and happiness</a:t>
            </a:r>
          </a:p>
          <a:p>
            <a:r>
              <a:rPr lang="en-US" dirty="0" smtClean="0"/>
              <a:t>Continuous Decline</a:t>
            </a:r>
          </a:p>
          <a:p>
            <a:pPr lvl="1"/>
            <a:r>
              <a:rPr lang="en-US" dirty="0" smtClean="0"/>
              <a:t>Relationship is going downhill</a:t>
            </a:r>
            <a:endParaRPr lang="en-US" dirty="0"/>
          </a:p>
        </p:txBody>
      </p:sp>
      <p:pic>
        <p:nvPicPr>
          <p:cNvPr id="4" name="Picture 2" descr="http://psychconsultmd.com/images/corb85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1905000"/>
            <a:ext cx="2667000" cy="4000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377801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Support System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2378869" y="1709738"/>
            <a:ext cx="4386262" cy="4386262"/>
          </a:xfrm>
          <a:prstGeom prst="ellipse">
            <a:avLst/>
          </a:prstGeom>
          <a:solidFill>
            <a:schemeClr val="accent4">
              <a:alpha val="57000"/>
            </a:schemeClr>
          </a:solidFill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Oval 4"/>
          <p:cNvSpPr/>
          <p:nvPr/>
        </p:nvSpPr>
        <p:spPr>
          <a:xfrm>
            <a:off x="3028277" y="2332817"/>
            <a:ext cx="3132522" cy="3132522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Oval 5"/>
          <p:cNvSpPr/>
          <p:nvPr/>
        </p:nvSpPr>
        <p:spPr>
          <a:xfrm>
            <a:off x="3632243" y="2963113"/>
            <a:ext cx="1879513" cy="1879513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Oval 6"/>
          <p:cNvSpPr/>
          <p:nvPr/>
        </p:nvSpPr>
        <p:spPr>
          <a:xfrm>
            <a:off x="4258748" y="3589617"/>
            <a:ext cx="626504" cy="626504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dk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" name="TextBox 2"/>
          <p:cNvSpPr txBox="1"/>
          <p:nvPr/>
        </p:nvSpPr>
        <p:spPr>
          <a:xfrm>
            <a:off x="4260021" y="3441204"/>
            <a:ext cx="8453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You Are Here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634389" y="3098196"/>
            <a:ext cx="2006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Friends and Family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608632" y="1963485"/>
            <a:ext cx="2006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Acquaintances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875921" y="2593781"/>
            <a:ext cx="1437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Friends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6616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Culture and Social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Development is Co-Construction of Biology, Culture and the </a:t>
            </a:r>
            <a:r>
              <a:rPr lang="en-US" dirty="0" smtClean="0"/>
              <a:t>Individual</a:t>
            </a:r>
          </a:p>
          <a:p>
            <a:pPr lvl="1">
              <a:defRPr/>
            </a:pPr>
            <a:r>
              <a:rPr lang="en-US" dirty="0"/>
              <a:t>Culture – behavior patterns, beliefs, and products of particular groups results from interaction and human development.</a:t>
            </a:r>
          </a:p>
          <a:p>
            <a:pPr lvl="2">
              <a:defRPr/>
            </a:pPr>
            <a:r>
              <a:rPr lang="en-US" dirty="0"/>
              <a:t>Culture can be as large as the U.S. to an Appalachian </a:t>
            </a:r>
            <a:r>
              <a:rPr lang="en-US" dirty="0" smtClean="0"/>
              <a:t>town</a:t>
            </a:r>
            <a:endParaRPr lang="en-US" dirty="0"/>
          </a:p>
          <a:p>
            <a:pPr lvl="1">
              <a:defRPr/>
            </a:pPr>
            <a:r>
              <a:rPr lang="en-US" dirty="0"/>
              <a:t>The brain shapes culture</a:t>
            </a:r>
          </a:p>
          <a:p>
            <a:pPr lvl="1">
              <a:defRPr/>
            </a:pPr>
            <a:r>
              <a:rPr lang="en-US" dirty="0"/>
              <a:t>The brain is also shaped by culture and </a:t>
            </a:r>
            <a:r>
              <a:rPr lang="en-US" dirty="0" smtClean="0"/>
              <a:t>experiences individuals </a:t>
            </a:r>
            <a:r>
              <a:rPr lang="en-US" dirty="0"/>
              <a:t>have </a:t>
            </a:r>
          </a:p>
          <a:p>
            <a:pPr lvl="1">
              <a:defRPr/>
            </a:pPr>
            <a:r>
              <a:rPr lang="en-US" dirty="0"/>
              <a:t>Do not have to rely on our genetic inheritance and what </a:t>
            </a:r>
            <a:r>
              <a:rPr lang="en-US" dirty="0" smtClean="0"/>
              <a:t>environment </a:t>
            </a:r>
            <a:r>
              <a:rPr lang="en-US" dirty="0"/>
              <a:t>give </a:t>
            </a:r>
            <a:r>
              <a:rPr lang="en-US" dirty="0" smtClean="0"/>
              <a:t>us when considering culture</a:t>
            </a:r>
            <a:endParaRPr lang="en-US" dirty="0"/>
          </a:p>
          <a:p>
            <a:pPr lvl="2">
              <a:defRPr/>
            </a:pPr>
            <a:r>
              <a:rPr lang="en-US" dirty="0"/>
              <a:t>You decide your life events and development path</a:t>
            </a:r>
          </a:p>
          <a:p>
            <a:pPr lvl="2">
              <a:defRPr/>
            </a:pPr>
            <a:r>
              <a:rPr lang="en-US" dirty="0" smtClean="0"/>
              <a:t>You decide </a:t>
            </a:r>
            <a:r>
              <a:rPr lang="en-US" dirty="0"/>
              <a:t>by actively choosing from what is in the </a:t>
            </a:r>
            <a:r>
              <a:rPr lang="en-US" dirty="0" smtClean="0"/>
              <a:t>environment</a:t>
            </a:r>
          </a:p>
        </p:txBody>
      </p:sp>
    </p:spTree>
    <p:extLst>
      <p:ext uri="{BB962C8B-B14F-4D97-AF65-F5344CB8AC3E}">
        <p14:creationId xmlns:p14="http://schemas.microsoft.com/office/powerpoint/2010/main" val="12220068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Culture and Social Development Continued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Culture-behavior patterns and beliefs</a:t>
            </a:r>
          </a:p>
          <a:p>
            <a:pPr lvl="1"/>
            <a:r>
              <a:rPr lang="en-US" dirty="0" smtClean="0"/>
              <a:t>Culture is studied more with older adults</a:t>
            </a:r>
          </a:p>
          <a:p>
            <a:pPr lvl="1"/>
            <a:r>
              <a:rPr lang="en-US" dirty="0" smtClean="0"/>
              <a:t>Studies are on much older siblings and parents</a:t>
            </a:r>
          </a:p>
          <a:p>
            <a:r>
              <a:rPr lang="en-US" dirty="0" smtClean="0"/>
              <a:t>Children are attempting to master cultural skills that are valued at this age</a:t>
            </a:r>
          </a:p>
          <a:p>
            <a:pPr lvl="1"/>
            <a:r>
              <a:rPr lang="en-US" dirty="0" smtClean="0"/>
              <a:t>Clothing styles become important at end of school-aged years</a:t>
            </a:r>
          </a:p>
          <a:p>
            <a:pPr lvl="1"/>
            <a:r>
              <a:rPr lang="en-US" dirty="0" smtClean="0"/>
              <a:t>Become more aware of customs and principles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915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Culture and Social Development Continued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Decreased stigma attached to people who not maintain conventional families</a:t>
            </a:r>
          </a:p>
          <a:p>
            <a:pPr lvl="2"/>
            <a:r>
              <a:rPr lang="en-US" dirty="0" smtClean="0"/>
              <a:t>May live alone, cohabit, marry, divorce, remarry, or live with someone of the same sex</a:t>
            </a:r>
          </a:p>
          <a:p>
            <a:pPr lvl="1"/>
            <a:r>
              <a:rPr lang="en-US" dirty="0" smtClean="0"/>
              <a:t>U.S. is still considered a marrying society</a:t>
            </a:r>
          </a:p>
          <a:p>
            <a:pPr lvl="1"/>
            <a:r>
              <a:rPr lang="en-US" dirty="0" smtClean="0"/>
              <a:t>Increased pressure to settle down and get married</a:t>
            </a:r>
          </a:p>
          <a:p>
            <a:pPr lvl="2"/>
            <a:r>
              <a:rPr lang="en-US" dirty="0" smtClean="0"/>
              <a:t>30 to 64 year old age stage</a:t>
            </a:r>
          </a:p>
        </p:txBody>
      </p:sp>
    </p:spTree>
    <p:extLst>
      <p:ext uri="{BB962C8B-B14F-4D97-AF65-F5344CB8AC3E}">
        <p14:creationId xmlns:p14="http://schemas.microsoft.com/office/powerpoint/2010/main" val="1154489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Culture and Social Development Continued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Amount of child to adult contact depends on;</a:t>
            </a:r>
          </a:p>
          <a:p>
            <a:pPr lvl="1"/>
            <a:r>
              <a:rPr lang="en-US" dirty="0" smtClean="0"/>
              <a:t>Number of adult children</a:t>
            </a:r>
          </a:p>
          <a:p>
            <a:pPr lvl="1"/>
            <a:r>
              <a:rPr lang="en-US" dirty="0" smtClean="0"/>
              <a:t>Proximity of relationship</a:t>
            </a:r>
          </a:p>
          <a:p>
            <a:pPr lvl="1"/>
            <a:r>
              <a:rPr lang="en-US" dirty="0" smtClean="0"/>
              <a:t>Affection</a:t>
            </a:r>
          </a:p>
          <a:p>
            <a:r>
              <a:rPr lang="en-US" dirty="0" smtClean="0"/>
              <a:t>60% of adult child-parent relationships remain stable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2" descr="http://www.floridaestateplanninglawyerblog.com/Grandmother-mother-daugh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4348420"/>
            <a:ext cx="3219450" cy="2136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206558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Gender and Social Development</a:t>
            </a:r>
            <a:endParaRPr lang="en-US" dirty="0"/>
          </a:p>
        </p:txBody>
      </p:sp>
      <p:sp>
        <p:nvSpPr>
          <p:cNvPr id="5734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Gender – boys vs. girl</a:t>
            </a:r>
          </a:p>
          <a:p>
            <a:pPr lvl="1"/>
            <a:r>
              <a:rPr lang="en-US" dirty="0" smtClean="0"/>
              <a:t>Parent may treat infant different socially</a:t>
            </a:r>
          </a:p>
          <a:p>
            <a:pPr lvl="1"/>
            <a:r>
              <a:rPr lang="en-US" dirty="0" smtClean="0"/>
              <a:t>At 3 years children prefer to play with the same sex</a:t>
            </a:r>
          </a:p>
          <a:p>
            <a:pPr lvl="1"/>
            <a:r>
              <a:rPr lang="en-US" dirty="0" smtClean="0"/>
              <a:t>Same sex play increase from 4 to 12 years of age</a:t>
            </a:r>
          </a:p>
          <a:p>
            <a:pPr lvl="1"/>
            <a:r>
              <a:rPr lang="en-US" dirty="0" smtClean="0"/>
              <a:t>Boys associate in larger clusters, girls’ 2 to 3 in a group</a:t>
            </a:r>
          </a:p>
          <a:p>
            <a:pPr lvl="1"/>
            <a:r>
              <a:rPr lang="en-US" dirty="0" smtClean="0"/>
              <a:t>Boys play in organized group games with a goal</a:t>
            </a:r>
          </a:p>
          <a:p>
            <a:pPr lvl="1"/>
            <a:r>
              <a:rPr lang="en-US" dirty="0" smtClean="0"/>
              <a:t>Girls’ are disorganized and do not have a goal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12892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Gender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Gender – boys vs. girl continued</a:t>
            </a:r>
          </a:p>
          <a:p>
            <a:pPr lvl="1"/>
            <a:r>
              <a:rPr lang="en-US" dirty="0" smtClean="0"/>
              <a:t>Girls focus on intimacy and boys on power at 13 to 18 year old age stage</a:t>
            </a:r>
          </a:p>
          <a:p>
            <a:pPr lvl="1"/>
            <a:r>
              <a:rPr lang="en-US" dirty="0" smtClean="0"/>
              <a:t>13 to 18 girls have more close friends than boys</a:t>
            </a:r>
          </a:p>
          <a:p>
            <a:pPr lvl="1"/>
            <a:r>
              <a:rPr lang="en-US" dirty="0" smtClean="0"/>
              <a:t>13 to 18 girls tend to talk, boys interact with activity</a:t>
            </a:r>
          </a:p>
          <a:p>
            <a:pPr lvl="1"/>
            <a:r>
              <a:rPr lang="en-US" dirty="0" smtClean="0"/>
              <a:t>13 to 18 peer pressure and cliques develop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2123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Gender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Woman are especially at high risk for unwanted sexual experiences at first year of college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Sociocultural factors are involved in obesity, which is six times more prevalent among women with low incomes than woman with high income</a:t>
            </a:r>
          </a:p>
          <a:p>
            <a:pPr lvl="2"/>
            <a:r>
              <a:rPr lang="en-US" dirty="0" smtClean="0"/>
              <a:t>This ties into economic issues and physical development also</a:t>
            </a:r>
          </a:p>
          <a:p>
            <a:pPr lvl="1"/>
            <a:r>
              <a:rPr lang="en-US" dirty="0" smtClean="0"/>
              <a:t>Women are more apt to listen at length</a:t>
            </a:r>
          </a:p>
          <a:p>
            <a:pPr lvl="1"/>
            <a:r>
              <a:rPr lang="en-US" dirty="0" smtClean="0"/>
              <a:t>Men do not have as many close friends as women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9243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Ethnicity and Social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Ethnicity – differences in heritage and origin</a:t>
            </a:r>
          </a:p>
          <a:p>
            <a:pPr lvl="2"/>
            <a:r>
              <a:rPr lang="en-US" dirty="0" smtClean="0"/>
              <a:t>i.e., Native American, European American, African American, &amp; Latinos</a:t>
            </a:r>
          </a:p>
          <a:p>
            <a:pPr lvl="1"/>
            <a:r>
              <a:rPr lang="en-US" dirty="0"/>
              <a:t>3 – 5 </a:t>
            </a:r>
            <a:r>
              <a:rPr lang="en-US" dirty="0" smtClean="0"/>
              <a:t>year old age stage are looking for similarities </a:t>
            </a:r>
          </a:p>
          <a:p>
            <a:r>
              <a:rPr lang="en-US" dirty="0" smtClean="0"/>
              <a:t>Immigration, poverty, and families are the focus of studies on social development, not age significance </a:t>
            </a:r>
          </a:p>
          <a:p>
            <a:endParaRPr lang="en-US" dirty="0"/>
          </a:p>
        </p:txBody>
      </p:sp>
      <p:pic>
        <p:nvPicPr>
          <p:cNvPr id="4" name="Picture 2" descr="http://www.goaffirmations.org/images/content/pagebuilder/129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4831469"/>
            <a:ext cx="2771104" cy="18455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049784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151</TotalTime>
  <Words>782</Words>
  <Application>Microsoft Office PowerPoint</Application>
  <PresentationFormat>On-screen Show (4:3)</PresentationFormat>
  <Paragraphs>102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Cambria</vt:lpstr>
      <vt:lpstr>Adjacency</vt:lpstr>
      <vt:lpstr>Gender, Ethnicity, and Culture on Social Development </vt:lpstr>
      <vt:lpstr>Culture and Social Development</vt:lpstr>
      <vt:lpstr>Culture and Social Development Continued </vt:lpstr>
      <vt:lpstr>Culture and Social Development Continued </vt:lpstr>
      <vt:lpstr>Culture and Social Development Continued </vt:lpstr>
      <vt:lpstr>Gender and Social Development</vt:lpstr>
      <vt:lpstr>Gender Continued</vt:lpstr>
      <vt:lpstr>Gender Continued</vt:lpstr>
      <vt:lpstr>Ethnicity and Social Development</vt:lpstr>
      <vt:lpstr>Ethnicity and Social Development Continued</vt:lpstr>
      <vt:lpstr>Ethnicity and Social Development Continued</vt:lpstr>
      <vt:lpstr>Ethnicity and Social Development Continued</vt:lpstr>
      <vt:lpstr>Ethnicity and Social Development Continued</vt:lpstr>
      <vt:lpstr>Types of Social Relationships</vt:lpstr>
      <vt:lpstr>Social Support System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Gender, Ethnicity and Culture on Social Development </dc:title>
  <dc:creator>Jamie J Israel</dc:creator>
  <cp:lastModifiedBy>Jamie J Israel</cp:lastModifiedBy>
  <cp:revision>33</cp:revision>
  <dcterms:created xsi:type="dcterms:W3CDTF">2013-10-28T14:34:17Z</dcterms:created>
  <dcterms:modified xsi:type="dcterms:W3CDTF">2013-12-03T14:17:46Z</dcterms:modified>
</cp:coreProperties>
</file>