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73" r:id="rId8"/>
    <p:sldId id="274" r:id="rId9"/>
    <p:sldId id="276" r:id="rId10"/>
    <p:sldId id="277" r:id="rId11"/>
    <p:sldId id="264" r:id="rId12"/>
    <p:sldId id="265" r:id="rId13"/>
    <p:sldId id="267" r:id="rId14"/>
    <p:sldId id="269" r:id="rId15"/>
    <p:sldId id="270" r:id="rId16"/>
    <p:sldId id="26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4" autoAdjust="0"/>
    <p:restoredTop sz="94660"/>
  </p:normalViewPr>
  <p:slideViewPr>
    <p:cSldViewPr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493A327-78FC-4B69-AD15-0A765D69459E}" type="datetimeFigureOut">
              <a:rPr lang="en-US" smtClean="0"/>
              <a:pPr/>
              <a:t>1/9/2014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DCDD11B-908D-41F7-AA38-F7FFF3622F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067762"/>
          </a:xfrm>
        </p:spPr>
        <p:txBody>
          <a:bodyPr/>
          <a:lstStyle/>
          <a:p>
            <a:r>
              <a:rPr lang="en-US" dirty="0" smtClean="0"/>
              <a:t>Types of Families Today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762000"/>
            <a:ext cx="8153400" cy="10668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Human Development</a:t>
            </a:r>
          </a:p>
          <a:p>
            <a:pPr algn="ctr"/>
            <a:r>
              <a:rPr lang="en-US" dirty="0" smtClean="0"/>
              <a:t>Unit 1–IDENTIFYING FAMILY STRUCTURES</a:t>
            </a:r>
          </a:p>
          <a:p>
            <a:pPr algn="ctr"/>
            <a:r>
              <a:rPr lang="en-US" dirty="0" smtClean="0"/>
              <a:t>Instructional Strategy </a:t>
            </a:r>
            <a:r>
              <a:rPr lang="en-US" dirty="0" smtClean="0"/>
              <a:t>2-Types of Families Today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 descr="http://www.jillbachman.com/images/families-lo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114800"/>
            <a:ext cx="2172929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Life Span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‘Maximum’ Life Span of the Species: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House mouse		=	3 years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Vampire bat		=	13 years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D</a:t>
            </a:r>
            <a:r>
              <a:rPr lang="en-US" dirty="0" smtClean="0"/>
              <a:t>omestic dog		=	20 years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Domestic cat		=	27 years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Common Toad		=	36 years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Gorilla 			=	39 years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Indian elephant	=	70 years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Galapagos turtle	=	100+ years 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sz="1500" dirty="0" smtClean="0"/>
              <a:t>(Our only competitor)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Human			=	122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644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Periods of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Infant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Prenatal Period – Conception to birth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Infancy – birth to 18-36 months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Preschooler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Early Childhood – End of infancy to age 5-6 years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School Aged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Middle and late childhood – about 6-11 years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Adolescents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Adolescence – from childhood to early adulthood, approximately 10-12 years ending at 18-21 years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Young Adults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Early adulthood – developmental period from 20s and lasts through the 30s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Middle adults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Approximately 40 years of age to about 60 years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Young old adults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Late adulthood – begins in the 60s or 70s and lasts until death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Longest span of any period, and increasing dramatically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As a result change from Child Development education to Human Development education and this class!!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Old Adults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74 years to 84 years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Oldest-Old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85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8670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Significance of 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Is one age better than another?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There are not consistent answers;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Some studies reveal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H</a:t>
            </a:r>
            <a:r>
              <a:rPr lang="en-US" dirty="0" smtClean="0"/>
              <a:t>appiness increases with age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There are not differences in ages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 U-shaped happiness; happy to sad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30 to 40 years is least happy years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Most recent large scale, (28,000 studied) happiness study shows happiness increased with age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Baby Boomers, (1946-1964) less happy than others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Studies show we are just as likely to be just as happy or happier as older adults as when we were younger.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7986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Aging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Chronological Age – number of years that have elapsed since birth</a:t>
            </a:r>
          </a:p>
          <a:p>
            <a:pPr lvl="1"/>
            <a:r>
              <a:rPr lang="en-US" smtClean="0"/>
              <a:t>1, 2, 3, 4,…….. 21, 22, 23,……..45, 46, 47</a:t>
            </a:r>
          </a:p>
          <a:p>
            <a:r>
              <a:rPr lang="en-US" smtClean="0"/>
              <a:t>Biological age – person’s age in terms of biological health</a:t>
            </a:r>
          </a:p>
          <a:p>
            <a:pPr lvl="1"/>
            <a:r>
              <a:rPr lang="en-US" smtClean="0"/>
              <a:t>Knowing the functional capacities of a person’s vital organs</a:t>
            </a:r>
          </a:p>
          <a:p>
            <a:pPr lvl="2"/>
            <a:r>
              <a:rPr lang="en-US" smtClean="0"/>
              <a:t>Exercise and nutrition are crucial</a:t>
            </a:r>
          </a:p>
        </p:txBody>
      </p:sp>
    </p:spTree>
    <p:extLst>
      <p:ext uri="{BB962C8B-B14F-4D97-AF65-F5344CB8AC3E}">
        <p14:creationId xmlns:p14="http://schemas.microsoft.com/office/powerpoint/2010/main" xmlns="" val="193613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Aging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Psychological age – individual’s adaptive capacities compared with those of others of same chronological age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Those who continue to learn are more flexible, more motivated, have positive personality traits, control their emotions and think clearly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Social age – social roles and expectations related to a persons’ age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The role of a mother and the behaviors that accompany the role; is she the mother of a three year old or is she 25 years of age?</a:t>
            </a:r>
          </a:p>
        </p:txBody>
      </p:sp>
    </p:spTree>
    <p:extLst>
      <p:ext uri="{BB962C8B-B14F-4D97-AF65-F5344CB8AC3E}">
        <p14:creationId xmlns:p14="http://schemas.microsoft.com/office/powerpoint/2010/main" xmlns="" val="194043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Aging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Chronological age is becoming irrelevant because of contemporary life-styles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28-year old mayor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35-year old grandmother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65-year old grandfather of a preschooler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55-year old widow who starts a business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70-year old student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Shows that old assumptions about the proper timing of events no longer govern our lives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Still expectations of certain life events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Getting married - ?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Having children - ?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Retiring - ?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4116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Kato, S. (2014). </a:t>
            </a:r>
            <a:r>
              <a:rPr lang="en-US" i="1" dirty="0"/>
              <a:t>Lifespan development</a:t>
            </a:r>
            <a:r>
              <a:rPr lang="en-US" dirty="0"/>
              <a:t>. (1st </a:t>
            </a:r>
            <a:r>
              <a:rPr lang="en-US" dirty="0" smtClean="0"/>
              <a:t>	ed</a:t>
            </a:r>
            <a:r>
              <a:rPr lang="en-US" dirty="0"/>
              <a:t>.). Tinley Park: The </a:t>
            </a:r>
            <a:r>
              <a:rPr lang="en-US" dirty="0" err="1"/>
              <a:t>Goodheart</a:t>
            </a:r>
            <a:r>
              <a:rPr lang="en-US" dirty="0"/>
              <a:t>-Wilcox </a:t>
            </a:r>
            <a:r>
              <a:rPr lang="en-US" dirty="0" smtClean="0"/>
              <a:t>	Company</a:t>
            </a:r>
            <a:r>
              <a:rPr lang="en-US" dirty="0"/>
              <a:t>, Inc</a:t>
            </a:r>
            <a:r>
              <a:rPr lang="en-US" dirty="0" smtClean="0"/>
              <a:t>.</a:t>
            </a:r>
          </a:p>
          <a:p>
            <a:r>
              <a:rPr lang="en-US" sz="2800" dirty="0"/>
              <a:t>U.S. Census Bureau, “U.S. Population </a:t>
            </a:r>
            <a:r>
              <a:rPr lang="en-US" sz="2800" dirty="0" smtClean="0"/>
              <a:t>	Projections</a:t>
            </a:r>
            <a:r>
              <a:rPr lang="en-US" sz="2800" dirty="0"/>
              <a:t>,” 2009.  </a:t>
            </a:r>
            <a:r>
              <a:rPr lang="en-US" sz="2800"/>
              <a:t>At </a:t>
            </a:r>
            <a:r>
              <a:rPr lang="en-US" sz="2800" smtClean="0"/>
              <a:t>	http</a:t>
            </a:r>
            <a:r>
              <a:rPr lang="en-US" sz="2800" dirty="0"/>
              <a:t>://www.census.gov/population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esources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Family – two or more people, a group of people, or a common tie </a:t>
            </a:r>
          </a:p>
          <a:p>
            <a:pPr lvl="1"/>
            <a:r>
              <a:rPr lang="en-US" dirty="0" smtClean="0"/>
              <a:t>Marriage</a:t>
            </a:r>
          </a:p>
          <a:p>
            <a:pPr lvl="2"/>
            <a:r>
              <a:rPr lang="en-US" dirty="0" smtClean="0"/>
              <a:t>Traditional</a:t>
            </a:r>
          </a:p>
          <a:p>
            <a:pPr lvl="2"/>
            <a:r>
              <a:rPr lang="en-US" dirty="0" smtClean="0"/>
              <a:t>Non-traditional</a:t>
            </a:r>
          </a:p>
          <a:p>
            <a:pPr lvl="1"/>
            <a:r>
              <a:rPr lang="en-US" dirty="0" smtClean="0"/>
              <a:t>Dependents</a:t>
            </a:r>
          </a:p>
          <a:p>
            <a:pPr lvl="2"/>
            <a:r>
              <a:rPr lang="en-US" dirty="0" smtClean="0"/>
              <a:t>Children</a:t>
            </a:r>
          </a:p>
          <a:p>
            <a:pPr lvl="1"/>
            <a:r>
              <a:rPr lang="en-US" dirty="0" smtClean="0"/>
              <a:t>Support</a:t>
            </a:r>
          </a:p>
          <a:p>
            <a:pPr lvl="2"/>
            <a:r>
              <a:rPr lang="en-US" dirty="0" smtClean="0"/>
              <a:t>Social and emotional</a:t>
            </a:r>
          </a:p>
          <a:p>
            <a:pPr lvl="3"/>
            <a:r>
              <a:rPr lang="en-US" dirty="0" smtClean="0"/>
              <a:t>Family, society, community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the Family</a:t>
            </a:r>
            <a:endParaRPr lang="en-US" dirty="0"/>
          </a:p>
        </p:txBody>
      </p:sp>
      <p:pic>
        <p:nvPicPr>
          <p:cNvPr id="14338" name="Picture 2" descr="http://www.maryannhoberman.com/books/allKinds_c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514600"/>
            <a:ext cx="2943225" cy="3905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Nuclear – husband and wife</a:t>
            </a:r>
          </a:p>
          <a:p>
            <a:r>
              <a:rPr lang="en-US" dirty="0" smtClean="0"/>
              <a:t>Single-parent family – father or mother and children; roles fall on single parent</a:t>
            </a:r>
          </a:p>
          <a:p>
            <a:r>
              <a:rPr lang="en-US" dirty="0" smtClean="0"/>
              <a:t>Extended family – several generations</a:t>
            </a:r>
          </a:p>
          <a:p>
            <a:r>
              <a:rPr lang="en-US" dirty="0" smtClean="0"/>
              <a:t>Stepfamily/blended – single family gets married</a:t>
            </a:r>
          </a:p>
          <a:p>
            <a:r>
              <a:rPr lang="en-US" dirty="0" smtClean="0"/>
              <a:t>Adoptive family – legally granted another person’s child</a:t>
            </a:r>
          </a:p>
          <a:p>
            <a:r>
              <a:rPr lang="en-US" dirty="0" smtClean="0"/>
              <a:t>Foster family – temporary home for a child</a:t>
            </a:r>
          </a:p>
          <a:p>
            <a:r>
              <a:rPr lang="en-US" dirty="0" smtClean="0"/>
              <a:t>Childless family – married couple with no children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Families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beginning</a:t>
            </a:r>
          </a:p>
          <a:p>
            <a:pPr lvl="1"/>
            <a:r>
              <a:rPr lang="en-US" dirty="0" smtClean="0"/>
              <a:t>Marriage</a:t>
            </a:r>
          </a:p>
          <a:p>
            <a:pPr lvl="2"/>
            <a:r>
              <a:rPr lang="en-US" dirty="0" smtClean="0"/>
              <a:t>Wedding to birth of first child</a:t>
            </a:r>
          </a:p>
          <a:p>
            <a:r>
              <a:rPr lang="en-US" dirty="0" smtClean="0"/>
              <a:t>Childbearing</a:t>
            </a:r>
          </a:p>
          <a:p>
            <a:pPr lvl="1"/>
            <a:r>
              <a:rPr lang="en-US" dirty="0" smtClean="0"/>
              <a:t>Couple has first child</a:t>
            </a:r>
          </a:p>
          <a:p>
            <a:r>
              <a:rPr lang="en-US" dirty="0" smtClean="0"/>
              <a:t>Parenting stage</a:t>
            </a:r>
          </a:p>
          <a:p>
            <a:pPr lvl="1"/>
            <a:r>
              <a:rPr lang="en-US" dirty="0" smtClean="0"/>
              <a:t>Raises the child</a:t>
            </a:r>
          </a:p>
          <a:p>
            <a:r>
              <a:rPr lang="en-US" dirty="0" smtClean="0"/>
              <a:t>Launching stage</a:t>
            </a:r>
          </a:p>
          <a:p>
            <a:pPr lvl="1"/>
            <a:r>
              <a:rPr lang="en-US" dirty="0" smtClean="0"/>
              <a:t>Children leave home</a:t>
            </a:r>
          </a:p>
          <a:p>
            <a:r>
              <a:rPr lang="en-US" dirty="0" smtClean="0"/>
              <a:t>Mid-years stage</a:t>
            </a:r>
          </a:p>
          <a:p>
            <a:pPr lvl="1"/>
            <a:r>
              <a:rPr lang="en-US" dirty="0" smtClean="0"/>
              <a:t>Empty </a:t>
            </a:r>
            <a:r>
              <a:rPr lang="en-US" smtClean="0"/>
              <a:t>nest </a:t>
            </a:r>
          </a:p>
          <a:p>
            <a:pPr lvl="2"/>
            <a:r>
              <a:rPr lang="en-US" smtClean="0"/>
              <a:t>feel </a:t>
            </a:r>
            <a:r>
              <a:rPr lang="en-US" dirty="0" smtClean="0"/>
              <a:t>a void; lonely, miss children</a:t>
            </a:r>
          </a:p>
          <a:p>
            <a:r>
              <a:rPr lang="en-US" dirty="0" smtClean="0"/>
              <a:t>Aging stage</a:t>
            </a:r>
          </a:p>
          <a:p>
            <a:pPr lvl="1"/>
            <a:r>
              <a:rPr lang="en-US" dirty="0" smtClean="0"/>
              <a:t>Couple retires, lasts through death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of a Family</a:t>
            </a:r>
            <a:endParaRPr lang="en-US" dirty="0"/>
          </a:p>
        </p:txBody>
      </p:sp>
      <p:sp>
        <p:nvSpPr>
          <p:cNvPr id="12290" name="AutoShape 2" descr="data:image/jpeg;base64,/9j/4AAQSkZJRgABAQAAAQABAAD/2wCEAAkGBggGDhUIBxIQEhEVEhMREBQSEBAZEQ8QFBUhGB8YEh4YIiYeGBkvJRUVHzAgJCcpLzguFR4yNTA2NSYrOCkBCQoKDgwNDQwMDSkYHhgpKSkpKSkpKSkpKSkpKSkpKSkpKSkpKSkpKSkpKSkpKSkpKSkpKSkpKSkpKSkpKSkpKf/AABEIAK4BIQMBIgACEQEDEQH/xAAcAAEAAQUBAQAAAAAAAAAAAAAABQEDBAYHCAL/xAAzEAACAgICAQMDAwEHBQEAAAABAgADBBEFEiEGE0EUIjEHUWEyFSNCU2KBkhYzcZGhUv/EABUBAQEAAAAAAAAAAAAAAAAAAAAB/8QAFBEBAAAAAAAAAAAAAAAAAAAAAP/aAAwDAQACEQMRAD8A7jERAREQEREBERAREQEREBERAREQEREBERAREQEREBERAREQEREBERAREQEREBERAREQEREBERAREQEREBERAREQEREBERAREQEREBERAREQEREBERAREQEREBERAREQEREBERAREQEREBERAREQEREBERARKbEbECsSmxGxArERAREQEREBERAREQEREBERAREQEREBERAREQEREBERAREQEREBERAS3fkV4ym24hVUFmZiAqqPyST+BPosD4E4V+qX6m/2vcfT/G2CrGSwDIu7H+/dSQVHUEisEEnwd9fxr8hPes/WWXy11PH4174WLcbGDVKx5DKqr8f3Ka7IHZgK9DbDbbAXTYHMc1VwNb04OJyOLnVU/UizIzi28dSfuvIewMGKlApX+ph5UeZz3lOUox7nyspHa6notJtqvre65SDY7kHuft9rxY5PU68FhrL5zD5/j61bkqPca3E9+i82pkWLVWnV9u3fVQVy3QHQ7KQdiB1PFyudsqPJ3PlZ2J7astgupxC3XwXqSvXes/1bYg+PAIIkn6S/ULjeQJw8mxgfccUW2EGq9A2gq2j7GcbA0fJ8HydzlWDlYuHecKm51RWUJRe3u4OPWuKtv1Fq+VZgx0Bpd6U/1bMkuA5viPq1x/UOlwxjWk421trOcWRTrqWNjFG7M/hSxb5DQO7Y+XTlgtjsrgHRKspAP7HXzL0556C54Z1tOP7bI302TUzs1JOQuJkLUr/YxJI7WA715Y62CCehCBWIiAiIgIiICIiAiIgIiICIiAiIgIiICIiAiIgIiICJhcnXyNi9eLelG+Wurd1A/hVZd/8AITXuP9XZdOS+DzCVaXIOIl1Rf+8uXFGUd1nZVejN5DN5XXyIG3RMHPzxiU/VoOw2nzraswGx/sdz44zkxnPfT43Tf7B1v/KS0b3/ABaPxAkZQnUbmHy3K43D1/U5ZbrtVAVGZ3djoKiqCWY/sBA556w5W7nC63XvRgAZB3WSrXU4ultsYkfcS7LUib6kd3PYACcu4jhOOuuowLj1+qGvDhnpNjp7alta6BetiuNEsrKR4KyW9Vc7SrulKe97a5VVNeTRaxwsEWe2SihgiuHRgLCQ2lCnfiave12djrg49KV3paFtIFq5llK1jq1yAdEqUJX52NEb+SYE56642nhlXK4dlFAyraF8MOz0FWDHt9pZlfTOf6hjI2z285vpb0zVk4tnL+oacnJGS71YgxblXV9u+4CK69gWBG/uUrXsjqNyHHG1VWYI9YX3hO1zXI4DLVV4St8cjsLVPQdtb0Kh8Eb+8/Kx8IKnFXY1Ve8q5L8b362qsLkqrkPr3BWGChSx1aEIAOyEX6b4HCtoy8nm3NJxa3NK+0pXIt/7b19gQSwY1aG/8e/xvcZg81j8bkjLpT3K+gFlVjWKlu1HaslD2NWx9qn4ABmTzuZfxyNwq2B6hZXZcwCkPkite3U+fuBZgWB2e33bGpd4trvR+avI1KGbGZDb7iK61+5tOn2N0d+rdwey+VP/AOTKJL09zFXGZFHLW0thjvZW2Rhup9tXD+ba/O2DkEBvDInUKdAz0Z6S9QV+pMRM1GqZvKWmpu1fuoerdD8qSNjfnRE8y8pgUU2I2K1trWtbbZWa7FrZWP8AdfTkoNhgWr2oP3Iep0VM3/8AT/lML03yjY3Gi80XZSV9n7dUpurUBLQdbtS411bI2NuCfJ3B3WJQHciOY5fOwHFWFhZGVsdmNT4yKnnWibXXZ/gbgTESA4/1hhZV39n5a242QdAVXqASxBbqjqTW7aBOlYnXnUnuwgViYfI8lRxiC/KJCmyqvYBOnusWtfx+7Oo/3lzHzK8h3oTfasqrgj5ZQw1+40f/AIYGRERAREQEREBERAREQEREBERAREQEREDHzsi3GQ2UVm1gN9FZQzefPUtob1v8kf8AmaFwvE51vNvzK4OTUlp275T45FI9noxxwjuVsJSoEjwVX40N9E1uV1A0Kvh/UHIYuTj8j75sfBx1qDXhV+qQOHClf6dlK2L/AD7v8GSlWDyfHcj9Ynumi9kSysFDWjCg7ufx2Dbqrr3vRDjx+206iBov6k5nrPBGPb6OTuoc/UKqVtY/kdV+/wDFZ+7ZXyPHkSL9Wep/UfDNTyfL4WHXVUL3Vjmu1a3+0QCx9rYbqbFVfkuRv9+namDzPF43M49nH5i9q7EZHXetgj4Pwf5gcL9R4GX6TzKsnlHqzMi6vKyMjFrRUeo36XVQAL2DbFvPxjMZBH1PZzufdzGZoD6VFqdLEL4dXZVCqSQiuR2BDb/7jDR3qbC/F5vH1YyemMnJbNysVn5B7XqsWmmoFCLWdWeoA918f5ZGt61o/p7AqY15ZpryF17SKy2itsvwyoQCptfyQRtV0wJOgYFjM5/luSrXEd7LaKKTSFVE3VidlJRiE/0J9zb8qJc5Pncnmy2UfZ0wVFqFNgrxiB5dT4VW8dj5I3aTqXef5vluVFXG570Y+N3ACU1JXjU/d1LEVjba+fLfjxuR3HV4NNzF93UoH79an3ZUCB3TfmskHw7D7dj58SjGqu5CtKrq2da6rG9l+pFdV+1chG/Bfwp1/AknZZmDGs4zjBeMRguVYrqo79Pt95mCrtAdKE2QCfkyQAwjXTkmkV4tll6vkPjq9SVFfaBsqqYt7iFj1fa9iR9p6yJx67MzEvv9y/oPp0ZQxKM5JAe5m/wdlsKpre2H4AJkE3yCVY7YPL/2gtnIWsMiwvZ2qwxWAyJcdllbeh18ADfgS1/1BU2QnK595exnpywlFSqlZ+r9y2lxv8nqlgO/yoHzMW5msqq5T6cJh031V01ABqbr9BrFuZiGLME3vTDRC+NSb9McfR6l5CjislUVbfoa702Wfpi4fZiCPtQN1VSPz8fvKOs8z+tfpniLaaaX+oWwdnsoatlx12Buwb3v50PPib5bbVUhusKhQpZmJAVVA2SSfwNfMwM/03xHLdTyOPRb7Z7V+5UjdD/p2P4H/qSbKGHUyDSOSv4erOzLubapcSzCwQbLWAqssSy86rY+C47IR1OxsfxLfEeqeaqTjsO6nu99AfJe5q67ErDKvcgsCX0wZlVW8sB43ubFR6M9PY1v1lGFhrbskOuPUGDH5BA8Hz+ZIZnGYfIgJnVVWhWDqLK0YK4/DDsDo/zA0DkvWS89Xm8ezYyHHrry6yH7mtqMpj1yF8acfTo7L4131vxuSnH+oLsDkzxuZ0t92vG7X1lVX3ylx8JskKRjv57HR0JtZ43EZxc1dZcdtMa07DsNNo635AAP7zGb03xDVjFONj+2AoCezWEUKSQAANADs3/I/uYEkPMrKKOo0JWAiIgIiICIiAiIgIiICIiAiIgIiICIiAiIgIiIHJOZ9EtyF/Lchwl1mPkB/btqrVPbyKGxarGRx5IZj3IcaO3PicWzcDJ4gDIx3WtbKltrCWsW9uw+BvQ+4e32P4Ois9V8v6U43mH+pvFiW6Cm2i+6m1kG9KzVEFl8nwd/kzhGX6S/6TymryKMXIxq8kK63O1ZorstD1vcSGBpZawgt0fL2KfIgahx2PlYJTka8YFbG3ShZu11aWDslQH3sdME7D/D3/Pxf4DkeTvyRXwFAsIyzlUYvtCxFcKevY6BZVXwPI/G/iffNY7cLYW4opXSbtjJxr7Lkq7AhamtRQO6qz7CeSrgHepO3ezwBw6eDzuMLG1LBl07rfFKIFYZIZtujAdtEf1BgAO2iGu5yJiO+byaB77UstYP7XtPbbayuAE+5HUMG6nqysjb8aBxOS9TclySfS8hb3Tt7jdQmmY7O/Gh4Ludfux/jX16h5BuZuszsmy2637AbW6dLeoIdlIVT12F6jrvRO/xNtw/055HgqMPna76XybyrY2Oiq1u7EJVqi20cgMrEkBV1vt480YHA4vP+t+NHBUvh1YeEWyTZexr/rLkuzaPYDs48Dx438Tqf6JehsLisROfsAfIuD9HBPRKC2h0BA8kICSRvzrx5nL/AE5xmQ309vM2NZS9+SFxVsBOXZWvYgaPVq2uFNfXyCdkeNmej/TfFHhMKjjmIJqprrYgABnVfJAH42dnX8yCTiIgIiICIiAiIgIiICIiAiIgIiICIiAiIgIiICIiAiIgIiICIiAkL6k9J8b6oT2+QVgwUqtlbslyAkEhWXz12Aep2NgePEmogcx5LhPUuHRZxfL25GViP2XviYmC1nsEfi2sqD3+NoH3rf58DQOZ9B00BKPTdF+SezbXL43ka8kh1K6ezqtRA2rAkJor5Op6M6iNQPOHBekcerz6srQkL7VVD5eRjW4rIx2QrL0cNsNtG15PjzJD0l6H9V8g74eHYcfFJah8p0Y5Jw969jHexQxTxv7AqbOwfgd+Nat+ZUDUDUfSn6Y8J6VZcqkPdkKvRbr2DPWuiNVAALWNMR9o/Hz+ZtwlYgIiICIiAiIgIiICIiAiIgIiICIiAiIgIiICIiAiIgIiICIiAiIgIiICIiAiIgIiICIiAiIgIiICIiAiIgIiICIiAiIgIiICIiAiIgIiICIiAiIgIiICIiAiIgIiICIiAiIgIiICIiAiIgIiICIiAiIgIiICIiAiIgIiICIiAiIgIiICIiAiIgIiICIiAiIgIiICIiAiIgIiICIiAiIgIiIC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2" name="AutoShape 4" descr="data:image/jpeg;base64,/9j/4AAQSkZJRgABAQAAAQABAAD/2wCEAAkGBggGDhUIBxIQEhEVEhMREBQSEBAZEQ8QFBUhGB8YEh4YIiYeGBkvJRUVHzAgJCcpLzguFR4yNTA2NSYrOCkBCQoKDgwNDQwMDSkYHhgpKSkpKSkpKSkpKSkpKSkpKSkpKSkpKSkpKSkpKSkpKSkpKSkpKSkpKSkpKSkpKSkpKf/AABEIAK4BIQMBIgACEQEDEQH/xAAcAAEAAQUBAQAAAAAAAAAAAAAABQEDBAYHCAL/xAAzEAACAgICAQMDAwEHBQEAAAABAgADBBEFEiEGE0EUIjEHUWEyFSNCU2KBkhYzcZGhUv/EABUBAQEAAAAAAAAAAAAAAAAAAAAB/8QAFBEBAAAAAAAAAAAAAAAAAAAAAP/aAAwDAQACEQMRAD8A7jERAREQEREBERAREQEREBERAREQEREBERAREQEREBERAREQEREBERAREQEREBERAREQEREBERAREQEREBERAREQEREBERAREQEREBERAREQEREBERAREQEREBERAREQEREBERAREQEREBERAREQEREBERARKbEbECsSmxGxArERAREQEREBERAREQEREBERAREQEREBERAREQEREBERAREQEREBERAS3fkV4ym24hVUFmZiAqqPyST+BPosD4E4V+qX6m/2vcfT/G2CrGSwDIu7H+/dSQVHUEisEEnwd9fxr8hPes/WWXy11PH4174WLcbGDVKx5DKqr8f3Ka7IHZgK9DbDbbAXTYHMc1VwNb04OJyOLnVU/UizIzi28dSfuvIewMGKlApX+ph5UeZz3lOUox7nyspHa6notJtqvre65SDY7kHuft9rxY5PU68FhrL5zD5/j61bkqPca3E9+i82pkWLVWnV9u3fVQVy3QHQ7KQdiB1PFyudsqPJ3PlZ2J7astgupxC3XwXqSvXes/1bYg+PAIIkn6S/ULjeQJw8mxgfccUW2EGq9A2gq2j7GcbA0fJ8HydzlWDlYuHecKm51RWUJRe3u4OPWuKtv1Fq+VZgx0Bpd6U/1bMkuA5viPq1x/UOlwxjWk421trOcWRTrqWNjFG7M/hSxb5DQO7Y+XTlgtjsrgHRKspAP7HXzL0556C54Z1tOP7bI302TUzs1JOQuJkLUr/YxJI7WA715Y62CCehCBWIiAiIgIiICIiAiIgIiICIiAiIgIiICIiAiIgIiICJhcnXyNi9eLelG+Wurd1A/hVZd/8AITXuP9XZdOS+DzCVaXIOIl1Rf+8uXFGUd1nZVejN5DN5XXyIG3RMHPzxiU/VoOw2nzraswGx/sdz44zkxnPfT43Tf7B1v/KS0b3/ABaPxAkZQnUbmHy3K43D1/U5ZbrtVAVGZ3djoKiqCWY/sBA556w5W7nC63XvRgAZB3WSrXU4ultsYkfcS7LUib6kd3PYACcu4jhOOuuowLj1+qGvDhnpNjp7alta6BetiuNEsrKR4KyW9Vc7SrulKe97a5VVNeTRaxwsEWe2SihgiuHRgLCQ2lCnfiave12djrg49KV3paFtIFq5llK1jq1yAdEqUJX52NEb+SYE56642nhlXK4dlFAyraF8MOz0FWDHt9pZlfTOf6hjI2z285vpb0zVk4tnL+oacnJGS71YgxblXV9u+4CK69gWBG/uUrXsjqNyHHG1VWYI9YX3hO1zXI4DLVV4St8cjsLVPQdtb0Kh8Eb+8/Kx8IKnFXY1Ve8q5L8b362qsLkqrkPr3BWGChSx1aEIAOyEX6b4HCtoy8nm3NJxa3NK+0pXIt/7b19gQSwY1aG/8e/xvcZg81j8bkjLpT3K+gFlVjWKlu1HaslD2NWx9qn4ABmTzuZfxyNwq2B6hZXZcwCkPkite3U+fuBZgWB2e33bGpd4trvR+avI1KGbGZDb7iK61+5tOn2N0d+rdwey+VP/AOTKJL09zFXGZFHLW0thjvZW2Rhup9tXD+ba/O2DkEBvDInUKdAz0Z6S9QV+pMRM1GqZvKWmpu1fuoerdD8qSNjfnRE8y8pgUU2I2K1trWtbbZWa7FrZWP8AdfTkoNhgWr2oP3Iep0VM3/8AT/lML03yjY3Gi80XZSV9n7dUpurUBLQdbtS411bI2NuCfJ3B3WJQHciOY5fOwHFWFhZGVsdmNT4yKnnWibXXZ/gbgTESA4/1hhZV39n5a242QdAVXqASxBbqjqTW7aBOlYnXnUnuwgViYfI8lRxiC/KJCmyqvYBOnusWtfx+7Oo/3lzHzK8h3oTfasqrgj5ZQw1+40f/AIYGRERAREQEREBERAREQEREBERAREQEREDHzsi3GQ2UVm1gN9FZQzefPUtob1v8kf8AmaFwvE51vNvzK4OTUlp275T45FI9noxxwjuVsJSoEjwVX40N9E1uV1A0Kvh/UHIYuTj8j75sfBx1qDXhV+qQOHClf6dlK2L/AD7v8GSlWDyfHcj9Ynumi9kSysFDWjCg7ufx2Dbqrr3vRDjx+206iBov6k5nrPBGPb6OTuoc/UKqVtY/kdV+/wDFZ+7ZXyPHkSL9Wep/UfDNTyfL4WHXVUL3Vjmu1a3+0QCx9rYbqbFVfkuRv9+namDzPF43M49nH5i9q7EZHXetgj4Pwf5gcL9R4GX6TzKsnlHqzMi6vKyMjFrRUeo36XVQAL2DbFvPxjMZBH1PZzufdzGZoD6VFqdLEL4dXZVCqSQiuR2BDb/7jDR3qbC/F5vH1YyemMnJbNysVn5B7XqsWmmoFCLWdWeoA918f5ZGt61o/p7AqY15ZpryF17SKy2itsvwyoQCptfyQRtV0wJOgYFjM5/luSrXEd7LaKKTSFVE3VidlJRiE/0J9zb8qJc5Pncnmy2UfZ0wVFqFNgrxiB5dT4VW8dj5I3aTqXef5vluVFXG570Y+N3ACU1JXjU/d1LEVjba+fLfjxuR3HV4NNzF93UoH79an3ZUCB3TfmskHw7D7dj58SjGqu5CtKrq2da6rG9l+pFdV+1chG/Bfwp1/AknZZmDGs4zjBeMRguVYrqo79Pt95mCrtAdKE2QCfkyQAwjXTkmkV4tll6vkPjq9SVFfaBsqqYt7iFj1fa9iR9p6yJx67MzEvv9y/oPp0ZQxKM5JAe5m/wdlsKpre2H4AJkE3yCVY7YPL/2gtnIWsMiwvZ2qwxWAyJcdllbeh18ADfgS1/1BU2QnK595exnpywlFSqlZ+r9y2lxv8nqlgO/yoHzMW5msqq5T6cJh031V01ABqbr9BrFuZiGLME3vTDRC+NSb9McfR6l5CjislUVbfoa702Wfpi4fZiCPtQN1VSPz8fvKOs8z+tfpniLaaaX+oWwdnsoatlx12Buwb3v50PPib5bbVUhusKhQpZmJAVVA2SSfwNfMwM/03xHLdTyOPRb7Z7V+5UjdD/p2P4H/qSbKGHUyDSOSv4erOzLubapcSzCwQbLWAqssSy86rY+C47IR1OxsfxLfEeqeaqTjsO6nu99AfJe5q67ErDKvcgsCX0wZlVW8sB43ubFR6M9PY1v1lGFhrbskOuPUGDH5BA8Hz+ZIZnGYfIgJnVVWhWDqLK0YK4/DDsDo/zA0DkvWS89Xm8ezYyHHrry6yH7mtqMpj1yF8acfTo7L4131vxuSnH+oLsDkzxuZ0t92vG7X1lVX3ylx8JskKRjv57HR0JtZ43EZxc1dZcdtMa07DsNNo635AAP7zGb03xDVjFONj+2AoCezWEUKSQAANADs3/I/uYEkPMrKKOo0JWAiIgIiICIiAiIgIiICIiAiIgIiICIiAiIgIiIHJOZ9EtyF/Lchwl1mPkB/btqrVPbyKGxarGRx5IZj3IcaO3PicWzcDJ4gDIx3WtbKltrCWsW9uw+BvQ+4e32P4Ois9V8v6U43mH+pvFiW6Cm2i+6m1kG9KzVEFl8nwd/kzhGX6S/6TymryKMXIxq8kK63O1ZorstD1vcSGBpZawgt0fL2KfIgahx2PlYJTka8YFbG3ShZu11aWDslQH3sdME7D/D3/Pxf4DkeTvyRXwFAsIyzlUYvtCxFcKevY6BZVXwPI/G/iffNY7cLYW4opXSbtjJxr7Lkq7AhamtRQO6qz7CeSrgHepO3ezwBw6eDzuMLG1LBl07rfFKIFYZIZtujAdtEf1BgAO2iGu5yJiO+byaB77UstYP7XtPbbayuAE+5HUMG6nqysjb8aBxOS9TclySfS8hb3Tt7jdQmmY7O/Gh4Ludfux/jX16h5BuZuszsmy2637AbW6dLeoIdlIVT12F6jrvRO/xNtw/055HgqMPna76XybyrY2Oiq1u7EJVqi20cgMrEkBV1vt480YHA4vP+t+NHBUvh1YeEWyTZexr/rLkuzaPYDs48Dx438Tqf6JehsLisROfsAfIuD9HBPRKC2h0BA8kICSRvzrx5nL/AE5xmQ309vM2NZS9+SFxVsBOXZWvYgaPVq2uFNfXyCdkeNmej/TfFHhMKjjmIJqprrYgABnVfJAH42dnX8yCTiIgIiICIiAiIgIiICIiAiIgIiICIiAiIgIiICIiAiIgIiICIiAkL6k9J8b6oT2+QVgwUqtlbslyAkEhWXz12Aep2NgePEmogcx5LhPUuHRZxfL25GViP2XviYmC1nsEfi2sqD3+NoH3rf58DQOZ9B00BKPTdF+SezbXL43ka8kh1K6ezqtRA2rAkJor5Op6M6iNQPOHBekcerz6srQkL7VVD5eRjW4rIx2QrL0cNsNtG15PjzJD0l6H9V8g74eHYcfFJah8p0Y5Jw969jHexQxTxv7AqbOwfgd+Nat+ZUDUDUfSn6Y8J6VZcqkPdkKvRbr2DPWuiNVAALWNMR9o/Hz+ZtwlYgIiICIiAiIgIiICIiAiIgIiICIiAiIgIiICIiAiIgIiICIiAiIgIiICIiAiIgIiICIiAiIgIiICIiAiIgIiICIiAiIgIiICIiAiIgIiICIiAiIgIiICIiAiIgIiICIiAiIgIiICIiAiIgIiICIiAiIgIiICIiAiIgIiICIiAiIgIiICIiAiIgIiICIiAiIgIiICIiAiIgIiICIiAiIgIiICIi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294" name="Picture 6" descr="http://4.bp.blogspot.com/-7UHkAj8zYxc/USPssEndWGI/AAAAAAAAAj4/-Gka13ymk3c/s1600/birth-death-life-simplified-no-life-Favim.com-1923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371600"/>
            <a:ext cx="3990975" cy="2820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Diversity</a:t>
            </a:r>
          </a:p>
          <a:p>
            <a:pPr lvl="1"/>
            <a:r>
              <a:rPr lang="en-US" dirty="0" smtClean="0"/>
              <a:t>Culture</a:t>
            </a:r>
          </a:p>
          <a:p>
            <a:pPr lvl="2"/>
            <a:r>
              <a:rPr lang="en-US" dirty="0" smtClean="0"/>
              <a:t>Different backgrounds</a:t>
            </a:r>
          </a:p>
          <a:p>
            <a:pPr lvl="1"/>
            <a:r>
              <a:rPr lang="en-US" dirty="0" smtClean="0"/>
              <a:t>Ethnicity</a:t>
            </a:r>
          </a:p>
          <a:p>
            <a:pPr lvl="2"/>
            <a:r>
              <a:rPr lang="en-US" dirty="0" smtClean="0"/>
              <a:t>Languages</a:t>
            </a:r>
          </a:p>
          <a:p>
            <a:pPr lvl="1"/>
            <a:r>
              <a:rPr lang="en-US" dirty="0" smtClean="0"/>
              <a:t>Stereotypes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aces</a:t>
            </a:r>
          </a:p>
          <a:p>
            <a:pPr lvl="1"/>
            <a:r>
              <a:rPr lang="en-US" dirty="0" smtClean="0"/>
              <a:t>Prejudices</a:t>
            </a:r>
          </a:p>
          <a:p>
            <a:pPr lvl="2"/>
            <a:r>
              <a:rPr lang="en-US" dirty="0" smtClean="0"/>
              <a:t>Negative biases</a:t>
            </a:r>
          </a:p>
          <a:p>
            <a:pPr lvl="1"/>
            <a:r>
              <a:rPr lang="en-US" dirty="0" smtClean="0"/>
              <a:t>Demographics</a:t>
            </a:r>
          </a:p>
          <a:p>
            <a:pPr lvl="2"/>
            <a:r>
              <a:rPr lang="en-US" dirty="0" smtClean="0"/>
              <a:t>Community; rural vs. urban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Thoughts to Consider</a:t>
            </a:r>
            <a:endParaRPr lang="en-US" dirty="0"/>
          </a:p>
        </p:txBody>
      </p:sp>
      <p:pic>
        <p:nvPicPr>
          <p:cNvPr id="2050" name="Picture 2" descr="http://goodintentionsyoga.com/practicewordpress/wp-content/uploads/2011/12/dive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371600"/>
            <a:ext cx="2219325" cy="1657351"/>
          </a:xfrm>
          <a:prstGeom prst="rect">
            <a:avLst/>
          </a:prstGeom>
          <a:noFill/>
        </p:spPr>
      </p:pic>
      <p:pic>
        <p:nvPicPr>
          <p:cNvPr id="2052" name="Picture 4" descr="https://encrypted-tbn1.gstatic.com/images?q=tbn:ANd9GcSf9G_nyWYHlyvLcanLV6Dxon5JTaJYRsl64PaY0jRDnmRQYi1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11480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Defining Human Development, </a:t>
            </a:r>
            <a:br>
              <a:rPr lang="en-US" dirty="0" smtClean="0"/>
            </a:br>
            <a:r>
              <a:rPr lang="en-US" dirty="0" smtClean="0"/>
              <a:t>Life Span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Life Span</a:t>
            </a:r>
            <a:r>
              <a:rPr lang="en-US" dirty="0" smtClean="0"/>
              <a:t>- Development is lifelong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Involves growth, maintenance, and regulation of loss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Studying life span will help you realize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Your responsibility for children</a:t>
            </a:r>
          </a:p>
          <a:p>
            <a:pPr lvl="3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The more you learn the more you can deal/understand with them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Learn more about your life as your grow</a:t>
            </a:r>
          </a:p>
          <a:p>
            <a:pPr lvl="3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Why you do what you do</a:t>
            </a:r>
          </a:p>
          <a:p>
            <a:pPr lvl="3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Learn who you are</a:t>
            </a:r>
          </a:p>
          <a:p>
            <a:pPr lvl="3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Where our future will take us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6029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Defining Human Development, Life Span Continued</a:t>
            </a:r>
            <a:endParaRPr lang="en-US" dirty="0"/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mtClean="0"/>
              <a:t>Most development involves growth but, must consider decline</a:t>
            </a:r>
          </a:p>
          <a:p>
            <a:pPr lvl="2"/>
            <a:r>
              <a:rPr lang="en-US" smtClean="0"/>
              <a:t>Dying</a:t>
            </a:r>
          </a:p>
          <a:p>
            <a:pPr lvl="1"/>
            <a:r>
              <a:rPr lang="en-US" smtClean="0"/>
              <a:t>Examine conception to death</a:t>
            </a:r>
          </a:p>
          <a:p>
            <a:pPr lvl="1"/>
            <a:r>
              <a:rPr lang="en-US" smtClean="0"/>
              <a:t>How your infant years influence the kind of individual you are today</a:t>
            </a:r>
          </a:p>
          <a:p>
            <a:pPr lvl="1"/>
            <a:r>
              <a:rPr lang="en-US" smtClean="0"/>
              <a:t>How your experiences today will influence your development through the remainder of your adult years</a:t>
            </a:r>
          </a:p>
        </p:txBody>
      </p:sp>
    </p:spTree>
    <p:extLst>
      <p:ext uri="{BB962C8B-B14F-4D97-AF65-F5344CB8AC3E}">
        <p14:creationId xmlns:p14="http://schemas.microsoft.com/office/powerpoint/2010/main" xmlns="" val="128672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Life Span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First two decades of life development is the most dramatic, (Decade = ten years)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There is also a great deal of change in the next five decades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Human life expectancy has increased because of human development studies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Life Expectancy – average number of years that a person born in a particular year can expect to live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The oldest age recorded is 122 years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43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smtClean="0"/>
              <a:t>Life Span Continued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mtClean="0"/>
              <a:t>Human Life Expectancy Continued</a:t>
            </a:r>
          </a:p>
          <a:p>
            <a:pPr lvl="2"/>
            <a:r>
              <a:rPr lang="en-US" smtClean="0"/>
              <a:t>Life expectancy has increased by 30 years in the 20</a:t>
            </a:r>
            <a:r>
              <a:rPr lang="en-US" baseline="30000" smtClean="0"/>
              <a:t>th</a:t>
            </a:r>
            <a:r>
              <a:rPr lang="en-US" smtClean="0"/>
              <a:t> century</a:t>
            </a:r>
          </a:p>
          <a:p>
            <a:pPr lvl="3"/>
            <a:r>
              <a:rPr lang="en-US" smtClean="0"/>
              <a:t>Improvement in sanitation, nutrition and medicine, i.e. the study of human development</a:t>
            </a:r>
          </a:p>
          <a:p>
            <a:pPr lvl="2"/>
            <a:r>
              <a:rPr lang="en-US" smtClean="0"/>
              <a:t>As we move into the 21</a:t>
            </a:r>
            <a:r>
              <a:rPr lang="en-US" baseline="30000" smtClean="0"/>
              <a:t>st</a:t>
            </a:r>
            <a:r>
              <a:rPr lang="en-US" smtClean="0"/>
              <a:t> century life expectancy in the U.S. is 78 years of age</a:t>
            </a:r>
          </a:p>
          <a:p>
            <a:pPr lvl="2"/>
            <a:r>
              <a:rPr lang="en-US" smtClean="0"/>
              <a:t>Paul Baltes (1939-2006) is the life-span development expert and lead the life-span perspective</a:t>
            </a:r>
          </a:p>
          <a:p>
            <a:pPr lvl="3"/>
            <a:r>
              <a:rPr lang="en-US" smtClean="0"/>
              <a:t>Developed the Berlin Aging Study </a:t>
            </a:r>
          </a:p>
          <a:p>
            <a:pPr lvl="2"/>
            <a:endParaRPr lang="en-US" smtClean="0"/>
          </a:p>
          <a:p>
            <a:pPr lvl="2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2638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280</TotalTime>
  <Words>881</Words>
  <Application>Microsoft Office PowerPoint</Application>
  <PresentationFormat>On-screen Show (4:3)</PresentationFormat>
  <Paragraphs>149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Types of Families Today</vt:lpstr>
      <vt:lpstr>Define the Family</vt:lpstr>
      <vt:lpstr>Types of Families</vt:lpstr>
      <vt:lpstr>Life Cycle of a Family</vt:lpstr>
      <vt:lpstr>Thoughts to Consider</vt:lpstr>
      <vt:lpstr>Defining Human Development,  Life Span</vt:lpstr>
      <vt:lpstr>Defining Human Development, Life Span Continued</vt:lpstr>
      <vt:lpstr>Life Span Continued</vt:lpstr>
      <vt:lpstr>Life Span Continued</vt:lpstr>
      <vt:lpstr>Life Span Continued</vt:lpstr>
      <vt:lpstr>Periods of Development</vt:lpstr>
      <vt:lpstr>Significance of Age</vt:lpstr>
      <vt:lpstr>Types of Aging</vt:lpstr>
      <vt:lpstr>Types of Aging Continued</vt:lpstr>
      <vt:lpstr>Types of Aging Continued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Families Today</dc:title>
  <dc:creator>temp4</dc:creator>
  <cp:lastModifiedBy>lherring</cp:lastModifiedBy>
  <cp:revision>20</cp:revision>
  <dcterms:created xsi:type="dcterms:W3CDTF">2013-10-22T17:03:26Z</dcterms:created>
  <dcterms:modified xsi:type="dcterms:W3CDTF">2014-01-09T17:03:08Z</dcterms:modified>
</cp:coreProperties>
</file>