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F4D3DF-775F-4281-B525-0D5A293F14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5047D0-1141-44D0-832D-04248620C975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505200"/>
            <a:ext cx="6019800" cy="2209800"/>
          </a:xfrm>
        </p:spPr>
        <p:txBody>
          <a:bodyPr/>
          <a:lstStyle/>
          <a:p>
            <a:r>
              <a:rPr lang="en-US" sz="3600" dirty="0" smtClean="0"/>
              <a:t>Life Events on Emotional Development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47800"/>
            <a:ext cx="6553200" cy="1470025"/>
          </a:xfrm>
        </p:spPr>
        <p:txBody>
          <a:bodyPr>
            <a:normAutofit/>
          </a:bodyPr>
          <a:lstStyle/>
          <a:p>
            <a:r>
              <a:rPr lang="en-US" sz="2000" smtClean="0"/>
              <a:t>Human </a:t>
            </a:r>
            <a:r>
              <a:rPr lang="en-US" sz="2000" smtClean="0"/>
              <a:t>Development</a:t>
            </a:r>
            <a:br>
              <a:rPr lang="en-US" sz="2000" smtClean="0"/>
            </a:br>
            <a:r>
              <a:rPr lang="en-US" sz="2000" smtClean="0"/>
              <a:t>Unit </a:t>
            </a:r>
            <a:r>
              <a:rPr lang="en-US" sz="2000" dirty="0" smtClean="0"/>
              <a:t>4–Analyzing Emotional Development Throughout the Lifespan</a:t>
            </a:r>
            <a:br>
              <a:rPr lang="en-US" sz="2000" dirty="0" smtClean="0"/>
            </a:br>
            <a:r>
              <a:rPr lang="en-US" sz="2000" dirty="0" smtClean="0"/>
              <a:t>Instructional Strategy 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89599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Events – major event that changes a person's status or circumstances</a:t>
            </a:r>
          </a:p>
          <a:p>
            <a:pPr lvl="1"/>
            <a:r>
              <a:rPr lang="en-US" dirty="0" smtClean="0"/>
              <a:t>Lifespan events</a:t>
            </a:r>
          </a:p>
          <a:p>
            <a:pPr lvl="2"/>
            <a:r>
              <a:rPr lang="en-US" dirty="0" smtClean="0"/>
              <a:t>Marriage, birth, divorce, job loss, war, natural disasters, retirement, or the death of loved ones</a:t>
            </a:r>
          </a:p>
          <a:p>
            <a:r>
              <a:rPr lang="en-US" dirty="0" smtClean="0"/>
              <a:t>How would these events effect your emotions? (Class discussion)</a:t>
            </a:r>
          </a:p>
          <a:p>
            <a:pPr lvl="1"/>
            <a:r>
              <a:rPr lang="en-US" dirty="0" smtClean="0"/>
              <a:t>i.e. birth = joy</a:t>
            </a:r>
          </a:p>
          <a:p>
            <a:pPr lvl="1"/>
            <a:r>
              <a:rPr lang="en-US" dirty="0" smtClean="0"/>
              <a:t>Marriage = elation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Live Events</a:t>
            </a:r>
            <a:endParaRPr lang="en-US" dirty="0"/>
          </a:p>
        </p:txBody>
      </p:sp>
      <p:pic>
        <p:nvPicPr>
          <p:cNvPr id="1028" name="Picture 4" descr="C:\Users\Jamie J\AppData\Local\Microsoft\Windows\Temporary Internet Files\Content.IE5\QOIKPR4O\dglxasse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91000"/>
            <a:ext cx="3581400" cy="238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326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3657600" cy="5714999"/>
          </a:xfrm>
        </p:spPr>
        <p:txBody>
          <a:bodyPr>
            <a:noAutofit/>
          </a:bodyPr>
          <a:lstStyle/>
          <a:p>
            <a:r>
              <a:rPr lang="en-US" sz="1400" dirty="0"/>
              <a:t>Stranger Anxiety – infant shows fear towards stranger</a:t>
            </a:r>
          </a:p>
          <a:p>
            <a:r>
              <a:rPr lang="en-US" sz="1400" dirty="0"/>
              <a:t>Begins at 6 months, and peaks at 9 </a:t>
            </a:r>
            <a:r>
              <a:rPr lang="en-US" sz="1400" dirty="0" smtClean="0"/>
              <a:t>months</a:t>
            </a:r>
          </a:p>
          <a:p>
            <a:r>
              <a:rPr lang="en-US" sz="1400" dirty="0" smtClean="0"/>
              <a:t>Pro-social </a:t>
            </a:r>
            <a:r>
              <a:rPr lang="en-US" sz="1400" dirty="0"/>
              <a:t>behavior is linked to life </a:t>
            </a:r>
            <a:r>
              <a:rPr lang="en-US" sz="1400" dirty="0" smtClean="0"/>
              <a:t>events for 3-5 year age</a:t>
            </a:r>
          </a:p>
          <a:p>
            <a:r>
              <a:rPr lang="en-US" sz="1400" dirty="0" smtClean="0"/>
              <a:t>Disasters </a:t>
            </a:r>
            <a:r>
              <a:rPr lang="en-US" sz="1400" dirty="0"/>
              <a:t>can especially harm children at </a:t>
            </a:r>
            <a:r>
              <a:rPr lang="en-US" sz="1400" dirty="0" smtClean="0"/>
              <a:t>6-12 year age</a:t>
            </a:r>
          </a:p>
          <a:p>
            <a:pPr lvl="1"/>
            <a:r>
              <a:rPr lang="en-US" dirty="0" smtClean="0"/>
              <a:t>Acute </a:t>
            </a:r>
            <a:r>
              <a:rPr lang="en-US" dirty="0"/>
              <a:t>stress, depression and panic </a:t>
            </a:r>
            <a:r>
              <a:rPr lang="en-US" dirty="0" smtClean="0"/>
              <a:t>disorder</a:t>
            </a:r>
          </a:p>
          <a:p>
            <a:r>
              <a:rPr lang="en-US" sz="1400" dirty="0" smtClean="0"/>
              <a:t>Disabled </a:t>
            </a:r>
            <a:r>
              <a:rPr lang="en-US" sz="1400" dirty="0"/>
              <a:t>children are more likely to live in </a:t>
            </a:r>
            <a:r>
              <a:rPr lang="en-US" sz="1400" dirty="0" smtClean="0"/>
              <a:t>poverty</a:t>
            </a:r>
          </a:p>
          <a:p>
            <a:r>
              <a:rPr lang="en-US" sz="1400" dirty="0" smtClean="0"/>
              <a:t>Young </a:t>
            </a:r>
            <a:r>
              <a:rPr lang="en-US" sz="1400" dirty="0"/>
              <a:t>adults show fewer emotional mood swings with an </a:t>
            </a:r>
            <a:r>
              <a:rPr lang="en-US" sz="1400" dirty="0" smtClean="0"/>
              <a:t>event</a:t>
            </a:r>
          </a:p>
          <a:p>
            <a:r>
              <a:rPr lang="en-US" sz="1400" dirty="0" smtClean="0"/>
              <a:t>Falling </a:t>
            </a:r>
            <a:r>
              <a:rPr lang="en-US" sz="1400" dirty="0"/>
              <a:t>out of love or collapse of a </a:t>
            </a:r>
            <a:r>
              <a:rPr lang="en-US" sz="1400" dirty="0" smtClean="0"/>
              <a:t>relationship</a:t>
            </a:r>
          </a:p>
          <a:p>
            <a:pPr marL="800100" lvl="3" indent="-342900"/>
            <a:r>
              <a:rPr lang="en-US" dirty="0" smtClean="0"/>
              <a:t>Happiness </a:t>
            </a:r>
            <a:r>
              <a:rPr lang="en-US" dirty="0"/>
              <a:t>may benefit from falling out of </a:t>
            </a:r>
            <a:r>
              <a:rPr lang="en-US" dirty="0" smtClean="0"/>
              <a:t>love</a:t>
            </a:r>
          </a:p>
          <a:p>
            <a:pPr marL="800100" lvl="3" indent="-342900"/>
            <a:r>
              <a:rPr lang="en-US" dirty="0" smtClean="0"/>
              <a:t>Being </a:t>
            </a:r>
            <a:r>
              <a:rPr lang="en-US" dirty="0"/>
              <a:t>in love when not in love can lead to </a:t>
            </a:r>
            <a:r>
              <a:rPr lang="en-US" dirty="0" smtClean="0"/>
              <a:t>depression</a:t>
            </a:r>
          </a:p>
          <a:p>
            <a:pPr marL="205740" indent="-342900"/>
            <a:r>
              <a:rPr lang="en-US" sz="1400" dirty="0" smtClean="0"/>
              <a:t>Divorce </a:t>
            </a:r>
            <a:r>
              <a:rPr lang="en-US" sz="1400" dirty="0"/>
              <a:t>has increased but higher </a:t>
            </a:r>
            <a:r>
              <a:rPr lang="en-US" sz="1400" dirty="0" smtClean="0"/>
              <a:t>in;</a:t>
            </a:r>
          </a:p>
          <a:p>
            <a:pPr marL="800100" lvl="3" indent="-342900"/>
            <a:r>
              <a:rPr lang="en-US" dirty="0" smtClean="0"/>
              <a:t>Youthful </a:t>
            </a:r>
            <a:r>
              <a:rPr lang="en-US" dirty="0"/>
              <a:t>marriages, low income, low educational levels, and not religious </a:t>
            </a:r>
            <a:r>
              <a:rPr lang="en-US" dirty="0" smtClean="0"/>
              <a:t>affiliation</a:t>
            </a:r>
          </a:p>
          <a:p>
            <a:pPr marL="342900" lvl="2" indent="-342900"/>
            <a:r>
              <a:rPr lang="en-US" dirty="0" smtClean="0"/>
              <a:t>Late Adulthood place higher value on emotional satisfaction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Emotions </a:t>
            </a:r>
            <a:r>
              <a:rPr lang="en-US" dirty="0"/>
              <a:t>T</a:t>
            </a:r>
            <a:r>
              <a:rPr lang="en-US" dirty="0" smtClean="0"/>
              <a:t>hroughout the Lifespan</a:t>
            </a:r>
            <a:endParaRPr lang="en-US" dirty="0"/>
          </a:p>
        </p:txBody>
      </p:sp>
      <p:pic>
        <p:nvPicPr>
          <p:cNvPr id="2050" name="Picture 2" descr="C:\Users\Jamie J\AppData\Local\Microsoft\Windows\Temporary Internet Files\Content.IE5\9H822QWB\MC9004382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76800"/>
            <a:ext cx="1847850" cy="12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7400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17220" lvl="2">
              <a:buClr>
                <a:schemeClr val="accent1"/>
              </a:buClr>
            </a:pPr>
            <a:r>
              <a:rPr lang="en-US" dirty="0"/>
              <a:t>Making Marriage Work – </a:t>
            </a:r>
            <a:r>
              <a:rPr lang="en-US" dirty="0" err="1"/>
              <a:t>Gottman</a:t>
            </a:r>
            <a:r>
              <a:rPr lang="en-US" dirty="0"/>
              <a:t> Study – also tied to social support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Establish love maps – detailed maps of each other’s life and world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Nurture fondness and admiration – praise each other, turn toward each other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Partner influence you – share power and respect person’s view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Solve solvable conflicts – use a soft approach to repair problems, regulate emotions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Overcome gridlock – don’t solve unsolvable problems like religion differences</a:t>
            </a:r>
          </a:p>
          <a:p>
            <a:pPr marL="982980" lvl="3">
              <a:buClr>
                <a:schemeClr val="accent1"/>
              </a:buClr>
            </a:pPr>
            <a:r>
              <a:rPr lang="en-US" dirty="0"/>
              <a:t>Create shared meaning – speak candidly and respectfully, develop shared </a:t>
            </a:r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Gottman</a:t>
            </a:r>
            <a:r>
              <a:rPr lang="en-US" dirty="0" smtClean="0"/>
              <a:t> Study on Emotions</a:t>
            </a:r>
            <a:endParaRPr lang="en-US" dirty="0"/>
          </a:p>
        </p:txBody>
      </p:sp>
      <p:pic>
        <p:nvPicPr>
          <p:cNvPr id="3074" name="Picture 2" descr="C:\Users\Jamie J\AppData\Local\Microsoft\Windows\Temporary Internet Files\Content.IE5\9H822QWB\dglxasset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572000"/>
            <a:ext cx="2590800" cy="172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350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Denial and Isolation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Denies death is happening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Anger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dirty="0" smtClean="0"/>
              <a:t>Denial can no longer be maintained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Bargaining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Hope that death will not come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Depression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Accept certainty, preparatory grief may appear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Acceptance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US" dirty="0" smtClean="0"/>
              <a:t>Sense of peace and one’s fate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Kubler</a:t>
            </a:r>
            <a:r>
              <a:rPr lang="en-US" dirty="0" smtClean="0"/>
              <a:t>-Ross’ Stages of Dying</a:t>
            </a:r>
            <a:endParaRPr lang="en-US" dirty="0"/>
          </a:p>
        </p:txBody>
      </p:sp>
      <p:pic>
        <p:nvPicPr>
          <p:cNvPr id="4098" name="Picture 2" descr="C:\Users\Jamie J\AppData\Local\Microsoft\Windows\Temporary Internet Files\Content.IE5\9H822QWB\dglxasset[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200"/>
            <a:ext cx="130429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amie J\AppData\Local\Microsoft\Windows\Temporary Internet Files\Content.IE5\9H822QWB\dglxasset[1].aspx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7405" y="4495800"/>
            <a:ext cx="1776679" cy="158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510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Life-Span Development 13</a:t>
            </a:r>
            <a:r>
              <a:rPr lang="en-US" baseline="30000" dirty="0" smtClean="0"/>
              <a:t>th</a:t>
            </a:r>
            <a:r>
              <a:rPr lang="en-US" dirty="0" smtClean="0"/>
              <a:t> Edition, John W. </a:t>
            </a:r>
            <a:r>
              <a:rPr lang="en-US" dirty="0" err="1" smtClean="0"/>
              <a:t>Santrock</a:t>
            </a:r>
            <a:r>
              <a:rPr lang="en-US" dirty="0" smtClean="0"/>
              <a:t>, 2011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9233951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180</TotalTime>
  <Words>332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Composite</vt:lpstr>
      <vt:lpstr>Human Development Unit 4–Analyzing Emotional Development Throughout the Lifespan Instructional Strategy 5</vt:lpstr>
      <vt:lpstr>Define Live Events</vt:lpstr>
      <vt:lpstr>Emotions Throughout the Lifespan</vt:lpstr>
      <vt:lpstr>The Gottman Study on Emotions</vt:lpstr>
      <vt:lpstr>Kubler-Ross’ Stages of Dying</vt:lpstr>
      <vt:lpstr>Resources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Development Unit 4–Analyzing Emotional Development Throughout the Lifespan Instructional Strategy 1</dc:title>
  <dc:creator>Jamie J Israel</dc:creator>
  <cp:lastModifiedBy>lherring</cp:lastModifiedBy>
  <cp:revision>15</cp:revision>
  <dcterms:created xsi:type="dcterms:W3CDTF">2013-12-03T14:45:05Z</dcterms:created>
  <dcterms:modified xsi:type="dcterms:W3CDTF">2014-01-09T17:24:53Z</dcterms:modified>
</cp:coreProperties>
</file>