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3" r:id="rId9"/>
    <p:sldId id="267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0" r:id="rId2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5CD9A-C0B7-4CB2-837E-1CDDF61C6362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0E7E7-3D5B-4AB6-8DE5-A2F3B20239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3151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469145B-D7AC-4B37-A839-906D582CBA3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DDCD77-3176-49AA-AD16-6C497B44DC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Records Management Skills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careful not to place file folders in the wrong location in the files.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/>
              <a:t>Rule 3</a:t>
            </a:r>
          </a:p>
          <a:p>
            <a:r>
              <a:rPr lang="en-US" dirty="0" smtClean="0"/>
              <a:t>All punctuation – including commas, colons, periods, hyphens, apostrophes, dashes, exclamation points, question marks, quotation marks, diagonals, &amp; parentheses are disregarded when indexing personal &amp; business names.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5303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Exercise 55</a:t>
            </a:r>
            <a:endParaRPr lang="en-US" dirty="0"/>
          </a:p>
        </p:txBody>
      </p:sp>
      <p:pic>
        <p:nvPicPr>
          <p:cNvPr id="3074" name="Picture 2" descr="C:\Users\coetting\Desktop\C Oetting\Pictures\2010-01-26\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36613"/>
            <a:ext cx="8686800" cy="6221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/>
              <a:t>Rule 4a</a:t>
            </a:r>
          </a:p>
          <a:p>
            <a:r>
              <a:rPr lang="en-US" dirty="0" smtClean="0"/>
              <a:t>Initials in personal names are indexed as separate units.</a:t>
            </a:r>
          </a:p>
          <a:p>
            <a:pPr lvl="1"/>
            <a:r>
              <a:rPr lang="en-US" dirty="0" smtClean="0"/>
              <a:t>Abbreviations of personal names (Wm., Geo.) &amp; nicknames are indexed as written – do not spell out abbreviated or shortened names.</a:t>
            </a:r>
          </a:p>
          <a:p>
            <a:r>
              <a:rPr lang="en-US" b="1" u="sng" dirty="0" smtClean="0"/>
              <a:t>Rule 4b</a:t>
            </a:r>
          </a:p>
          <a:p>
            <a:r>
              <a:rPr lang="en-US" dirty="0" smtClean="0"/>
              <a:t>Single letters in business names are indexed as written. If letters are separated by spaces, index each letter as a separate unit.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Determine the drawer where the folder would be filed.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/>
              <a:t>Rule 5a </a:t>
            </a:r>
          </a:p>
          <a:p>
            <a:r>
              <a:rPr lang="en-US" dirty="0" smtClean="0"/>
              <a:t>When a suffix or title in a personal name is needed to distinguish between or among identical names, the suffix or title is indexed as the last unit.</a:t>
            </a:r>
          </a:p>
          <a:p>
            <a:r>
              <a:rPr lang="en-US" b="1" u="sng" dirty="0" smtClean="0"/>
              <a:t>Rule 5b</a:t>
            </a:r>
          </a:p>
          <a:p>
            <a:r>
              <a:rPr lang="en-US" dirty="0" smtClean="0"/>
              <a:t>Businesses use titles in their names to make the names unique. Titles in business names are indexed as written.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Chronological order – in order of time. Dates are used to determine placement of records in a file.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/>
              <a:t>Rule 6</a:t>
            </a:r>
          </a:p>
          <a:p>
            <a:r>
              <a:rPr lang="en-US" dirty="0" smtClean="0"/>
              <a:t>A foreign article or particle in a personal or business name is joined with the part of the name following it to form one indexing unit.</a:t>
            </a:r>
          </a:p>
          <a:p>
            <a:r>
              <a:rPr lang="en-US" dirty="0" smtClean="0"/>
              <a:t>A space or punctuation between a prefix and the rest of the name is disregarded when indexing.</a:t>
            </a:r>
          </a:p>
          <a:p>
            <a:r>
              <a:rPr lang="en-US" dirty="0" smtClean="0"/>
              <a:t>Example – </a:t>
            </a:r>
          </a:p>
          <a:p>
            <a:pPr lvl="1"/>
            <a:r>
              <a:rPr lang="en-US" dirty="0" smtClean="0"/>
              <a:t>De La Rue is indexed </a:t>
            </a:r>
            <a:r>
              <a:rPr lang="en-US" dirty="0" err="1" smtClean="0"/>
              <a:t>DeLaRue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St. James is indexed </a:t>
            </a:r>
            <a:r>
              <a:rPr lang="en-US" dirty="0" err="1" smtClean="0"/>
              <a:t>StJames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 smtClean="0"/>
              <a:t>Rule 7</a:t>
            </a:r>
          </a:p>
          <a:p>
            <a:r>
              <a:rPr lang="en-US" dirty="0" smtClean="0"/>
              <a:t>Numbers spelled out in a business name are indexed as written and filed alphabetically.</a:t>
            </a:r>
          </a:p>
          <a:p>
            <a:r>
              <a:rPr lang="en-US" dirty="0" smtClean="0"/>
              <a:t>Numbers written as digits are filed before alphabetic letters or words.</a:t>
            </a:r>
          </a:p>
          <a:p>
            <a:r>
              <a:rPr lang="en-US" dirty="0" smtClean="0"/>
              <a:t>Names with numbers written in digits in the first units are filed in ascending order before alphabetic names.</a:t>
            </a:r>
          </a:p>
          <a:p>
            <a:r>
              <a:rPr lang="en-US" dirty="0" smtClean="0"/>
              <a:t>Arabic numerals are filed before Roman numerals.</a:t>
            </a:r>
          </a:p>
          <a:p>
            <a:r>
              <a:rPr lang="en-US" dirty="0" smtClean="0"/>
              <a:t>Names with inclusive numbers are indexed by the first digit only.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Exercise 61</a:t>
            </a:r>
            <a:endParaRPr lang="en-US" dirty="0"/>
          </a:p>
        </p:txBody>
      </p:sp>
      <p:pic>
        <p:nvPicPr>
          <p:cNvPr id="1026" name="Picture 2" descr="C:\Users\coetting\Desktop\C Oetting\Pictures\2010-01-27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14400"/>
            <a:ext cx="7696200" cy="5613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Alphabetic Order</a:t>
            </a:r>
          </a:p>
          <a:p>
            <a:pPr lvl="1"/>
            <a:r>
              <a:rPr lang="en-US" dirty="0" smtClean="0"/>
              <a:t>Put names in the same order as the alphabet.</a:t>
            </a:r>
          </a:p>
          <a:p>
            <a:pPr lvl="1"/>
            <a:r>
              <a:rPr lang="en-US" dirty="0" smtClean="0"/>
              <a:t>Before you can put names in alphabetic order, you have to </a:t>
            </a:r>
            <a:r>
              <a:rPr lang="en-US" i="1" dirty="0" smtClean="0"/>
              <a:t>index</a:t>
            </a:r>
            <a:r>
              <a:rPr lang="en-US" dirty="0" smtClean="0"/>
              <a:t> them.</a:t>
            </a:r>
          </a:p>
          <a:p>
            <a:r>
              <a:rPr lang="en-US" dirty="0" smtClean="0"/>
              <a:t>Indexing</a:t>
            </a:r>
          </a:p>
          <a:p>
            <a:pPr lvl="1"/>
            <a:r>
              <a:rPr lang="en-US" dirty="0" smtClean="0"/>
              <a:t>Putting the name in a certain order according to the rules of filing.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Rule 8</a:t>
            </a:r>
          </a:p>
          <a:p>
            <a:r>
              <a:rPr lang="en-US" dirty="0" smtClean="0"/>
              <a:t>Names of organizations and institutions are indexed and filed as the name appears on company’s letterhead.</a:t>
            </a:r>
          </a:p>
          <a:p>
            <a:r>
              <a:rPr lang="en-US" dirty="0" smtClean="0"/>
              <a:t>When “The” is the first word, it is disregarded and used as the last indexing unit.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Terminal-digit-filing – used when numbers have five or more digits.</a:t>
            </a:r>
          </a:p>
          <a:p>
            <a:pPr lvl="1"/>
            <a:r>
              <a:rPr lang="en-US" dirty="0" smtClean="0"/>
              <a:t>Numbers are filed in numeric, consecutive order. The numbers are divided into groups and read from right to left.</a:t>
            </a:r>
          </a:p>
          <a:p>
            <a:pPr lvl="1"/>
            <a:r>
              <a:rPr lang="en-US" dirty="0" smtClean="0"/>
              <a:t>A digit is one number.</a:t>
            </a:r>
          </a:p>
          <a:p>
            <a:pPr lvl="1"/>
            <a:r>
              <a:rPr lang="en-US" dirty="0" smtClean="0"/>
              <a:t>41 23 36</a:t>
            </a:r>
          </a:p>
          <a:p>
            <a:pPr lvl="2"/>
            <a:r>
              <a:rPr lang="en-US" dirty="0" smtClean="0"/>
              <a:t>Tertiary	     Secondary	Primary</a:t>
            </a:r>
          </a:p>
          <a:p>
            <a:pPr lvl="2"/>
            <a:r>
              <a:rPr lang="en-US" dirty="0" smtClean="0"/>
              <a:t>      41                 23                     36 	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Rule 9</a:t>
            </a:r>
          </a:p>
          <a:p>
            <a:r>
              <a:rPr lang="en-US" dirty="0" smtClean="0"/>
              <a:t>Addresses determine the filing order when indexing identical names of persons, businesses, institutions, &amp; organizations.</a:t>
            </a:r>
          </a:p>
          <a:p>
            <a:pPr marL="514350" indent="-514350">
              <a:buAutoNum type="arabicPeriod"/>
            </a:pPr>
            <a:r>
              <a:rPr lang="en-US" dirty="0" smtClean="0"/>
              <a:t>City names</a:t>
            </a:r>
          </a:p>
          <a:p>
            <a:pPr marL="514350" indent="-514350">
              <a:buAutoNum type="arabicPeriod"/>
            </a:pPr>
            <a:r>
              <a:rPr lang="en-US" dirty="0" smtClean="0"/>
              <a:t>State names</a:t>
            </a:r>
          </a:p>
          <a:p>
            <a:pPr marL="514350" indent="-514350">
              <a:buAutoNum type="arabicPeriod"/>
            </a:pPr>
            <a:r>
              <a:rPr lang="en-US" dirty="0" smtClean="0"/>
              <a:t>Street names</a:t>
            </a:r>
          </a:p>
          <a:p>
            <a:pPr marL="514350" indent="-514350">
              <a:buAutoNum type="arabicPeriod"/>
            </a:pPr>
            <a:r>
              <a:rPr lang="en-US" dirty="0" smtClean="0"/>
              <a:t>House or building numbers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Rule 10</a:t>
            </a:r>
          </a:p>
          <a:p>
            <a:r>
              <a:rPr lang="en-US" dirty="0" smtClean="0"/>
              <a:t>Government names are indexed first by the governmental unit – country, state, county, or city.</a:t>
            </a:r>
          </a:p>
          <a:p>
            <a:r>
              <a:rPr lang="en-US" dirty="0" smtClean="0"/>
              <a:t>The distinctive name of the department, bureau, board, or office is indexed next.</a:t>
            </a:r>
          </a:p>
          <a:p>
            <a:r>
              <a:rPr lang="en-US" dirty="0" smtClean="0"/>
              <a:t>The words “Department of”, “Office of” are separate indexing units when they are part of the official name.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EXERCISE 66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A. Federal – the first three indexing units of a federal government agency name are </a:t>
            </a:r>
            <a:r>
              <a:rPr lang="en-US" i="1" dirty="0" smtClean="0"/>
              <a:t>United States Government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B. State &amp; Local – the first indexing units are the names of the state, province, county, parish, city, town, township &amp; village.</a:t>
            </a:r>
          </a:p>
          <a:p>
            <a:pPr>
              <a:buNone/>
            </a:pPr>
            <a:r>
              <a:rPr lang="en-US" dirty="0" smtClean="0"/>
              <a:t>C. Foreign – the distinctive English name is the first indexing unit for foreign government names.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/>
              <a:t>Rule 1a</a:t>
            </a:r>
          </a:p>
          <a:p>
            <a:pPr lvl="1"/>
            <a:r>
              <a:rPr lang="en-US" dirty="0" smtClean="0"/>
              <a:t>Name of a person is indexed this way:</a:t>
            </a:r>
          </a:p>
          <a:p>
            <a:pPr>
              <a:buNone/>
            </a:pPr>
            <a:r>
              <a:rPr lang="en-US" dirty="0" smtClean="0"/>
              <a:t>		1</a:t>
            </a:r>
            <a:r>
              <a:rPr lang="en-US" baseline="30000" dirty="0" smtClean="0"/>
              <a:t>st</a:t>
            </a:r>
            <a:r>
              <a:rPr lang="en-US" dirty="0" smtClean="0"/>
              <a:t> unit. last name (surname)</a:t>
            </a:r>
          </a:p>
          <a:p>
            <a:pPr>
              <a:buNone/>
            </a:pPr>
            <a:r>
              <a:rPr lang="en-US" dirty="0" smtClean="0"/>
              <a:t>   		2</a:t>
            </a:r>
            <a:r>
              <a:rPr lang="en-US" baseline="30000" dirty="0" smtClean="0"/>
              <a:t>nd</a:t>
            </a:r>
            <a:r>
              <a:rPr lang="en-US" dirty="0" smtClean="0"/>
              <a:t> unit. first name (or initial)</a:t>
            </a:r>
          </a:p>
          <a:p>
            <a:pPr>
              <a:buNone/>
            </a:pPr>
            <a:r>
              <a:rPr lang="en-US" dirty="0" smtClean="0"/>
              <a:t>   		3</a:t>
            </a:r>
            <a:r>
              <a:rPr lang="en-US" baseline="30000" dirty="0" smtClean="0"/>
              <a:t>rd</a:t>
            </a:r>
            <a:r>
              <a:rPr lang="en-US" dirty="0" smtClean="0"/>
              <a:t> unit. middle name (or initial)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Foreign names – if you cannot tell which name is the surname, consider the last name written as the surname.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Cross-reference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Used for unusual names or for records that might be filed in more than one place.</a:t>
            </a:r>
          </a:p>
          <a:p>
            <a:r>
              <a:rPr lang="en-US" dirty="0" smtClean="0"/>
              <a:t>Means that a card or sheet is put in all the places in the files where a person might look for a record.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0.  Marla Marie Jeans comes before Marla Jane Jeans.</a:t>
            </a:r>
          </a:p>
          <a:p>
            <a:pPr>
              <a:buNone/>
            </a:pPr>
            <a:r>
              <a:rPr lang="en-US" dirty="0" smtClean="0"/>
              <a:t>		True or False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Filing numbers- </a:t>
            </a:r>
          </a:p>
          <a:p>
            <a:pPr lvl="1"/>
            <a:r>
              <a:rPr lang="en-US" dirty="0" smtClean="0"/>
              <a:t>Order with the smallest number at the bottom of the group of file folders (front).</a:t>
            </a:r>
          </a:p>
          <a:p>
            <a:pPr lvl="1"/>
            <a:r>
              <a:rPr lang="en-US" dirty="0" smtClean="0"/>
              <a:t>Largest number is at the top (or back).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Consecutive order</a:t>
            </a:r>
          </a:p>
          <a:p>
            <a:pPr lvl="1"/>
            <a:r>
              <a:rPr lang="en-US" dirty="0" smtClean="0"/>
              <a:t>When you count 1, 2, 3 and so forth, you are counting numbers in consecutive order.</a:t>
            </a:r>
          </a:p>
          <a:p>
            <a:pPr lvl="1"/>
            <a:r>
              <a:rPr lang="en-US" dirty="0" smtClean="0"/>
              <a:t>You are not skipping a character.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/>
              <a:t>Rule 1b</a:t>
            </a:r>
          </a:p>
          <a:p>
            <a:pPr lvl="1"/>
            <a:r>
              <a:rPr lang="en-US" dirty="0" smtClean="0"/>
              <a:t>Business names are indexed &amp; filed the way they are written using letterheads or trademarks as guides.</a:t>
            </a:r>
          </a:p>
          <a:p>
            <a:pPr lvl="2"/>
            <a:r>
              <a:rPr lang="en-US" dirty="0" smtClean="0"/>
              <a:t>Each word of a business is indexed as a separate filing unit.</a:t>
            </a:r>
          </a:p>
          <a:p>
            <a:pPr lvl="2"/>
            <a:r>
              <a:rPr lang="en-US" dirty="0" smtClean="0"/>
              <a:t>Business names that are personal names are indexed as written.</a:t>
            </a:r>
          </a:p>
          <a:p>
            <a:pPr lvl="2"/>
            <a:r>
              <a:rPr lang="en-US" dirty="0" smtClean="0"/>
              <a:t>Newspapers that have the same name but are in different cities, the city name is indexed.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52 </a:t>
            </a:r>
            <a:endParaRPr lang="en-US" dirty="0"/>
          </a:p>
        </p:txBody>
      </p:sp>
      <p:pic>
        <p:nvPicPr>
          <p:cNvPr id="1026" name="Picture 2" descr="C:\Users\coetting\Desktop\C Oetting\Pictures\2010-01-26\001.jpg"/>
          <p:cNvPicPr>
            <a:picLocks noChangeAspect="1" noChangeArrowheads="1"/>
          </p:cNvPicPr>
          <p:nvPr/>
        </p:nvPicPr>
        <p:blipFill>
          <a:blip r:embed="rId2" cstate="print"/>
          <a:srcRect l="2568" t="15686" r="8119"/>
          <a:stretch>
            <a:fillRect/>
          </a:stretch>
        </p:blipFill>
        <p:spPr bwMode="auto">
          <a:xfrm>
            <a:off x="381000" y="1028934"/>
            <a:ext cx="8382000" cy="5829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RULE 2 -  </a:t>
            </a:r>
          </a:p>
          <a:p>
            <a:pPr lvl="1"/>
            <a:r>
              <a:rPr lang="en-US" dirty="0" smtClean="0"/>
              <a:t>When THE is the first word in a business name, it is considered the last indexing unit.</a:t>
            </a:r>
          </a:p>
          <a:p>
            <a:pPr lvl="1"/>
            <a:r>
              <a:rPr lang="en-US" dirty="0" smtClean="0"/>
              <a:t>Prepositions, conjunctions, articles &amp; symbols are parts of some business names &amp; are considered separate indexing units.</a:t>
            </a:r>
          </a:p>
          <a:p>
            <a:pPr lvl="1"/>
            <a:r>
              <a:rPr lang="en-US" dirty="0" smtClean="0"/>
              <a:t>Prepositions</a:t>
            </a:r>
          </a:p>
          <a:p>
            <a:pPr lvl="2"/>
            <a:r>
              <a:rPr lang="en-US" dirty="0" smtClean="0"/>
              <a:t>In, out, to, at, with, on, off, for, of, over, by </a:t>
            </a:r>
          </a:p>
          <a:p>
            <a:pPr lvl="1"/>
            <a:r>
              <a:rPr lang="en-US" dirty="0" smtClean="0"/>
              <a:t>Conjunctions</a:t>
            </a:r>
          </a:p>
          <a:p>
            <a:pPr lvl="2"/>
            <a:r>
              <a:rPr lang="en-US" dirty="0" smtClean="0"/>
              <a:t>And, but, or, nor</a:t>
            </a:r>
          </a:p>
          <a:p>
            <a:pPr lvl="1"/>
            <a:r>
              <a:rPr lang="en-US" dirty="0" smtClean="0"/>
              <a:t>Articles</a:t>
            </a:r>
          </a:p>
          <a:p>
            <a:pPr lvl="2"/>
            <a:r>
              <a:rPr lang="en-US" dirty="0" smtClean="0"/>
              <a:t>A, an, the</a:t>
            </a:r>
          </a:p>
          <a:p>
            <a:pPr lvl="1"/>
            <a:r>
              <a:rPr lang="en-US" dirty="0" smtClean="0"/>
              <a:t>Symbols</a:t>
            </a:r>
          </a:p>
          <a:p>
            <a:pPr lvl="2"/>
            <a:r>
              <a:rPr lang="en-US" dirty="0" smtClean="0"/>
              <a:t>&amp;, $, #, @, etc.  (spelled out)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758952"/>
          </a:xfrm>
        </p:spPr>
        <p:txBody>
          <a:bodyPr/>
          <a:lstStyle/>
          <a:p>
            <a:r>
              <a:rPr lang="en-US" dirty="0" smtClean="0"/>
              <a:t>Exercise 53</a:t>
            </a:r>
            <a:endParaRPr lang="en-US" dirty="0"/>
          </a:p>
        </p:txBody>
      </p:sp>
      <p:pic>
        <p:nvPicPr>
          <p:cNvPr id="2050" name="Picture 2" descr="C:\Users\coetting\Desktop\C Oetting\Pictures\2010-01-26\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685800"/>
            <a:ext cx="6629400" cy="5886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179</TotalTime>
  <Words>944</Words>
  <Application>Microsoft Office PowerPoint</Application>
  <PresentationFormat>On-screen Show (4:3)</PresentationFormat>
  <Paragraphs>113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Civic</vt:lpstr>
      <vt:lpstr>Records Management Skills</vt:lpstr>
      <vt:lpstr>EXERCISE 50</vt:lpstr>
      <vt:lpstr>Rule 1a</vt:lpstr>
      <vt:lpstr>Cross-reference system</vt:lpstr>
      <vt:lpstr>EXERCISE 51</vt:lpstr>
      <vt:lpstr>EXERCISE 52</vt:lpstr>
      <vt:lpstr>Exercise 52 </vt:lpstr>
      <vt:lpstr>EXERCISE 53</vt:lpstr>
      <vt:lpstr>Exercise 53</vt:lpstr>
      <vt:lpstr>EXERCISE 54</vt:lpstr>
      <vt:lpstr>EXERCISE 55</vt:lpstr>
      <vt:lpstr>Exercise 55</vt:lpstr>
      <vt:lpstr>EXERCISE 56</vt:lpstr>
      <vt:lpstr>EXERCISE 57</vt:lpstr>
      <vt:lpstr>EXERCISE 58</vt:lpstr>
      <vt:lpstr>EXERCISE 59</vt:lpstr>
      <vt:lpstr>EXERCISE 60</vt:lpstr>
      <vt:lpstr>EXERCISE 61</vt:lpstr>
      <vt:lpstr>Cont. Exercise 61</vt:lpstr>
      <vt:lpstr>EXERCISE 63</vt:lpstr>
      <vt:lpstr>EXERCISE 64</vt:lpstr>
      <vt:lpstr>EXERCISE 65</vt:lpstr>
      <vt:lpstr>EXERCISE 66</vt:lpstr>
      <vt:lpstr>Cont. EXERCISE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Records Management Skills</dc:title>
  <dc:creator>coetting</dc:creator>
  <cp:lastModifiedBy>Windows User</cp:lastModifiedBy>
  <cp:revision>24</cp:revision>
  <dcterms:created xsi:type="dcterms:W3CDTF">2010-01-26T15:42:19Z</dcterms:created>
  <dcterms:modified xsi:type="dcterms:W3CDTF">2012-12-03T15:04:18Z</dcterms:modified>
</cp:coreProperties>
</file>