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58" r:id="rId3"/>
    <p:sldId id="260" r:id="rId4"/>
    <p:sldId id="261" r:id="rId5"/>
    <p:sldId id="267" r:id="rId6"/>
    <p:sldId id="263" r:id="rId7"/>
    <p:sldId id="264" r:id="rId8"/>
    <p:sldId id="265" r:id="rId9"/>
    <p:sldId id="26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3333CC"/>
    <a:srgbClr val="FFCC00"/>
    <a:srgbClr val="33CC33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9C60947A-F94E-4911-80EE-147FD18F5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4450CB12-7807-4002-BCCA-9A5DA5AE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1D04-F36A-4AFE-9ABC-C8E57DE78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16C4-B034-46C1-83B1-91F95DA86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38AA-3449-4E17-8536-DAED68CBB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2FFC-5C22-4C97-A92E-B881B3D2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BEBC-A116-4AFF-BAB3-871522904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A5C8-1140-4FB1-915E-807DF442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A2D6-6138-4B38-8B05-96BCB33E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D365-D99D-41A2-B66C-203256506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571D-A561-4DB4-841E-1E171F06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C614-E82E-4218-A9F3-43C75510B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3A49-E519-417D-AD39-E67E68C3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6886-D5DB-4A51-A4B6-787D69CBB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5266-6018-4956-B2A2-904EE7583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3EBDCD-E73A-462C-8E0A-AC4CB06A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FA8EC-184B-4AAA-B14D-4ADFA44145A0}" type="slidenum">
              <a:rPr lang="en-US"/>
              <a:pPr/>
              <a:t>1</a:t>
            </a:fld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90800" y="381000"/>
            <a:ext cx="38862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4419600"/>
            <a:ext cx="40386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762000"/>
            <a:ext cx="2171700" cy="2171700"/>
          </a:xfrm>
          <a:prstGeom prst="rect">
            <a:avLst/>
          </a:prstGeom>
        </p:spPr>
      </p:pic>
    </p:spTree>
  </p:cSld>
  <p:clrMapOvr>
    <a:masterClrMapping/>
  </p:clrMapOvr>
  <p:transition advTm="17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F0AC7-22EA-4092-A626-B9E52F72FA37}" type="slidenum">
              <a:rPr lang="en-US"/>
              <a:pPr/>
              <a:t>2</a:t>
            </a:fld>
            <a:endParaRPr lang="en-U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600200"/>
            <a:ext cx="73152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752603"/>
          <a:ext cx="7086600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</a:tblGrid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FACTS: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1/3 of the jobs in the USA are marketing jobs</a:t>
                      </a:r>
                      <a:endParaRPr lang="en-US" dirty="0"/>
                    </a:p>
                  </a:txBody>
                  <a:tcPr/>
                </a:tc>
              </a:tr>
              <a:tr h="919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Skills</a:t>
                      </a:r>
                      <a:r>
                        <a:rPr lang="en-US" baseline="0" dirty="0" smtClean="0"/>
                        <a:t> learned in marketing are transferrable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Exciting work; exciting places; exciting people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r>
                        <a:rPr lang="en-US" baseline="0" dirty="0" smtClean="0"/>
                        <a:t> of CEOs in America have a marketing background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r>
                        <a:rPr lang="en-US" baseline="0" dirty="0" smtClean="0"/>
                        <a:t> is the “Cornerstone” of entrepreneurship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There will be a 25% growth in the USA due to marketing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56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E4856-35E2-45AC-A562-DF0ACA3C2D61}" type="slidenum">
              <a:rPr lang="en-US"/>
              <a:pPr/>
              <a:t>3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F1925-CF39-4B0C-90FF-808D3FB61F0B}" type="slidenum">
              <a:rPr lang="en-US"/>
              <a:pPr/>
              <a:t>4</a:t>
            </a:fld>
            <a:endParaRPr 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417D63-7E11-4576-BDF9-586DC48D955F}" type="slidenum">
              <a:rPr lang="en-US"/>
              <a:pPr/>
              <a:t>5</a:t>
            </a:fld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1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8EFF8-CBC2-4096-998A-0C0DEDFC4674}" type="slidenum">
              <a:rPr lang="en-US"/>
              <a:pPr/>
              <a:t>6</a:t>
            </a:fld>
            <a:endParaRPr lang="en-US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7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E5F87-F98C-4155-8668-067BAD41BEBD}" type="slidenum">
              <a:rPr lang="en-US"/>
              <a:pPr/>
              <a:t>7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CC0000"/>
                </a:solidFill>
                <a:latin typeface="Berlin Sans FB Demi" pitchFamily="34" charset="0"/>
              </a:rPr>
              <a:t>The Four Ps of Marketing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>
          <a:ln w="57150" cmpd="thinThick">
            <a:solidFill>
              <a:srgbClr val="33CC33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u="sng" smtClean="0">
                <a:solidFill>
                  <a:schemeClr val="accent2"/>
                </a:solidFill>
                <a:latin typeface="Century Schoolbook" pitchFamily="18" charset="0"/>
              </a:rPr>
              <a:t>Product</a:t>
            </a:r>
          </a:p>
          <a:p>
            <a:pPr algn="ctr" eaLnBrk="1" hangingPunct="1"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Any goods, services, or ideas that we wish to sell.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Goods, Services, or Ideas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Defining Target Markets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Product Design or Content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Quantities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Quality:  Standard/Deluxe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Guarantees or Warranties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sz="quarter" idx="4"/>
          </p:nvPr>
        </p:nvSpPr>
        <p:spPr>
          <a:ln w="57150" cmpd="thinThick">
            <a:solidFill>
              <a:srgbClr val="3333CC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u="sng" smtClean="0">
                <a:solidFill>
                  <a:srgbClr val="3333CC"/>
                </a:solidFill>
                <a:latin typeface="Century Schoolbook" pitchFamily="18" charset="0"/>
              </a:rPr>
              <a:t>Promotion</a:t>
            </a:r>
          </a:p>
          <a:p>
            <a:pPr algn="ctr" eaLnBrk="1" hangingPunct="1"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Making potential customers aware of a product in a positive way so they will want to buy it.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Packaging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Advertising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Personal Selling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Sales Promotion: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Coupons, Discounts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-183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214947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10248" name="Text Box 12"/>
          <p:cNvSpPr>
            <a:spLocks noGrp="1" noChangeArrowheads="1"/>
          </p:cNvSpPr>
          <p:nvPr>
            <p:ph sz="quarter" idx="3"/>
          </p:nvPr>
        </p:nvSpPr>
        <p:spPr>
          <a:solidFill>
            <a:srgbClr val="FFFFFF"/>
          </a:solidFill>
          <a:ln w="57150" cmpd="thinThick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u="sng" smtClean="0">
                <a:solidFill>
                  <a:schemeClr val="accent2"/>
                </a:solidFill>
                <a:latin typeface="Century Schoolbook" pitchFamily="18" charset="0"/>
              </a:rPr>
              <a:t>Price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Determining a dollar amount at which we can sell the product.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Costs: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Production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Wholesale / Retail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Compare to Competition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Profit Margin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Value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100" smtClean="0"/>
          </a:p>
        </p:txBody>
      </p:sp>
      <p:sp>
        <p:nvSpPr>
          <p:cNvPr id="10249" name="Rectangle 13"/>
          <p:cNvSpPr>
            <a:spLocks noGrp="1" noChangeArrowheads="1"/>
          </p:cNvSpPr>
          <p:nvPr>
            <p:ph sz="quarter" idx="2"/>
          </p:nvPr>
        </p:nvSpPr>
        <p:spPr>
          <a:ln w="57150" cmpd="thinThick">
            <a:solidFill>
              <a:srgbClr val="FFCC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u="sng" smtClean="0">
                <a:solidFill>
                  <a:srgbClr val="3333CC"/>
                </a:solidFill>
                <a:latin typeface="Century Schoolbook" pitchFamily="18" charset="0"/>
              </a:rPr>
              <a:t>Place</a:t>
            </a:r>
          </a:p>
          <a:p>
            <a:pPr eaLnBrk="1" hangingPunct="1"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Distribution is getting the right product to the right place at the right time in the right amount and in the right condition.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(For example:  You don’t want parkas delivered to a service station in Las Vegas!)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Distribution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Storage &amp; Warehousing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Transporting</a:t>
            </a:r>
          </a:p>
        </p:txBody>
      </p:sp>
    </p:spTree>
  </p:cSld>
  <p:clrMapOvr>
    <a:masterClrMapping/>
  </p:clrMapOvr>
  <p:transition advTm="121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65182-67BC-407E-A99F-60FA58E9ED68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2667000" y="0"/>
          <a:ext cx="5551488" cy="6858000"/>
        </p:xfrm>
        <a:graphic>
          <a:graphicData uri="http://schemas.openxmlformats.org/presentationml/2006/ole">
            <p:oleObj spid="_x0000_s1026" name="Bitmap Image" r:id="rId3" imgW="11390476" imgH="14076190" progId="PBrush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304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CC0000"/>
                </a:solidFill>
                <a:latin typeface="Berlin Sans FB Demi" pitchFamily="34" charset="0"/>
              </a:rPr>
              <a:t>The 7 Functions of Marketing</a:t>
            </a:r>
          </a:p>
        </p:txBody>
      </p:sp>
    </p:spTree>
  </p:cSld>
  <p:clrMapOvr>
    <a:masterClrMapping/>
  </p:clrMapOvr>
  <p:transition advTm="204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B97191-8D32-49C6-8130-87424C5C57D8}" type="slidenum">
              <a:rPr lang="en-US"/>
              <a:pPr/>
              <a:t>9</a:t>
            </a:fld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10DE80EBD48438C42089B175A87EB" ma:contentTypeVersion="0" ma:contentTypeDescription="Create a new document." ma:contentTypeScope="" ma:versionID="ca23926d2e301102db6ad7771533b8e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2ECE078-44D7-4FB5-8795-774EED8231A2}"/>
</file>

<file path=customXml/itemProps2.xml><?xml version="1.0" encoding="utf-8"?>
<ds:datastoreItem xmlns:ds="http://schemas.openxmlformats.org/officeDocument/2006/customXml" ds:itemID="{D0FDF6A1-AB22-44E6-86EB-A9651AECEB22}"/>
</file>

<file path=customXml/itemProps3.xml><?xml version="1.0" encoding="utf-8"?>
<ds:datastoreItem xmlns:ds="http://schemas.openxmlformats.org/officeDocument/2006/customXml" ds:itemID="{CC07BEB6-B7C2-42DC-BDA1-F5BA9236AB3D}"/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212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The Four Ps of Marketing</vt:lpstr>
      <vt:lpstr>Slide 8</vt:lpstr>
      <vt:lpstr>Slide 9</vt:lpstr>
    </vt:vector>
  </TitlesOfParts>
  <Company>Utah State Office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pgodfrey</dc:creator>
  <cp:lastModifiedBy>sstuart</cp:lastModifiedBy>
  <cp:revision>53</cp:revision>
  <dcterms:created xsi:type="dcterms:W3CDTF">2003-08-04T16:51:35Z</dcterms:created>
  <dcterms:modified xsi:type="dcterms:W3CDTF">2011-01-05T20:03:28Z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0x0101004D910DE80EBD48438C42089B175A87EB</vt:lpwstr>
  </property>
</Properties>
</file>