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9" r:id="rId3"/>
    <p:sldId id="269" r:id="rId4"/>
    <p:sldId id="286" r:id="rId5"/>
    <p:sldId id="270" r:id="rId6"/>
    <p:sldId id="272" r:id="rId7"/>
    <p:sldId id="275" r:id="rId8"/>
    <p:sldId id="287" r:id="rId9"/>
    <p:sldId id="274" r:id="rId10"/>
    <p:sldId id="277" r:id="rId11"/>
    <p:sldId id="276" r:id="rId12"/>
    <p:sldId id="280" r:id="rId13"/>
    <p:sldId id="278" r:id="rId14"/>
    <p:sldId id="279" r:id="rId15"/>
    <p:sldId id="261" r:id="rId16"/>
    <p:sldId id="262" r:id="rId17"/>
    <p:sldId id="263" r:id="rId18"/>
    <p:sldId id="258" r:id="rId19"/>
    <p:sldId id="259" r:id="rId20"/>
    <p:sldId id="264" r:id="rId21"/>
    <p:sldId id="268" r:id="rId22"/>
    <p:sldId id="257" r:id="rId23"/>
    <p:sldId id="266" r:id="rId24"/>
    <p:sldId id="265" r:id="rId25"/>
    <p:sldId id="288" r:id="rId26"/>
    <p:sldId id="26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0CC2C-AB6D-4EE2-81F5-952878D55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52036-17A2-439F-869D-155534568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BB35-A860-4F8F-9389-BF988C6B0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9D0D3-37D1-4F05-A634-4EBDFD759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1A626-817E-4EED-A6C4-F3EE2A2E4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2C8FA-4F53-4EDB-A272-90AAF7D63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D72B-613F-4C7B-BD04-F05B47596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DEEC-CDF4-4223-BE34-C17176144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40894-83CA-44EF-8F0B-ED52365FC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2EC55-82C6-4DE9-B7A1-0B229F903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3CE4F-D9F7-4430-B97E-AAF266FC9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4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6402F5B-71EB-43F7-92CC-A0AB54FA9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icelandspr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aquafina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dasani.com/flash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jiwater.com/Default.aspx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evian.com/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Marketing of Water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276600"/>
            <a:ext cx="7162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What is the REAL Difference Between Tap Water &amp; Bottled Water?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US" sz="3600" dirty="0" smtClean="0"/>
              <a:t>How Many Water Bottles Do We Use?</a:t>
            </a:r>
            <a:endParaRPr lang="en-US" sz="3600" dirty="0"/>
          </a:p>
        </p:txBody>
      </p:sp>
      <p:pic>
        <p:nvPicPr>
          <p:cNvPr id="6" name="Picture 2" descr="http://s3files.core77.com/blog/images/plastic-bottles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79461" y="2178539"/>
            <a:ext cx="4495800" cy="288192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295400"/>
            <a:ext cx="510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indent="-338138">
              <a:buClr>
                <a:srgbClr val="339966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+mn-lt"/>
                <a:cs typeface="Arial" pitchFamily="34" charset="0"/>
              </a:rPr>
              <a:t>Nationally, only 10% of plastic water bottles are recycled—90% end up as either garbage or litter.</a:t>
            </a:r>
          </a:p>
          <a:p>
            <a:pPr marL="338138" indent="-338138">
              <a:buClr>
                <a:srgbClr val="339966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+mn-lt"/>
                <a:cs typeface="Arial" pitchFamily="34" charset="0"/>
              </a:rPr>
              <a:t>30 million single-serve non-returnable containers end up</a:t>
            </a:r>
          </a:p>
          <a:p>
            <a:pPr marL="338138" indent="-338138">
              <a:buClr>
                <a:srgbClr val="339966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+mn-lt"/>
                <a:cs typeface="Arial" pitchFamily="34" charset="0"/>
              </a:rPr>
              <a:t>in landfills or as litter every day.</a:t>
            </a:r>
          </a:p>
          <a:p>
            <a:pPr marL="338138" indent="-338138">
              <a:buClr>
                <a:srgbClr val="339966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+mn-lt"/>
                <a:cs typeface="Arial" pitchFamily="34" charset="0"/>
              </a:rPr>
              <a:t>We spend millions annually to clean up plastic bottles that litter our highways, parks and open spaces.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943600"/>
            <a:ext cx="32004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www.dec.ny.gov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87425"/>
          </a:xfrm>
        </p:spPr>
        <p:txBody>
          <a:bodyPr/>
          <a:lstStyle/>
          <a:p>
            <a:r>
              <a:rPr lang="en-US" dirty="0" smtClean="0"/>
              <a:t>How Safe is Bottled Water?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1295400"/>
            <a:ext cx="533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9113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North Carolina Health Department found traces of benzene (which can cause cancer) in bottles of Perrier.  </a:t>
            </a:r>
          </a:p>
          <a:p>
            <a:pPr indent="519113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Tests found that the amount of benzene contamination ranged from 12.3 to 19.9 parts per billion. </a:t>
            </a:r>
          </a:p>
          <a:p>
            <a:pPr indent="519113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federal Environmental Protection Agency has established a maximum contamination level of 5 parts per billion of benzene for public drinking water supplies.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19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Perrier Recalls Its Water in U.S. After Benzene Is Found in Bottles</a:t>
            </a:r>
            <a:r>
              <a:rPr lang="en-US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George James,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York Times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10, 1990.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4" descr="http://t3.gstatic.com/images?q=tbn:ANd9GcTGAbQrZcKdYM8o6sdZe3Do0rxYzuicKrZsjvRj9tEodz-kxPnU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2066925" cy="4458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87425"/>
          </a:xfrm>
        </p:spPr>
        <p:txBody>
          <a:bodyPr/>
          <a:lstStyle/>
          <a:p>
            <a:r>
              <a:rPr lang="en-US" dirty="0" smtClean="0"/>
              <a:t>How Safe is Bottled Water?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5638800"/>
            <a:ext cx="4495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www.portlandonline.com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1524000"/>
            <a:ext cx="434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6263"/>
            <a:r>
              <a:rPr lang="en-US" sz="2800" dirty="0" smtClean="0"/>
              <a:t>Nestle Waters North America issued a recall notice on select 1-gallon containers of its Pure Life Purified Drinking Water because the water in those bottles may contain a diluted form of a </a:t>
            </a:r>
            <a:r>
              <a:rPr lang="en-US" sz="2800" u="sng" dirty="0" smtClean="0"/>
              <a:t>food-grade cleaning compound</a:t>
            </a:r>
            <a:r>
              <a:rPr lang="en-US" sz="2800" dirty="0" smtClean="0"/>
              <a:t>. </a:t>
            </a:r>
          </a:p>
        </p:txBody>
      </p:sp>
      <p:pic>
        <p:nvPicPr>
          <p:cNvPr id="36870" name="Picture 6" descr="http://www.resourcesforlife.com/wp/wp-content/uploads/2011/03/20110309we-nestle-pure-life-water-bottle-with-water-splash-shadow-300x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3381011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r>
              <a:rPr lang="en-US" dirty="0" smtClean="0"/>
              <a:t>How Safe is Bottled Water?</a:t>
            </a:r>
            <a:endParaRPr lang="en-US" dirty="0"/>
          </a:p>
        </p:txBody>
      </p:sp>
      <p:pic>
        <p:nvPicPr>
          <p:cNvPr id="4" name="Content Placeholder 3" descr="Fiji w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548" t="8205" r="37946" b="42744"/>
          <a:stretch>
            <a:fillRect/>
          </a:stretch>
        </p:blipFill>
        <p:spPr>
          <a:xfrm rot="10800000">
            <a:off x="457200" y="914400"/>
            <a:ext cx="4535773" cy="532081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81600" y="1066800"/>
            <a:ext cx="365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city of Cleveland was offended by this advertisement in 2006 and decided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to test both their tap water and Fiji bottled water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62484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Source: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Bottled &amp; Sold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by Peter H. </a:t>
            </a:r>
            <a:r>
              <a:rPr lang="en-US" sz="2000" b="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Gleick</a:t>
            </a:r>
            <a:r>
              <a:rPr lang="en-US" sz="20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2010, pages 16-17.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Safe is Bottled Water?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60198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Source: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Bottled &amp; Sold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by Peter H. </a:t>
            </a:r>
            <a:r>
              <a:rPr lang="en-US" sz="2000" b="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Gleick</a:t>
            </a:r>
            <a:r>
              <a:rPr lang="en-US" sz="20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2010, pages 16-17.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While both Fiji Water and Cleveland’s tap water met all Federal standards, the lab tests indicated that Fiji Water contained:</a:t>
            </a:r>
          </a:p>
          <a:p>
            <a:pPr marL="744538" indent="-406400"/>
            <a:r>
              <a:rPr lang="en-US" dirty="0" smtClean="0"/>
              <a:t>volatile plastic compounds</a:t>
            </a:r>
          </a:p>
          <a:p>
            <a:pPr marL="744538" indent="-406400"/>
            <a:r>
              <a:rPr lang="en-US" dirty="0" smtClean="0"/>
              <a:t>40 times more bacteria than tap water</a:t>
            </a:r>
          </a:p>
          <a:p>
            <a:pPr marL="744538" indent="-406400"/>
            <a:r>
              <a:rPr lang="en-US" dirty="0" smtClean="0"/>
              <a:t>over six micrograms per liter of arsenic, while Cleveland’s tap water had no measurable arsenic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Pure American Spring Water </a:t>
            </a:r>
            <a:br>
              <a:rPr lang="en-US" b="1" dirty="0" smtClean="0"/>
            </a:br>
            <a:r>
              <a:rPr lang="en-US" sz="2000" b="1" dirty="0" smtClean="0"/>
              <a:t>Walgreens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54102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$1.39 (33.8 ounces)</a:t>
            </a:r>
          </a:p>
          <a:p>
            <a:pPr eaLnBrk="1" hangingPunct="1">
              <a:defRPr/>
            </a:pPr>
            <a:r>
              <a:rPr lang="en-US" dirty="0" smtClean="0"/>
              <a:t>.041 cents per ounce</a:t>
            </a:r>
          </a:p>
          <a:p>
            <a:pPr eaLnBrk="1" hangingPunct="1">
              <a:defRPr/>
            </a:pPr>
            <a:r>
              <a:rPr lang="en-US" dirty="0" smtClean="0"/>
              <a:t>One Gallon = 128 ounces</a:t>
            </a:r>
          </a:p>
          <a:p>
            <a:pPr eaLnBrk="1" hangingPunct="1">
              <a:defRPr/>
            </a:pPr>
            <a:r>
              <a:rPr lang="en-US" dirty="0" smtClean="0"/>
              <a:t> $5.24 per gallon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8196" name="Picture 7" descr="http://www.ewg.org/files/bottled-water-report/Pure-American-Spring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419600"/>
            <a:ext cx="6677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Ozarka Natural Spring Water</a:t>
            </a:r>
            <a:br>
              <a:rPr lang="en-US" b="1" smtClean="0"/>
            </a:br>
            <a:r>
              <a:rPr lang="en-US" sz="2400" b="1" smtClean="0"/>
              <a:t>Walgreens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391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Retail Price $1.59 (33.8 ounces)</a:t>
            </a:r>
          </a:p>
          <a:p>
            <a:pPr eaLnBrk="1" hangingPunct="1">
              <a:defRPr/>
            </a:pPr>
            <a:r>
              <a:rPr lang="en-US" dirty="0" smtClean="0"/>
              <a:t>.05 cents per ounce</a:t>
            </a:r>
          </a:p>
          <a:p>
            <a:pPr eaLnBrk="1" hangingPunct="1">
              <a:defRPr/>
            </a:pPr>
            <a:r>
              <a:rPr lang="en-US" dirty="0" smtClean="0"/>
              <a:t>One Gallon = 128 ounces</a:t>
            </a:r>
          </a:p>
          <a:p>
            <a:pPr eaLnBrk="1" hangingPunct="1">
              <a:defRPr/>
            </a:pPr>
            <a:r>
              <a:rPr lang="en-US" dirty="0" smtClean="0"/>
              <a:t> $6.40 per gallon</a:t>
            </a:r>
          </a:p>
        </p:txBody>
      </p:sp>
      <p:pic>
        <p:nvPicPr>
          <p:cNvPr id="9220" name="Picture 5" descr="Oza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429000"/>
            <a:ext cx="3228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04800" y="5410201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 smtClean="0"/>
              <a:t>www.ozarkawater.com</a:t>
            </a:r>
            <a:endParaRPr lang="en-US" b="0" dirty="0"/>
          </a:p>
          <a:p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Iceland Pure Spring Water</a:t>
            </a:r>
            <a:br>
              <a:rPr lang="en-US" b="1" smtClean="0"/>
            </a:br>
            <a:r>
              <a:rPr lang="en-US" sz="2400" b="1" smtClean="0"/>
              <a:t>Walgreens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2390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Retail Price $1.59 (33.8 ounces)</a:t>
            </a:r>
          </a:p>
          <a:p>
            <a:pPr eaLnBrk="1" hangingPunct="1">
              <a:defRPr/>
            </a:pPr>
            <a:r>
              <a:rPr lang="en-US" dirty="0" smtClean="0"/>
              <a:t>.05 cents per ounce</a:t>
            </a:r>
          </a:p>
          <a:p>
            <a:pPr eaLnBrk="1" hangingPunct="1">
              <a:defRPr/>
            </a:pPr>
            <a:r>
              <a:rPr lang="en-US" dirty="0" smtClean="0"/>
              <a:t>One Gallon = 128 ounces</a:t>
            </a:r>
          </a:p>
          <a:p>
            <a:pPr eaLnBrk="1" hangingPunct="1">
              <a:defRPr/>
            </a:pPr>
            <a:r>
              <a:rPr lang="en-US" dirty="0" smtClean="0"/>
              <a:t> $6.40 per gallon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295400" y="3962400"/>
            <a:ext cx="321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hlinkClick r:id="rId2"/>
              </a:rPr>
              <a:t>http://www.icelandspring.com/</a:t>
            </a:r>
            <a:endParaRPr lang="en-US" b="0"/>
          </a:p>
          <a:p>
            <a:endParaRPr lang="en-US" b="0"/>
          </a:p>
        </p:txBody>
      </p:sp>
      <p:pic>
        <p:nvPicPr>
          <p:cNvPr id="10245" name="Picture 6" descr="IcelandSpringWater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62200"/>
            <a:ext cx="12160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 descr="iceland"/>
          <p:cNvPicPr>
            <a:picLocks noChangeAspect="1" noChangeArrowheads="1"/>
          </p:cNvPicPr>
          <p:nvPr/>
        </p:nvPicPr>
        <p:blipFill>
          <a:blip r:embed="rId4" cstate="print"/>
          <a:srcRect l="4167" t="9877" r="2083" b="4527"/>
          <a:stretch>
            <a:fillRect/>
          </a:stretch>
        </p:blipFill>
        <p:spPr bwMode="auto">
          <a:xfrm>
            <a:off x="914400" y="4419600"/>
            <a:ext cx="38100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Aquafina Purified Drinking Water</a:t>
            </a:r>
            <a:br>
              <a:rPr lang="en-US" sz="4000" smtClean="0"/>
            </a:br>
            <a:r>
              <a:rPr lang="en-US" sz="2000" smtClean="0"/>
              <a:t>White Oak Station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69342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Retail Price $1.89 (33.8 ounces)</a:t>
            </a:r>
          </a:p>
          <a:p>
            <a:pPr eaLnBrk="1" hangingPunct="1">
              <a:defRPr/>
            </a:pPr>
            <a:r>
              <a:rPr lang="en-US" dirty="0" smtClean="0"/>
              <a:t>.056 cents per ounce</a:t>
            </a:r>
          </a:p>
          <a:p>
            <a:pPr eaLnBrk="1" hangingPunct="1">
              <a:defRPr/>
            </a:pPr>
            <a:r>
              <a:rPr lang="en-US" dirty="0" smtClean="0"/>
              <a:t>One Gallon = 128 ounces</a:t>
            </a:r>
          </a:p>
          <a:p>
            <a:pPr eaLnBrk="1" hangingPunct="1">
              <a:defRPr/>
            </a:pPr>
            <a:r>
              <a:rPr lang="en-US" dirty="0" smtClean="0"/>
              <a:t> $7.17 per gallon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990600" y="4876800"/>
            <a:ext cx="274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hlinkClick r:id="rId2"/>
              </a:rPr>
              <a:t>http://www.aquafina.com/</a:t>
            </a:r>
            <a:endParaRPr lang="en-US" b="0"/>
          </a:p>
          <a:p>
            <a:endParaRPr lang="en-US" b="0"/>
          </a:p>
        </p:txBody>
      </p:sp>
      <p:pic>
        <p:nvPicPr>
          <p:cNvPr id="11269" name="Picture 5" descr="t_Aquaf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4290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Dasani Purified Water</a:t>
            </a:r>
            <a:br>
              <a:rPr lang="en-US" b="1" smtClean="0"/>
            </a:br>
            <a:r>
              <a:rPr lang="en-US" sz="2000" b="1" smtClean="0"/>
              <a:t>White Oak Station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838200" y="1828800"/>
            <a:ext cx="693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Retail Price $1.99 (33.8 ounces)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.059 cents per ounce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One Gallon = 128 ounces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$7.55 per gallon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1066800" y="4724400"/>
            <a:ext cx="347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hlinkClick r:id="rId2"/>
              </a:rPr>
              <a:t>http://www.dasani.com/flash.htm</a:t>
            </a:r>
            <a:endParaRPr lang="en-US" b="0"/>
          </a:p>
          <a:p>
            <a:endParaRPr lang="en-US" b="0"/>
          </a:p>
        </p:txBody>
      </p:sp>
      <p:pic>
        <p:nvPicPr>
          <p:cNvPr id="12293" name="Picture 11" descr="5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90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for Water Tasting Contest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267200" cy="4525963"/>
          </a:xfrm>
        </p:spPr>
        <p:txBody>
          <a:bodyPr/>
          <a:lstStyle/>
          <a:p>
            <a:pPr marL="576263" indent="-576263">
              <a:buFont typeface="+mj-lt"/>
              <a:buAutoNum type="arabicPeriod"/>
            </a:pPr>
            <a:r>
              <a:rPr lang="en-US" sz="4400" dirty="0" smtClean="0"/>
              <a:t>Evian</a:t>
            </a:r>
          </a:p>
          <a:p>
            <a:pPr marL="576263" indent="-576263">
              <a:buFont typeface="+mj-lt"/>
              <a:buAutoNum type="arabicPeriod"/>
            </a:pPr>
            <a:r>
              <a:rPr lang="en-US" sz="4400" dirty="0" err="1" smtClean="0"/>
              <a:t>Dasani</a:t>
            </a:r>
            <a:endParaRPr lang="en-US" sz="4400" dirty="0" smtClean="0"/>
          </a:p>
          <a:p>
            <a:pPr marL="576263" indent="-576263">
              <a:buFont typeface="+mj-lt"/>
              <a:buAutoNum type="arabicPeriod"/>
            </a:pPr>
            <a:r>
              <a:rPr lang="en-US" sz="4400" dirty="0" smtClean="0"/>
              <a:t>Perrier</a:t>
            </a:r>
          </a:p>
          <a:p>
            <a:pPr marL="576263" indent="-576263">
              <a:buFont typeface="+mj-lt"/>
              <a:buAutoNum type="arabicPeriod"/>
            </a:pPr>
            <a:r>
              <a:rPr lang="en-US" sz="4400" dirty="0" smtClean="0"/>
              <a:t>Iceland</a:t>
            </a:r>
          </a:p>
          <a:p>
            <a:pPr marL="576263" indent="-576263">
              <a:buFont typeface="+mj-lt"/>
              <a:buAutoNum type="arabicPeriod"/>
            </a:pPr>
            <a:r>
              <a:rPr lang="en-US" sz="4400" dirty="0" smtClean="0"/>
              <a:t>Pure American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43400" y="16764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9113" marR="0" lvl="0" indent="-5191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 startAt="6"/>
              <a:tabLst>
                <a:tab pos="519113" algn="l"/>
              </a:tabLst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Tap Water</a:t>
            </a:r>
          </a:p>
          <a:p>
            <a:pPr marL="519113" marR="0" lvl="0" indent="-5191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 startAt="6"/>
              <a:tabLst>
                <a:tab pos="519113" algn="l"/>
              </a:tabLst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Ozarka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19113" marR="0" lvl="0" indent="-5191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 startAt="6"/>
              <a:tabLst>
                <a:tab pos="519113" algn="l"/>
              </a:tabLst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Fiji Water</a:t>
            </a:r>
          </a:p>
          <a:p>
            <a:pPr marL="519113" marR="0" lvl="0" indent="-5191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 startAt="6"/>
              <a:tabLst>
                <a:tab pos="519113" algn="l"/>
              </a:tabLst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Smart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ater</a:t>
            </a:r>
          </a:p>
          <a:p>
            <a:pPr marL="519113" marR="0" lvl="0" indent="-5191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+mj-lt"/>
              <a:buAutoNum type="arabicPeriod" startAt="6"/>
              <a:tabLst>
                <a:tab pos="519113" algn="l"/>
              </a:tabLst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Aquafina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Fiji Natural Artesian Water</a:t>
            </a:r>
            <a:br>
              <a:rPr lang="en-US" b="1" dirty="0" smtClean="0"/>
            </a:br>
            <a:r>
              <a:rPr lang="en-US" sz="2400" b="1" dirty="0" smtClean="0"/>
              <a:t>Walgreens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391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Retail Price $2.19 (33.8 ounces)</a:t>
            </a:r>
          </a:p>
          <a:p>
            <a:pPr eaLnBrk="1" hangingPunct="1">
              <a:defRPr/>
            </a:pPr>
            <a:r>
              <a:rPr lang="en-US" dirty="0" smtClean="0"/>
              <a:t>.064 cents per ounce</a:t>
            </a:r>
          </a:p>
          <a:p>
            <a:pPr eaLnBrk="1" hangingPunct="1">
              <a:defRPr/>
            </a:pPr>
            <a:r>
              <a:rPr lang="en-US" dirty="0" smtClean="0"/>
              <a:t>One Gallon = 128 ounces</a:t>
            </a:r>
          </a:p>
          <a:p>
            <a:pPr eaLnBrk="1" hangingPunct="1">
              <a:defRPr/>
            </a:pPr>
            <a:r>
              <a:rPr lang="en-US" dirty="0" smtClean="0"/>
              <a:t> $8.19 per gallon</a:t>
            </a:r>
          </a:p>
        </p:txBody>
      </p:sp>
      <p:pic>
        <p:nvPicPr>
          <p:cNvPr id="13316" name="Picture 7" descr="fiji_water_visu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62200"/>
            <a:ext cx="1714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762000" y="4038600"/>
            <a:ext cx="391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hlinkClick r:id="rId3"/>
              </a:rPr>
              <a:t>http://www.fijiwater.com/Default.aspx</a:t>
            </a:r>
            <a:endParaRPr lang="en-US" b="0"/>
          </a:p>
          <a:p>
            <a:endParaRPr lang="en-US" b="0"/>
          </a:p>
        </p:txBody>
      </p:sp>
      <p:pic>
        <p:nvPicPr>
          <p:cNvPr id="13318" name="Picture 10" descr="Fiji%20Beach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648200"/>
            <a:ext cx="2819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Glaceau</a:t>
            </a:r>
            <a:r>
              <a:rPr lang="en-US" b="1" dirty="0" smtClean="0"/>
              <a:t> Smart Water</a:t>
            </a:r>
            <a:br>
              <a:rPr lang="en-US" b="1" dirty="0" smtClean="0"/>
            </a:br>
            <a:r>
              <a:rPr lang="en-US" sz="2400" b="1" dirty="0" smtClean="0"/>
              <a:t>Walgreens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3914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Retail Price $2.29 (33.8 ounces)</a:t>
            </a:r>
          </a:p>
          <a:p>
            <a:pPr eaLnBrk="1" hangingPunct="1">
              <a:defRPr/>
            </a:pPr>
            <a:r>
              <a:rPr lang="en-US" dirty="0" smtClean="0"/>
              <a:t>.067 cents per ounce</a:t>
            </a:r>
          </a:p>
          <a:p>
            <a:pPr eaLnBrk="1" hangingPunct="1">
              <a:defRPr/>
            </a:pPr>
            <a:r>
              <a:rPr lang="en-US" dirty="0" smtClean="0"/>
              <a:t>One Gallon = 128 ounces</a:t>
            </a:r>
          </a:p>
          <a:p>
            <a:pPr eaLnBrk="1" hangingPunct="1">
              <a:defRPr/>
            </a:pPr>
            <a:r>
              <a:rPr lang="en-US" dirty="0" smtClean="0"/>
              <a:t> $8.58 per gallon</a:t>
            </a:r>
          </a:p>
        </p:txBody>
      </p:sp>
      <p:pic>
        <p:nvPicPr>
          <p:cNvPr id="14340" name="Picture 2" descr="http://ecx.images-amazon.com/images/I/21G87Y9Y6DL._SL500_AA280_.jpg"/>
          <p:cNvPicPr>
            <a:picLocks noChangeAspect="1" noChangeArrowheads="1"/>
          </p:cNvPicPr>
          <p:nvPr/>
        </p:nvPicPr>
        <p:blipFill>
          <a:blip r:embed="rId2" cstate="print"/>
          <a:srcRect l="28572" r="28571"/>
          <a:stretch>
            <a:fillRect/>
          </a:stretch>
        </p:blipFill>
        <p:spPr bwMode="auto">
          <a:xfrm>
            <a:off x="6019800" y="2514600"/>
            <a:ext cx="12954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Evian Spring Water</a:t>
            </a:r>
            <a:br>
              <a:rPr lang="en-US" b="1" dirty="0" smtClean="0"/>
            </a:br>
            <a:r>
              <a:rPr lang="en-US" sz="2400" b="1" dirty="0" smtClean="0"/>
              <a:t>Walgreens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391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Retail Price $2.39 (33.8 ounces)</a:t>
            </a:r>
          </a:p>
          <a:p>
            <a:pPr eaLnBrk="1" hangingPunct="1">
              <a:defRPr/>
            </a:pPr>
            <a:r>
              <a:rPr lang="en-US" dirty="0" smtClean="0"/>
              <a:t>.07 cents per ounce</a:t>
            </a:r>
          </a:p>
          <a:p>
            <a:pPr eaLnBrk="1" hangingPunct="1">
              <a:defRPr/>
            </a:pPr>
            <a:r>
              <a:rPr lang="en-US" dirty="0" smtClean="0"/>
              <a:t>One Gallon = 128 ounces</a:t>
            </a:r>
          </a:p>
          <a:p>
            <a:pPr eaLnBrk="1" hangingPunct="1">
              <a:defRPr/>
            </a:pPr>
            <a:r>
              <a:rPr lang="en-US" dirty="0" smtClean="0"/>
              <a:t> $8.96 per gallon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90600" y="4495800"/>
            <a:ext cx="292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http://www.evian.com/us/</a:t>
            </a:r>
            <a:endParaRPr lang="en-US"/>
          </a:p>
          <a:p>
            <a:endParaRPr lang="en-US"/>
          </a:p>
        </p:txBody>
      </p:sp>
      <p:pic>
        <p:nvPicPr>
          <p:cNvPr id="15365" name="Picture 6" descr="ev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447800"/>
            <a:ext cx="15287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france-french-al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886200"/>
            <a:ext cx="27336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Tap Water </a:t>
            </a:r>
            <a:br>
              <a:rPr lang="en-US" b="1" dirty="0" smtClean="0"/>
            </a:br>
            <a:r>
              <a:rPr lang="en-US" sz="2400" b="1" dirty="0" smtClean="0"/>
              <a:t>From Mr. Dorman’s House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334000"/>
            <a:ext cx="7391400" cy="1219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Retail Price 1,500 gallons for $7.92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(that’s .0053 cents per gallon)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6388" name="Picture 7" descr="badhouse"/>
          <p:cNvPicPr>
            <a:picLocks noChangeAspect="1" noChangeArrowheads="1"/>
          </p:cNvPicPr>
          <p:nvPr/>
        </p:nvPicPr>
        <p:blipFill>
          <a:blip r:embed="rId2" cstate="print"/>
          <a:srcRect l="5556" t="12038" b="12038"/>
          <a:stretch>
            <a:fillRect/>
          </a:stretch>
        </p:blipFill>
        <p:spPr bwMode="auto">
          <a:xfrm>
            <a:off x="1524000" y="1676400"/>
            <a:ext cx="57150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Real Cost of Water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24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              Evian = $ 8.96 per gallon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          </a:t>
            </a:r>
            <a:r>
              <a:rPr lang="en-US" sz="2800" dirty="0" err="1" smtClean="0"/>
              <a:t>Glaceau</a:t>
            </a:r>
            <a:r>
              <a:rPr lang="en-US" sz="2800" dirty="0" smtClean="0"/>
              <a:t> = $ 8.58 per gallon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                   Fiji = $  8.19  per gallon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            </a:t>
            </a:r>
            <a:r>
              <a:rPr lang="en-US" sz="2800" dirty="0" err="1" smtClean="0"/>
              <a:t>Dasani</a:t>
            </a:r>
            <a:r>
              <a:rPr lang="en-US" sz="2800" dirty="0" smtClean="0"/>
              <a:t> = $  7.55 per gallon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       </a:t>
            </a:r>
            <a:r>
              <a:rPr lang="en-US" sz="2800" dirty="0" err="1" smtClean="0"/>
              <a:t>Auquafina</a:t>
            </a:r>
            <a:r>
              <a:rPr lang="en-US" sz="2800" dirty="0" smtClean="0"/>
              <a:t> = $  7.17 per gallon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            Iceland = $  6.40 per gallon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            </a:t>
            </a:r>
            <a:r>
              <a:rPr lang="en-US" sz="2800" dirty="0" err="1" smtClean="0"/>
              <a:t>Ozarka</a:t>
            </a:r>
            <a:r>
              <a:rPr lang="en-US" sz="2800" dirty="0" smtClean="0"/>
              <a:t> = $  6.40 per gallon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Pure American = $  5.24 per gallon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       Tap Water = 1,500 gallons for $7.92 or         				.0053 per gallon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Cost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114800"/>
          </a:xfrm>
        </p:spPr>
        <p:txBody>
          <a:bodyPr/>
          <a:lstStyle/>
          <a:p>
            <a:r>
              <a:rPr lang="en-US" dirty="0" smtClean="0"/>
              <a:t>A five-year supply of bottled water at the recommended intake of eight glasses a day can cost more than $1,000.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smtClean="0"/>
              <a:t>equivalent amount of tap water costs about $1.65.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8674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Marcia </a:t>
            </a:r>
            <a:r>
              <a:rPr lang="en-US" dirty="0" err="1" smtClean="0"/>
              <a:t>Mogelonsky</a:t>
            </a:r>
            <a:r>
              <a:rPr lang="en-US" dirty="0" smtClean="0"/>
              <a:t>, "Water Off the Shelf," </a:t>
            </a:r>
            <a:r>
              <a:rPr lang="en-US" i="1" dirty="0" smtClean="0"/>
              <a:t>American Demographics</a:t>
            </a:r>
            <a:r>
              <a:rPr lang="en-US" dirty="0" smtClean="0"/>
              <a:t>, p. 26 (April 1997) </a:t>
            </a:r>
            <a:endParaRPr lang="en-US" dirty="0"/>
          </a:p>
        </p:txBody>
      </p:sp>
      <p:pic>
        <p:nvPicPr>
          <p:cNvPr id="5" name="Picture 8" descr="http://t2.gstatic.com/images?q=tbn:ANd9GcQf9NZeCTDhuR18PTn4PlJP26Pm5s-iCSX1h-1id5T18eUvMxmRF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828800"/>
            <a:ext cx="2827711" cy="3531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smtClean="0"/>
              <a:t>Real Difference</a:t>
            </a:r>
            <a:r>
              <a:rPr lang="en-US" dirty="0" smtClean="0"/>
              <a:t>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229600" cy="83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smtClean="0"/>
              <a:t>Whatever you THINK the difference 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Tremendous Growth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81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	</a:t>
            </a:r>
            <a:r>
              <a:rPr lang="en-US" sz="2800" dirty="0" smtClean="0"/>
              <a:t>Bottled water consumption and sales have been increasing exponentially since its emergence as a widely-accepted commercial beverage category. The bottled water industry is now growing at</a:t>
            </a:r>
            <a:r>
              <a:rPr lang="en-US" sz="2800" u="sng" dirty="0" smtClean="0"/>
              <a:t> 8% to 10% annually</a:t>
            </a:r>
            <a:r>
              <a:rPr lang="en-US" sz="2800" dirty="0" smtClean="0"/>
              <a:t> – about twice as fast as other beverages.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/>
              <a:t>		In 2010 bottled water became the second </a:t>
            </a:r>
            <a:r>
              <a:rPr lang="en-US" sz="2800" u="sng" dirty="0" smtClean="0"/>
              <a:t>largest commercial beverage category</a:t>
            </a:r>
            <a:r>
              <a:rPr lang="en-US" sz="2800" dirty="0" smtClean="0"/>
              <a:t> by volume in the United States, surpassing milk, coffee, beer, and is second only to carbonated soft drinks</a:t>
            </a:r>
          </a:p>
          <a:p>
            <a:pPr>
              <a:buNone/>
              <a:defRPr/>
            </a:pPr>
            <a:r>
              <a:rPr lang="en-US" sz="2400" dirty="0" smtClean="0"/>
              <a:t>Source: </a:t>
            </a:r>
            <a:r>
              <a:rPr lang="en-US" sz="2400" i="1" dirty="0" smtClean="0"/>
              <a:t>www.shophelotes.com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Buy Bottled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5814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Americans purchase bottled water for four major reasons:</a:t>
            </a:r>
          </a:p>
          <a:p>
            <a:r>
              <a:rPr lang="en-US" sz="2800" dirty="0" smtClean="0"/>
              <a:t>fear of tap water</a:t>
            </a:r>
          </a:p>
          <a:p>
            <a:r>
              <a:rPr lang="en-US" sz="2800" dirty="0" smtClean="0"/>
              <a:t>convenience</a:t>
            </a:r>
          </a:p>
          <a:p>
            <a:r>
              <a:rPr lang="en-US" sz="2800" dirty="0" smtClean="0"/>
              <a:t>taste</a:t>
            </a:r>
          </a:p>
          <a:p>
            <a:r>
              <a:rPr lang="en-US" sz="2800" dirty="0" smtClean="0"/>
              <a:t>style and status</a:t>
            </a:r>
          </a:p>
        </p:txBody>
      </p:sp>
      <p:pic>
        <p:nvPicPr>
          <p:cNvPr id="40962" name="Picture 2" descr="http://farm4.static.flickr.com/3555/3610296776_4b3936d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4762500" cy="391477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57150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Source: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Bottled &amp; Sold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by Peter H. </a:t>
            </a:r>
            <a:r>
              <a:rPr lang="en-US" sz="2000" b="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Gleick</a:t>
            </a:r>
            <a:r>
              <a:rPr lang="en-US" sz="20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2010, page XI.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14800" y="5791200"/>
            <a:ext cx="472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Jennifer Aniston has long been a paid celebrity endorser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of bottled water.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 Drinks the Most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5259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	The countries leading in total bottled water consumption are: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	</a:t>
            </a:r>
            <a:r>
              <a:rPr lang="en-US" sz="2400" dirty="0" smtClean="0"/>
              <a:t>The United States (6.8 billion gallons) </a:t>
            </a:r>
          </a:p>
          <a:p>
            <a:pPr>
              <a:buFont typeface="Wingdings" pitchFamily="2" charset="2"/>
              <a:buNone/>
              <a:defRPr/>
            </a:pPr>
            <a:r>
              <a:rPr lang="es-ES" sz="2400" dirty="0" smtClean="0"/>
              <a:t>		</a:t>
            </a:r>
            <a:r>
              <a:rPr lang="es-ES" sz="2400" dirty="0" err="1" smtClean="0"/>
              <a:t>Mexico</a:t>
            </a:r>
            <a:r>
              <a:rPr lang="es-ES" sz="2400" dirty="0" smtClean="0"/>
              <a:t> (4.6 </a:t>
            </a:r>
            <a:r>
              <a:rPr lang="es-ES" sz="2400" dirty="0" err="1" smtClean="0"/>
              <a:t>billion</a:t>
            </a:r>
            <a:r>
              <a:rPr lang="es-ES" sz="2400" dirty="0" smtClean="0"/>
              <a:t> </a:t>
            </a:r>
            <a:r>
              <a:rPr lang="es-ES" sz="2400" dirty="0" err="1" smtClean="0"/>
              <a:t>gallons</a:t>
            </a:r>
            <a:r>
              <a:rPr lang="es-ES" sz="2400" dirty="0" smtClean="0"/>
              <a:t>)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	China &amp; Brazil (approximately 3.1 billion gallons each)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	Italy &amp; Germany (approximately 2.8 billion gallons each) </a:t>
            </a:r>
          </a:p>
          <a:p>
            <a:pPr>
              <a:buFont typeface="Wingdings" pitchFamily="2" charset="2"/>
              <a:buNone/>
              <a:defRPr/>
            </a:pPr>
            <a:r>
              <a:rPr lang="fr-FR" sz="2400" dirty="0" smtClean="0"/>
              <a:t>		France (2.2 billion gallons)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400" dirty="0" smtClean="0"/>
              <a:t>	  Indonesia (1.9 billion gallons)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		Spain &amp; India (approximately 1.4 billion gallons each)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Who Drinks the Most Per Capita?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6400800" cy="53340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Italy (48.5 gallons) </a:t>
            </a:r>
          </a:p>
          <a:p>
            <a:pPr>
              <a:defRPr/>
            </a:pPr>
            <a:r>
              <a:rPr lang="en-US" sz="2400" dirty="0" smtClean="0"/>
              <a:t>Mexico (44.5 gallons) </a:t>
            </a:r>
          </a:p>
          <a:p>
            <a:pPr>
              <a:defRPr/>
            </a:pPr>
            <a:r>
              <a:rPr lang="en-US" sz="2400" dirty="0" smtClean="0"/>
              <a:t>United Arab Emirates (43.2 gallons) </a:t>
            </a:r>
          </a:p>
          <a:p>
            <a:pPr>
              <a:defRPr/>
            </a:pPr>
            <a:r>
              <a:rPr lang="en-US" sz="2400" dirty="0" smtClean="0"/>
              <a:t>Belgium-Luxembourg (39.1 gallons) </a:t>
            </a:r>
          </a:p>
          <a:p>
            <a:pPr>
              <a:defRPr/>
            </a:pPr>
            <a:r>
              <a:rPr lang="en-US" sz="2400" dirty="0" smtClean="0"/>
              <a:t>France (37.4 gallons) </a:t>
            </a:r>
          </a:p>
          <a:p>
            <a:pPr>
              <a:defRPr/>
            </a:pPr>
            <a:r>
              <a:rPr lang="en-US" sz="2400" dirty="0" smtClean="0"/>
              <a:t>Spain (36.1 gallons) </a:t>
            </a:r>
          </a:p>
          <a:p>
            <a:pPr>
              <a:defRPr/>
            </a:pPr>
            <a:r>
              <a:rPr lang="en-US" sz="2400" dirty="0" smtClean="0"/>
              <a:t>Germany (33.0 gallons) </a:t>
            </a:r>
          </a:p>
          <a:p>
            <a:pPr>
              <a:defRPr/>
            </a:pPr>
            <a:r>
              <a:rPr lang="en-US" sz="2400" dirty="0" smtClean="0"/>
              <a:t>United States (29.9 gallons) </a:t>
            </a:r>
          </a:p>
          <a:p>
            <a:pPr>
              <a:defRPr/>
            </a:pPr>
            <a:r>
              <a:rPr lang="en-US" sz="2400" dirty="0" smtClean="0"/>
              <a:t>Lebanon (26.8 gallons) </a:t>
            </a:r>
          </a:p>
          <a:p>
            <a:pPr>
              <a:defRPr/>
            </a:pPr>
            <a:r>
              <a:rPr lang="en-US" sz="2400" dirty="0" smtClean="0"/>
              <a:t>Switzerland (26.3 gallons) </a:t>
            </a:r>
          </a:p>
          <a:p>
            <a:pPr>
              <a:defRPr/>
            </a:pPr>
            <a:r>
              <a:rPr lang="en-US" sz="2400" dirty="0" smtClean="0"/>
              <a:t>Cyprus (24.3 gallons) </a:t>
            </a:r>
          </a:p>
          <a:p>
            <a:pPr>
              <a:defRPr/>
            </a:pPr>
            <a:r>
              <a:rPr lang="it-IT" sz="2400" dirty="0" smtClean="0"/>
              <a:t>Saudi Arabia (23.2 gallons) 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39825"/>
          </a:xfrm>
        </p:spPr>
        <p:txBody>
          <a:bodyPr/>
          <a:lstStyle/>
          <a:p>
            <a:r>
              <a:rPr lang="en-US" sz="4200" dirty="0" smtClean="0"/>
              <a:t>Where Are The Water Fountains?</a:t>
            </a:r>
            <a:endParaRPr lang="en-US" sz="4200" dirty="0"/>
          </a:p>
        </p:txBody>
      </p:sp>
      <p:pic>
        <p:nvPicPr>
          <p:cNvPr id="30724" name="Picture 4" descr="http://www.google.com/url?source=imgres&amp;ct=img&amp;q=http://bigfatboyfriend.com/wp-content/uploads/2009/04/800px-push-bar-drinking-fountain.jpg&amp;sa=X&amp;ei=c2CHTa3hGZGWtwe4-ODbBA&amp;ved=0CAQQ8wc4HQ&amp;usg=AFQjCNEArJlLQQUuoLAuVmcYxBq_-gYRiQ"/>
          <p:cNvPicPr>
            <a:picLocks noChangeAspect="1" noChangeArrowheads="1"/>
          </p:cNvPicPr>
          <p:nvPr/>
        </p:nvPicPr>
        <p:blipFill>
          <a:blip r:embed="rId2" cstate="print"/>
          <a:srcRect t="-1551" b="17829"/>
          <a:stretch>
            <a:fillRect/>
          </a:stretch>
        </p:blipFill>
        <p:spPr bwMode="auto">
          <a:xfrm>
            <a:off x="1066800" y="1295400"/>
            <a:ext cx="6553200" cy="4114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5486400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Public water fountains are vanishing, but expensive bottled water is everywhere.</a:t>
            </a:r>
            <a:endParaRPr 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953000" y="58674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Source: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Bottled &amp; Sold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by Peter H. </a:t>
            </a:r>
            <a:r>
              <a:rPr lang="en-US" b="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Gleick</a:t>
            </a:r>
            <a:r>
              <a:rPr lang="en-US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2010, page 3.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036638"/>
          </a:xfrm>
        </p:spPr>
        <p:txBody>
          <a:bodyPr/>
          <a:lstStyle/>
          <a:p>
            <a:r>
              <a:rPr lang="en-US" sz="4000" dirty="0" smtClean="0"/>
              <a:t>Where Are The Water Fountains?</a:t>
            </a:r>
            <a:endParaRPr lang="en-US" sz="4000" dirty="0"/>
          </a:p>
        </p:txBody>
      </p:sp>
      <p:pic>
        <p:nvPicPr>
          <p:cNvPr id="43012" name="Picture 4" descr="http://police.ucf.edu/images/sta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642731" cy="2133600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67200" y="1066800"/>
            <a:ext cx="4876800" cy="5791200"/>
          </a:xfrm>
        </p:spPr>
        <p:txBody>
          <a:bodyPr/>
          <a:lstStyle/>
          <a:p>
            <a:pPr marL="0" indent="519113">
              <a:buNone/>
            </a:pPr>
            <a:r>
              <a:rPr lang="en-US" sz="2500" dirty="0" smtClean="0"/>
              <a:t>The University of Central Florida constructed a new $54 million stadium without a single drinking water fountain.</a:t>
            </a:r>
          </a:p>
          <a:p>
            <a:pPr marL="0" indent="519113">
              <a:buNone/>
            </a:pPr>
            <a:r>
              <a:rPr lang="en-US" sz="2500" dirty="0" smtClean="0"/>
              <a:t>For security reasons, no one was allowed to bring their own water into the stadium. </a:t>
            </a:r>
          </a:p>
          <a:p>
            <a:pPr marL="0" indent="519113">
              <a:buNone/>
            </a:pPr>
            <a:r>
              <a:rPr lang="en-US" sz="2500" dirty="0" smtClean="0"/>
              <a:t>When concessions ran out of bottled water costing $3 per bottle, 18 people where taken to the hospital for heat related illnesses and 60 more were treated by campus medical personnel.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58674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Source:</a:t>
            </a:r>
            <a:r>
              <a:rPr kumimoji="0" lang="en-US" sz="19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900" b="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Bottled &amp; Sold</a:t>
            </a:r>
            <a:r>
              <a:rPr kumimoji="0" lang="en-US" sz="19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by Peter H. </a:t>
            </a:r>
            <a:r>
              <a:rPr lang="en-US" sz="1900" b="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Gleick</a:t>
            </a:r>
            <a:r>
              <a:rPr lang="en-US" sz="19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2010, pages 1-2.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16" name="Picture 8" descr="http://www.underconsideration.com/brandnew/archives/ucf_logo.gif"/>
          <p:cNvPicPr>
            <a:picLocks noChangeAspect="1" noChangeArrowheads="1"/>
          </p:cNvPicPr>
          <p:nvPr/>
        </p:nvPicPr>
        <p:blipFill>
          <a:blip r:embed="rId3" cstate="print"/>
          <a:srcRect l="52766" t="4000" b="8000"/>
          <a:stretch>
            <a:fillRect/>
          </a:stretch>
        </p:blipFill>
        <p:spPr bwMode="auto">
          <a:xfrm>
            <a:off x="762000" y="3581400"/>
            <a:ext cx="2724150" cy="2159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60438"/>
          </a:xfrm>
        </p:spPr>
        <p:txBody>
          <a:bodyPr/>
          <a:lstStyle/>
          <a:p>
            <a:r>
              <a:rPr lang="en-US" sz="3600" dirty="0" smtClean="0"/>
              <a:t>What is the </a:t>
            </a:r>
            <a:r>
              <a:rPr lang="en-US" sz="3600" i="1" dirty="0" smtClean="0"/>
              <a:t>Real </a:t>
            </a:r>
            <a:r>
              <a:rPr lang="en-US" sz="3600" dirty="0" smtClean="0"/>
              <a:t>Cost of Bottled Water?</a:t>
            </a:r>
            <a:endParaRPr lang="en-US" sz="3600" dirty="0"/>
          </a:p>
        </p:txBody>
      </p:sp>
      <p:pic>
        <p:nvPicPr>
          <p:cNvPr id="31748" name="Picture 4" descr="http://www.screamtobegreen.com/wp-content/gallery/general/brita2.jpg"/>
          <p:cNvPicPr>
            <a:picLocks noChangeAspect="1" noChangeArrowheads="1"/>
          </p:cNvPicPr>
          <p:nvPr/>
        </p:nvPicPr>
        <p:blipFill>
          <a:blip r:embed="rId2" cstate="print"/>
          <a:srcRect t="3121"/>
          <a:stretch>
            <a:fillRect/>
          </a:stretch>
        </p:blipFill>
        <p:spPr bwMode="auto">
          <a:xfrm>
            <a:off x="5029200" y="1219200"/>
            <a:ext cx="3207004" cy="4731362"/>
          </a:xfrm>
          <a:prstGeom prst="rect">
            <a:avLst/>
          </a:prstGeom>
          <a:noFill/>
        </p:spPr>
      </p:pic>
      <p:pic>
        <p:nvPicPr>
          <p:cNvPr id="31750" name="Picture 6" descr="http://files.coloribus.com/files/adsarchive/part_1190/11906505/file/brita-water-filters-brunette-small-63195.jpg"/>
          <p:cNvPicPr>
            <a:picLocks noChangeAspect="1" noChangeArrowheads="1"/>
          </p:cNvPicPr>
          <p:nvPr/>
        </p:nvPicPr>
        <p:blipFill>
          <a:blip r:embed="rId3" cstate="print"/>
          <a:srcRect t="3106"/>
          <a:stretch>
            <a:fillRect/>
          </a:stretch>
        </p:blipFill>
        <p:spPr bwMode="auto">
          <a:xfrm>
            <a:off x="762000" y="1143000"/>
            <a:ext cx="3234330" cy="475563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6019800"/>
            <a:ext cx="86868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Magazine ads for Brita water filtration pitchers.  The ad claims that last year 16 million gallons of oil were consumed to make plastic water bottles.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910DE80EBD48438C42089B175A87EB" ma:contentTypeVersion="0" ma:contentTypeDescription="Create a new document." ma:contentTypeScope="" ma:versionID="ca23926d2e301102db6ad7771533b8e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FBB2078-0A24-4D16-BCE9-BCC64554FC3B}"/>
</file>

<file path=customXml/itemProps2.xml><?xml version="1.0" encoding="utf-8"?>
<ds:datastoreItem xmlns:ds="http://schemas.openxmlformats.org/officeDocument/2006/customXml" ds:itemID="{67F8C6F8-D2F0-4172-A274-A6725D3FCBFF}"/>
</file>

<file path=customXml/itemProps3.xml><?xml version="1.0" encoding="utf-8"?>
<ds:datastoreItem xmlns:ds="http://schemas.openxmlformats.org/officeDocument/2006/customXml" ds:itemID="{200DC4C4-A683-4C89-B3CE-4CCB187FEDF5}"/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1015</TotalTime>
  <Words>1047</Words>
  <Application>Microsoft Office PowerPoint</Application>
  <PresentationFormat>On-screen Show (4:3)</PresentationFormat>
  <Paragraphs>145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Ripple</vt:lpstr>
      <vt:lpstr>The Marketing of Water</vt:lpstr>
      <vt:lpstr>Key for Water Tasting Contest</vt:lpstr>
      <vt:lpstr>A Tremendous Growth Industry</vt:lpstr>
      <vt:lpstr>Why Do We Buy Bottled Water?</vt:lpstr>
      <vt:lpstr>Who Drinks the Most Water?</vt:lpstr>
      <vt:lpstr>Who Drinks the Most Per Capita?</vt:lpstr>
      <vt:lpstr>Where Are The Water Fountains?</vt:lpstr>
      <vt:lpstr>Where Are The Water Fountains?</vt:lpstr>
      <vt:lpstr>What is the Real Cost of Bottled Water?</vt:lpstr>
      <vt:lpstr>How Many Water Bottles Do We Use?</vt:lpstr>
      <vt:lpstr>How Safe is Bottled Water?</vt:lpstr>
      <vt:lpstr>How Safe is Bottled Water?</vt:lpstr>
      <vt:lpstr>How Safe is Bottled Water?</vt:lpstr>
      <vt:lpstr>How Safe is Bottled Water?</vt:lpstr>
      <vt:lpstr>Pure American Spring Water  Walgreens</vt:lpstr>
      <vt:lpstr>Ozarka Natural Spring Water Walgreens</vt:lpstr>
      <vt:lpstr>Iceland Pure Spring Water Walgreens</vt:lpstr>
      <vt:lpstr>Aquafina Purified Drinking Water White Oak Station</vt:lpstr>
      <vt:lpstr>Dasani Purified Water White Oak Station</vt:lpstr>
      <vt:lpstr>Fiji Natural Artesian Water Walgreens</vt:lpstr>
      <vt:lpstr>Glaceau Smart Water Walgreens</vt:lpstr>
      <vt:lpstr>Evian Spring Water Walgreens</vt:lpstr>
      <vt:lpstr>Tap Water  From Mr. Dorman’s House</vt:lpstr>
      <vt:lpstr>The Real Cost of Water</vt:lpstr>
      <vt:lpstr>The Real Cost of Water</vt:lpstr>
      <vt:lpstr>The Real Difference?</vt:lpstr>
    </vt:vector>
  </TitlesOfParts>
  <Company>Harrison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HPSD</dc:creator>
  <cp:lastModifiedBy>Chris Dorman</cp:lastModifiedBy>
  <cp:revision>56</cp:revision>
  <dcterms:created xsi:type="dcterms:W3CDTF">2007-09-05T17:19:32Z</dcterms:created>
  <dcterms:modified xsi:type="dcterms:W3CDTF">2012-04-17T19:15:38Z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0x0101004D910DE80EBD48438C42089B175A87EB</vt:lpwstr>
  </property>
</Properties>
</file>