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7" r:id="rId8"/>
    <p:sldId id="260" r:id="rId9"/>
    <p:sldId id="261" r:id="rId10"/>
    <p:sldId id="262" r:id="rId11"/>
    <p:sldId id="263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0472BF66-9A52-44A3-B652-20E03BFBCD52}" type="datetimeFigureOut">
              <a:rPr lang="en-US" smtClean="0"/>
              <a:pPr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D9C1FB17-6AC6-4AD2-ABD2-FB8D742367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7267574" cy="2514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Marketing and Computer-Aided Design Drafting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Design Project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30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Contributions of all team members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§"/>
              <a:defRPr/>
            </a:pPr>
            <a:r>
              <a:rPr lang="en-US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Project managers to score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Time management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Delegation of responsibility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Focus on task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Work well with team members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Team Effort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7614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Sketches of all conceptual ideas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3D CAD model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Patent drawing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Presentation details and renderings</a:t>
            </a:r>
            <a:endParaRPr lang="en-US" sz="3200" kern="0" spc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Drawings - Modeling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75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914400"/>
          </a:xfrm>
        </p:spPr>
        <p:txBody>
          <a:bodyPr/>
          <a:lstStyle/>
          <a:p>
            <a:pPr algn="r"/>
            <a:r>
              <a:rPr lang="en-US" dirty="0" smtClean="0"/>
              <a:t>Design Process</a:t>
            </a:r>
            <a:endParaRPr lang="en-US" dirty="0"/>
          </a:p>
        </p:txBody>
      </p:sp>
      <p:pic>
        <p:nvPicPr>
          <p:cNvPr id="4" name="Picture 2" descr="AABTLKR0"/>
          <p:cNvPicPr>
            <a:picLocks noGrp="1" noChangeAspect="1" noChangeArrowheads="1"/>
          </p:cNvPicPr>
          <p:nvPr>
            <p:ph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1626"/>
          <a:stretch/>
        </p:blipFill>
        <p:spPr bwMode="auto">
          <a:xfrm>
            <a:off x="914400" y="381000"/>
            <a:ext cx="2514600" cy="60837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6314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Objective – As a team, students will design a product and prepare a marketing presentation for a “new to market” </a:t>
            </a:r>
            <a:r>
              <a:rPr lang="en-US" sz="32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pair of eyeglasses.</a:t>
            </a:r>
            <a:endParaRPr lang="en-US" sz="3200" kern="0" spc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Product must be capable of </a:t>
            </a:r>
            <a:r>
              <a:rPr lang="en-US" sz="32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being used in visual improvement.</a:t>
            </a:r>
            <a:endParaRPr lang="en-US" sz="3200" kern="0" spc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Technique can improve on a current design, but cannot duplicate.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“SUPER” EYE GLASSES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10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762000"/>
          </a:xfrm>
        </p:spPr>
        <p:txBody>
          <a:bodyPr/>
          <a:lstStyle/>
          <a:p>
            <a:pPr algn="ctr"/>
            <a:r>
              <a:rPr lang="en-US" dirty="0" smtClean="0"/>
              <a:t>Gadget Examples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077686"/>
            <a:ext cx="3357563" cy="2286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668486"/>
            <a:ext cx="3142117" cy="258603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163" y="3690938"/>
            <a:ext cx="3403600" cy="2552700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13"/>
          </p:nvPr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01" y="1104900"/>
            <a:ext cx="2960914" cy="2258786"/>
          </a:xfrm>
        </p:spPr>
      </p:pic>
    </p:spTree>
    <p:extLst>
      <p:ext uri="{BB962C8B-B14F-4D97-AF65-F5344CB8AC3E}">
        <p14:creationId xmlns="" xmlns:p14="http://schemas.microsoft.com/office/powerpoint/2010/main" val="205415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92218"/>
            <a:ext cx="3752563" cy="2489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762000"/>
          </a:xfrm>
        </p:spPr>
        <p:txBody>
          <a:bodyPr/>
          <a:lstStyle/>
          <a:p>
            <a:pPr algn="ctr"/>
            <a:r>
              <a:rPr lang="en-US" dirty="0" smtClean="0"/>
              <a:t>Medical Examples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810000"/>
            <a:ext cx="3981450" cy="26366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985302"/>
            <a:ext cx="3077308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="" xmlns:p14="http://schemas.microsoft.com/office/powerpoint/2010/main" val="115701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8334374" cy="4724400"/>
          </a:xfrm>
        </p:spPr>
        <p:txBody>
          <a:bodyPr>
            <a:normAutofit/>
          </a:bodyPr>
          <a:lstStyle/>
          <a:p>
            <a:pPr lvl="0"/>
            <a:r>
              <a:rPr lang="en-US" sz="2000" dirty="0">
                <a:solidFill>
                  <a:srgbClr val="FF0000"/>
                </a:solidFill>
              </a:rPr>
              <a:t>Appearance of the product </a:t>
            </a:r>
            <a:r>
              <a:rPr lang="en-US" sz="2000" dirty="0"/>
              <a:t>– sale appeal, etc.</a:t>
            </a:r>
          </a:p>
          <a:p>
            <a:pPr lvl="0"/>
            <a:r>
              <a:rPr lang="en-US" sz="2000" dirty="0">
                <a:solidFill>
                  <a:srgbClr val="FF0000"/>
                </a:solidFill>
              </a:rPr>
              <a:t>Purpose of the product</a:t>
            </a:r>
            <a:r>
              <a:rPr lang="en-US" sz="2000" dirty="0"/>
              <a:t> – function, capabilities</a:t>
            </a:r>
          </a:p>
          <a:p>
            <a:pPr lvl="0"/>
            <a:r>
              <a:rPr lang="en-US" sz="2000" dirty="0">
                <a:solidFill>
                  <a:srgbClr val="FF0000"/>
                </a:solidFill>
              </a:rPr>
              <a:t>Design Originality </a:t>
            </a:r>
            <a:r>
              <a:rPr lang="en-US" sz="2000" dirty="0"/>
              <a:t>– innovative, on target with customer needs</a:t>
            </a:r>
          </a:p>
          <a:p>
            <a:pPr lvl="0"/>
            <a:r>
              <a:rPr lang="en-US" sz="2000" dirty="0">
                <a:solidFill>
                  <a:srgbClr val="FF0000"/>
                </a:solidFill>
              </a:rPr>
              <a:t>Cost</a:t>
            </a:r>
            <a:r>
              <a:rPr lang="en-US" sz="2000" dirty="0"/>
              <a:t> – use of common parts, development, overhead, labor, within target market</a:t>
            </a:r>
          </a:p>
          <a:p>
            <a:pPr lvl="0"/>
            <a:r>
              <a:rPr lang="en-US" sz="2000" dirty="0">
                <a:solidFill>
                  <a:srgbClr val="FF0000"/>
                </a:solidFill>
              </a:rPr>
              <a:t>Ease of assembly </a:t>
            </a:r>
            <a:r>
              <a:rPr lang="en-US" sz="2000" dirty="0"/>
              <a:t>–</a:t>
            </a:r>
          </a:p>
          <a:p>
            <a:pPr lvl="0"/>
            <a:r>
              <a:rPr lang="en-US" sz="2000" dirty="0">
                <a:solidFill>
                  <a:srgbClr val="FF0000"/>
                </a:solidFill>
              </a:rPr>
              <a:t>Manufacture</a:t>
            </a:r>
            <a:r>
              <a:rPr lang="en-US" sz="2000" dirty="0"/>
              <a:t> – process of manufactured parts, efficient, flexible, tolerances</a:t>
            </a:r>
          </a:p>
          <a:p>
            <a:pPr lvl="0"/>
            <a:r>
              <a:rPr lang="en-US" sz="2000" dirty="0">
                <a:solidFill>
                  <a:srgbClr val="FF0000"/>
                </a:solidFill>
              </a:rPr>
              <a:t>Maintenance</a:t>
            </a:r>
            <a:r>
              <a:rPr lang="en-US" sz="2000" dirty="0"/>
              <a:t> – ease of, lack of, field support, quality</a:t>
            </a:r>
          </a:p>
          <a:p>
            <a:pPr lvl="0"/>
            <a:r>
              <a:rPr lang="en-US" sz="2000" dirty="0">
                <a:solidFill>
                  <a:srgbClr val="FF0000"/>
                </a:solidFill>
              </a:rPr>
              <a:t>Components</a:t>
            </a:r>
            <a:r>
              <a:rPr lang="en-US" sz="2000" dirty="0"/>
              <a:t> – use of readily available components vs. custom designed</a:t>
            </a:r>
          </a:p>
          <a:p>
            <a:r>
              <a:rPr lang="en-US" sz="2000" dirty="0">
                <a:solidFill>
                  <a:srgbClr val="FF0000"/>
                </a:solidFill>
              </a:rPr>
              <a:t>Flexibility</a:t>
            </a:r>
            <a:r>
              <a:rPr lang="en-US" sz="2000" dirty="0"/>
              <a:t> – adapt to customer needs, production volume as sales increase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Design Considerations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7302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Marketing Plan to include:</a:t>
            </a:r>
          </a:p>
          <a:p>
            <a:pPr marL="514350" lvl="1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0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Consumer Demographics</a:t>
            </a:r>
            <a:endParaRPr lang="en-US" sz="3000" kern="0" spc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pPr marL="514350" lvl="1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0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Product SWOT Analysis</a:t>
            </a:r>
          </a:p>
          <a:p>
            <a:pPr marL="514350" lvl="1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0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Product Benefits/Features</a:t>
            </a:r>
          </a:p>
          <a:p>
            <a:pPr marL="514350" lvl="1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0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Internal/External Analysis</a:t>
            </a:r>
            <a:endParaRPr lang="en-US" sz="3000" kern="0" spc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pPr marL="514350" lvl="1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28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Projected </a:t>
            </a:r>
            <a:r>
              <a:rPr lang="en-US" sz="28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A</a:t>
            </a:r>
            <a:r>
              <a:rPr lang="en-US" sz="28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nnual </a:t>
            </a:r>
            <a:r>
              <a:rPr lang="en-US" sz="28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S</a:t>
            </a:r>
            <a:r>
              <a:rPr lang="en-US" sz="28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ales</a:t>
            </a:r>
            <a:endParaRPr lang="en-US" sz="2800" kern="0" spc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pPr marL="514350" lvl="1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0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Estimated </a:t>
            </a:r>
            <a:r>
              <a:rPr lang="en-US" sz="30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Profit </a:t>
            </a:r>
            <a:r>
              <a:rPr lang="en-US" sz="30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M</a:t>
            </a:r>
            <a:r>
              <a:rPr lang="en-US" sz="30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argin</a:t>
            </a:r>
            <a:endParaRPr lang="en-US" sz="3000" kern="0" spc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pPr marL="514350" lvl="1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0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Consumer </a:t>
            </a:r>
            <a:r>
              <a:rPr lang="en-US" sz="30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Needs</a:t>
            </a:r>
            <a:endParaRPr lang="en-US" sz="3000" kern="0" spc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pPr marL="514350" lvl="1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endParaRPr lang="en-US" sz="3000" kern="0" spc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/>
              <a:cs typeface="Arial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Marketing Requirements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8882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762000"/>
            <a:ext cx="768096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Title </a:t>
            </a:r>
            <a:r>
              <a:rPr lang="en-US" dirty="0" smtClean="0"/>
              <a:t>Slide:  Include Logo, slogan, color scheme</a:t>
            </a:r>
          </a:p>
          <a:p>
            <a:r>
              <a:rPr lang="en-US" dirty="0" smtClean="0"/>
              <a:t>Organizational Chart</a:t>
            </a:r>
          </a:p>
          <a:p>
            <a:r>
              <a:rPr lang="en-US" dirty="0" smtClean="0"/>
              <a:t>Mission Statement</a:t>
            </a:r>
          </a:p>
          <a:p>
            <a:r>
              <a:rPr lang="en-US" dirty="0" smtClean="0"/>
              <a:t>Description of Product/Service</a:t>
            </a:r>
            <a:r>
              <a:rPr lang="en-US" b="1" i="1" dirty="0" smtClean="0"/>
              <a:t> (Product Data)</a:t>
            </a:r>
            <a:endParaRPr lang="en-US" dirty="0" smtClean="0"/>
          </a:p>
          <a:p>
            <a:r>
              <a:rPr lang="en-US" dirty="0" smtClean="0"/>
              <a:t>Target Market</a:t>
            </a:r>
            <a:r>
              <a:rPr lang="en-US" i="1" dirty="0" smtClean="0"/>
              <a:t> (Sales and Distribution Data)</a:t>
            </a:r>
            <a:endParaRPr lang="en-US" dirty="0" smtClean="0"/>
          </a:p>
          <a:p>
            <a:r>
              <a:rPr lang="en-US" dirty="0" smtClean="0"/>
              <a:t>Initial Brainstorming Ideas—Benefits and Features </a:t>
            </a:r>
            <a:r>
              <a:rPr lang="en-US" b="1" i="1" dirty="0" smtClean="0"/>
              <a:t>(Product Data)</a:t>
            </a:r>
            <a:endParaRPr lang="en-US" dirty="0" smtClean="0"/>
          </a:p>
          <a:p>
            <a:r>
              <a:rPr lang="en-US" dirty="0" smtClean="0"/>
              <a:t>Design Proofs/Sketches; Uniqueness </a:t>
            </a:r>
            <a:r>
              <a:rPr lang="en-US" b="1" i="1" dirty="0" smtClean="0"/>
              <a:t>(Product Data)</a:t>
            </a:r>
            <a:endParaRPr lang="en-US" dirty="0" smtClean="0"/>
          </a:p>
          <a:p>
            <a:r>
              <a:rPr lang="en-US" dirty="0" smtClean="0"/>
              <a:t>Survey Results (charts/data)</a:t>
            </a:r>
            <a:r>
              <a:rPr lang="en-US" b="1" i="1" dirty="0" smtClean="0"/>
              <a:t> (Product Data, Sales Data &amp; Financial Data)</a:t>
            </a:r>
            <a:endParaRPr lang="en-US" dirty="0" smtClean="0"/>
          </a:p>
          <a:p>
            <a:r>
              <a:rPr lang="en-US" dirty="0" smtClean="0"/>
              <a:t>SWOT Analysis </a:t>
            </a:r>
            <a:r>
              <a:rPr lang="en-US" b="1" i="1" dirty="0" smtClean="0"/>
              <a:t>(Product Data)</a:t>
            </a:r>
            <a:endParaRPr lang="en-US" dirty="0" smtClean="0"/>
          </a:p>
          <a:p>
            <a:r>
              <a:rPr lang="en-US" dirty="0" smtClean="0"/>
              <a:t>Pricing and Other Financial Information</a:t>
            </a:r>
            <a:r>
              <a:rPr lang="en-US" i="1" dirty="0" smtClean="0"/>
              <a:t> (Financial Data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Promotional Mix Data </a:t>
            </a:r>
            <a:r>
              <a:rPr lang="en-US" i="1" dirty="0" smtClean="0"/>
              <a:t>(Sales &amp; Distribution Data)</a:t>
            </a:r>
            <a:endParaRPr lang="en-US" dirty="0" smtClean="0"/>
          </a:p>
          <a:p>
            <a:r>
              <a:rPr lang="en-US" dirty="0" smtClean="0"/>
              <a:t>Conclusion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Final Sales Presentation to include:</a:t>
            </a:r>
            <a:br>
              <a:rPr lang="en-US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52426" y="1676400"/>
            <a:ext cx="7680960" cy="4511040"/>
          </a:xfrm>
        </p:spPr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Begin </a:t>
            </a:r>
            <a:r>
              <a:rPr lang="en-US" sz="32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February 27   </a:t>
            </a: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End March </a:t>
            </a:r>
            <a:r>
              <a:rPr lang="en-US" sz="32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22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Presentation </a:t>
            </a: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March </a:t>
            </a:r>
            <a:r>
              <a:rPr lang="en-US" sz="3200" kern="0" spc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23 </a:t>
            </a: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(tentative)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Weekly grading for team member participation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Final project grading based on judge’s scoring (see rubric) of presentation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Project Timeframe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8383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10 minutes to present to judges per team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10 minutes for Q/A from judges.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SzPct val="80000"/>
              <a:buFont typeface="Wingdings" pitchFamily="2" charset="2"/>
              <a:buChar char="n"/>
              <a:defRPr/>
            </a:pPr>
            <a:r>
              <a:rPr lang="en-US" sz="3200" kern="0" spc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Graded presentation base on: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§"/>
              <a:defRPr/>
            </a:pPr>
            <a:r>
              <a:rPr lang="en-US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Originality/effectiveness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§"/>
              <a:defRPr/>
            </a:pPr>
            <a:r>
              <a:rPr lang="en-US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Use of graphics/props/handouts/prototypes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§"/>
              <a:defRPr/>
            </a:pPr>
            <a:r>
              <a:rPr lang="en-US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Preparedness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§"/>
              <a:defRPr/>
            </a:pPr>
            <a:r>
              <a:rPr lang="en-US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Design thought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§"/>
              <a:defRPr/>
            </a:pPr>
            <a:r>
              <a:rPr lang="en-US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Quality of information</a:t>
            </a:r>
          </a:p>
          <a:p>
            <a:pPr marL="1143000" lvl="2" indent="-228600" fontAlgn="base">
              <a:spcBef>
                <a:spcPct val="20000"/>
              </a:spcBef>
              <a:spcAft>
                <a:spcPct val="0"/>
              </a:spcAft>
              <a:buClr>
                <a:srgbClr val="FFCC66"/>
              </a:buClr>
              <a:buFont typeface="Wingdings" pitchFamily="2" charset="2"/>
              <a:buChar char="§"/>
              <a:defRPr/>
            </a:pPr>
            <a:r>
              <a:rPr lang="en-US" sz="240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/>
                <a:cs typeface="Arial"/>
              </a:rPr>
              <a:t>Professionalism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Presentation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1926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10DE80EBD48438C42089B175A87EB" ma:contentTypeVersion="0" ma:contentTypeDescription="Create a new document." ma:contentTypeScope="" ma:versionID="ca23926d2e301102db6ad7771533b8e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BAD8B68-991D-4FAE-9337-FECC834BDA8B}"/>
</file>

<file path=customXml/itemProps2.xml><?xml version="1.0" encoding="utf-8"?>
<ds:datastoreItem xmlns:ds="http://schemas.openxmlformats.org/officeDocument/2006/customXml" ds:itemID="{96F2688B-4D7B-42BA-B1A3-3795C139B0AE}"/>
</file>

<file path=customXml/itemProps3.xml><?xml version="1.0" encoding="utf-8"?>
<ds:datastoreItem xmlns:ds="http://schemas.openxmlformats.org/officeDocument/2006/customXml" ds:itemID="{2272C1D8-0D86-416D-8876-4E5EAE4417F3}"/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175</TotalTime>
  <Words>388</Words>
  <Application>Microsoft Office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Mylar</vt:lpstr>
      <vt:lpstr>Team Design Project</vt:lpstr>
      <vt:lpstr>“SUPER” EYE GLASSES</vt:lpstr>
      <vt:lpstr>Gadget Examples</vt:lpstr>
      <vt:lpstr>Medical Examples</vt:lpstr>
      <vt:lpstr>Design Considerations</vt:lpstr>
      <vt:lpstr>Marketing Requirements</vt:lpstr>
      <vt:lpstr>Final Sales Presentation to include: </vt:lpstr>
      <vt:lpstr>Project Timeframe</vt:lpstr>
      <vt:lpstr>Presentation</vt:lpstr>
      <vt:lpstr>Team Effort</vt:lpstr>
      <vt:lpstr>Drawings - Modeling</vt:lpstr>
      <vt:lpstr>Design Process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Design Project</dc:title>
  <dc:creator>Mark Hawkins</dc:creator>
  <cp:lastModifiedBy>sstuart</cp:lastModifiedBy>
  <cp:revision>10</cp:revision>
  <dcterms:created xsi:type="dcterms:W3CDTF">2012-02-17T14:52:25Z</dcterms:created>
  <dcterms:modified xsi:type="dcterms:W3CDTF">2012-02-27T15:05:43Z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0x0101004D910DE80EBD48438C42089B175A87EB</vt:lpwstr>
  </property>
</Properties>
</file>