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8" r:id="rId6"/>
    <p:sldId id="269" r:id="rId7"/>
    <p:sldId id="261" r:id="rId8"/>
    <p:sldId id="270" r:id="rId9"/>
    <p:sldId id="271" r:id="rId10"/>
    <p:sldId id="272" r:id="rId11"/>
    <p:sldId id="263" r:id="rId12"/>
    <p:sldId id="267" r:id="rId13"/>
    <p:sldId id="273" r:id="rId14"/>
    <p:sldId id="265" r:id="rId15"/>
    <p:sldId id="266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1" d="100"/>
          <a:sy n="101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nese:Desktop:Test%20Anxiety%20group%20sco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nese:Desktop:Test%20Anxiety%20group%20sc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824803149606295E-2"/>
          <c:y val="6.4814814814814797E-2"/>
          <c:w val="0.72714435695538104"/>
          <c:h val="0.822469378827647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Sheet1!$C$10:$D$10</c:f>
              <c:strCache>
                <c:ptCount val="2"/>
                <c:pt idx="0">
                  <c:v>Pre-test average</c:v>
                </c:pt>
                <c:pt idx="1">
                  <c:v>post-test average</c:v>
                </c:pt>
              </c:strCache>
            </c:strRef>
          </c:cat>
          <c:val>
            <c:numRef>
              <c:f>Sheet1!$C$11:$D$11</c:f>
              <c:numCache>
                <c:formatCode>General</c:formatCode>
                <c:ptCount val="2"/>
                <c:pt idx="0">
                  <c:v>3.125</c:v>
                </c:pt>
                <c:pt idx="1">
                  <c:v>2.6749999999999998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28992"/>
        <c:axId val="47830528"/>
      </c:barChart>
      <c:catAx>
        <c:axId val="47828992"/>
        <c:scaling>
          <c:orientation val="minMax"/>
        </c:scaling>
        <c:delete val="0"/>
        <c:axPos val="b"/>
        <c:majorTickMark val="out"/>
        <c:minorTickMark val="none"/>
        <c:tickLblPos val="nextTo"/>
        <c:crossAx val="47830528"/>
        <c:crosses val="autoZero"/>
        <c:auto val="1"/>
        <c:lblAlgn val="ctr"/>
        <c:lblOffset val="100"/>
        <c:noMultiLvlLbl val="0"/>
      </c:catAx>
      <c:valAx>
        <c:axId val="4783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828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Sheet1!$B$2:$B$9</c:f>
              <c:strCache>
                <c:ptCount val="8"/>
                <c:pt idx="0">
                  <c:v>Student 1</c:v>
                </c:pt>
                <c:pt idx="1">
                  <c:v>Student 2</c:v>
                </c:pt>
                <c:pt idx="2">
                  <c:v>Student 3</c:v>
                </c:pt>
                <c:pt idx="3">
                  <c:v>Student 4</c:v>
                </c:pt>
                <c:pt idx="4">
                  <c:v>Student 5</c:v>
                </c:pt>
                <c:pt idx="5">
                  <c:v>Student 6 </c:v>
                </c:pt>
                <c:pt idx="6">
                  <c:v>Student 7</c:v>
                </c:pt>
                <c:pt idx="7">
                  <c:v>Student 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3.6</c:v>
                </c:pt>
                <c:pt idx="2">
                  <c:v>2.6</c:v>
                </c:pt>
                <c:pt idx="3">
                  <c:v>2.4</c:v>
                </c:pt>
                <c:pt idx="4">
                  <c:v>4</c:v>
                </c:pt>
                <c:pt idx="5">
                  <c:v>3</c:v>
                </c:pt>
                <c:pt idx="6">
                  <c:v>3.2</c:v>
                </c:pt>
                <c:pt idx="7">
                  <c:v>3.9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Sheet1!$B$2:$B$9</c:f>
              <c:strCache>
                <c:ptCount val="8"/>
                <c:pt idx="0">
                  <c:v>Student 1</c:v>
                </c:pt>
                <c:pt idx="1">
                  <c:v>Student 2</c:v>
                </c:pt>
                <c:pt idx="2">
                  <c:v>Student 3</c:v>
                </c:pt>
                <c:pt idx="3">
                  <c:v>Student 4</c:v>
                </c:pt>
                <c:pt idx="4">
                  <c:v>Student 5</c:v>
                </c:pt>
                <c:pt idx="5">
                  <c:v>Student 6 </c:v>
                </c:pt>
                <c:pt idx="6">
                  <c:v>Student 7</c:v>
                </c:pt>
                <c:pt idx="7">
                  <c:v>Student 8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2.2000000000000002</c:v>
                </c:pt>
                <c:pt idx="1">
                  <c:v>4.0999999999999996</c:v>
                </c:pt>
                <c:pt idx="2">
                  <c:v>2</c:v>
                </c:pt>
                <c:pt idx="3">
                  <c:v>2.1</c:v>
                </c:pt>
                <c:pt idx="4">
                  <c:v>2.7</c:v>
                </c:pt>
                <c:pt idx="5">
                  <c:v>2.7</c:v>
                </c:pt>
                <c:pt idx="6">
                  <c:v>2.7</c:v>
                </c:pt>
                <c:pt idx="7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08800"/>
        <c:axId val="47310336"/>
      </c:barChart>
      <c:catAx>
        <c:axId val="47308800"/>
        <c:scaling>
          <c:orientation val="minMax"/>
        </c:scaling>
        <c:delete val="0"/>
        <c:axPos val="b"/>
        <c:majorTickMark val="out"/>
        <c:minorTickMark val="none"/>
        <c:tickLblPos val="nextTo"/>
        <c:crossAx val="47310336"/>
        <c:crosses val="autoZero"/>
        <c:auto val="1"/>
        <c:lblAlgn val="ctr"/>
        <c:lblOffset val="100"/>
        <c:noMultiLvlLbl val="0"/>
      </c:catAx>
      <c:valAx>
        <c:axId val="47310336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08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2227272"/>
            <a:ext cx="8147304" cy="1344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of Test Anxiety in 11</a:t>
            </a:r>
            <a:r>
              <a:rPr lang="en-US" baseline="30000" dirty="0" smtClean="0"/>
              <a:t>th</a:t>
            </a:r>
            <a:r>
              <a:rPr lang="en-US" dirty="0" smtClean="0"/>
              <a:t> &amp; 12</a:t>
            </a:r>
            <a:r>
              <a:rPr lang="en-US" baseline="30000" dirty="0" smtClean="0"/>
              <a:t>th</a:t>
            </a:r>
            <a:r>
              <a:rPr lang="en-US" dirty="0" smtClean="0"/>
              <a:t> Graders enrolled in Dual Credit Biology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3855469"/>
            <a:ext cx="8147304" cy="2447919"/>
          </a:xfrm>
        </p:spPr>
        <p:txBody>
          <a:bodyPr/>
          <a:lstStyle/>
          <a:p>
            <a:r>
              <a:rPr lang="en-US" dirty="0" smtClean="0"/>
              <a:t>Lanese Witt-Schulte</a:t>
            </a:r>
          </a:p>
          <a:p>
            <a:r>
              <a:rPr lang="en-US" dirty="0" smtClean="0"/>
              <a:t>Pierce City High School</a:t>
            </a:r>
          </a:p>
          <a:p>
            <a:r>
              <a:rPr lang="en-US" dirty="0" smtClean="0"/>
              <a:t>300 Myrtle</a:t>
            </a:r>
          </a:p>
          <a:p>
            <a:r>
              <a:rPr lang="en-US" dirty="0" smtClean="0"/>
              <a:t>Pierce City, MO 65723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witt-schulte@pcschools.net</a:t>
            </a:r>
            <a:endParaRPr lang="en-US" dirty="0" smtClean="0"/>
          </a:p>
          <a:p>
            <a:r>
              <a:rPr lang="en-US" dirty="0" smtClean="0"/>
              <a:t>417.476.2515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3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group was more responsive during open discussion about what they were experiencing during school that day. </a:t>
            </a:r>
          </a:p>
          <a:p>
            <a:r>
              <a:rPr lang="en-US" dirty="0" smtClean="0"/>
              <a:t>The time of the group, the end of the day, contributed to a lot of the open discussion and feedback provided by the students since they had just wrapped up their school day.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72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1022734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39259"/>
            <a:ext cx="8147051" cy="5385424"/>
          </a:xfrm>
        </p:spPr>
        <p:txBody>
          <a:bodyPr>
            <a:normAutofit/>
          </a:bodyPr>
          <a:lstStyle/>
          <a:p>
            <a:r>
              <a:rPr lang="en-US" dirty="0" smtClean="0"/>
              <a:t>The 30 minute sessions seemed rushed for a few of the activities. May be more beneficial to hold 6 one hour sessions. </a:t>
            </a:r>
          </a:p>
          <a:p>
            <a:r>
              <a:rPr lang="en-US" dirty="0" smtClean="0"/>
              <a:t>Counselors should offer Test Anxiety Reduction strategies during guidance curriculum lessons, especially to high school students taking college entrance exams.</a:t>
            </a:r>
          </a:p>
          <a:p>
            <a:r>
              <a:rPr lang="en-US" dirty="0" smtClean="0"/>
              <a:t>The counselor should discuss with teachers students whose test scores are lower than expected and test the student for high test anxiety. </a:t>
            </a:r>
          </a:p>
          <a:p>
            <a:r>
              <a:rPr lang="en-US" dirty="0" smtClean="0"/>
              <a:t>The counselor can share strategies for test anxiety reduction with teachers.</a:t>
            </a:r>
          </a:p>
        </p:txBody>
      </p:sp>
    </p:spTree>
    <p:extLst>
      <p:ext uri="{BB962C8B-B14F-4D97-AF65-F5344CB8AC3E}">
        <p14:creationId xmlns:p14="http://schemas.microsoft.com/office/powerpoint/2010/main" val="63112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1022734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39259"/>
            <a:ext cx="8147051" cy="5385424"/>
          </a:xfrm>
        </p:spPr>
        <p:txBody>
          <a:bodyPr>
            <a:normAutofit/>
          </a:bodyPr>
          <a:lstStyle/>
          <a:p>
            <a:r>
              <a:rPr lang="en-US" dirty="0" smtClean="0"/>
              <a:t>The counselor would include more time for open discussion in sessions rather than activities taking place.</a:t>
            </a:r>
          </a:p>
          <a:p>
            <a:r>
              <a:rPr lang="en-US" dirty="0" smtClean="0"/>
              <a:t>The counselor would keep the Merrill-Covey Matrix activity, the Cognitive Behavior Negative thinking activities, and the weekly time management activity.</a:t>
            </a:r>
          </a:p>
          <a:p>
            <a:r>
              <a:rPr lang="en-US" dirty="0" smtClean="0"/>
              <a:t>The counselor would not focus on just one class of students but the entire school population to reach more students in need of strategies to reduce test anxiety.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2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Anxiety Curriculum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is a word document containing the curriculum and resources used to facilitate the Test Anxiety Small Group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432448"/>
              </p:ext>
            </p:extLst>
          </p:nvPr>
        </p:nvGraphicFramePr>
        <p:xfrm>
          <a:off x="3809841" y="3271995"/>
          <a:ext cx="1513276" cy="144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showAsIcon="1" r:id="rId4" imgW="584200" imgH="558800" progId="Word.Document.12">
                  <p:embed/>
                </p:oleObj>
              </mc:Choice>
              <mc:Fallback>
                <p:oleObj name="Document" showAsIcon="1" r:id="rId4" imgW="5842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9841" y="3271995"/>
                        <a:ext cx="1513276" cy="1447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85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DOK:</a:t>
            </a:r>
          </a:p>
          <a:p>
            <a:pPr lvl="1"/>
            <a:r>
              <a:rPr lang="en-US" dirty="0" smtClean="0"/>
              <a:t>Webb, Norman L. and others. “Web Alignment Tool” 24 July 2005. Wisconsin Center of Education Research. University of Wisconsin-Madison. 2 Feb. 2006. &lt;http://</a:t>
            </a:r>
            <a:r>
              <a:rPr lang="en-US" dirty="0" err="1" smtClean="0"/>
              <a:t>www.wcer.wisc.edu?WAT</a:t>
            </a:r>
            <a:r>
              <a:rPr lang="en-US" dirty="0" smtClean="0"/>
              <a:t>/</a:t>
            </a:r>
            <a:r>
              <a:rPr lang="en-US" dirty="0" err="1" smtClean="0"/>
              <a:t>index.aspx</a:t>
            </a:r>
            <a:r>
              <a:rPr lang="en-US" dirty="0" smtClean="0"/>
              <a:t>&gt;.</a:t>
            </a:r>
          </a:p>
          <a:p>
            <a:r>
              <a:rPr lang="en-US" dirty="0" smtClean="0"/>
              <a:t>Bloom’s Taxonomy Polygon:</a:t>
            </a:r>
          </a:p>
          <a:p>
            <a:pPr lvl="1"/>
            <a:r>
              <a:rPr lang="en-US" dirty="0" smtClean="0"/>
              <a:t>2004. Center for Teaching Excellence. St. Edward’s University.&lt;http</a:t>
            </a:r>
            <a:r>
              <a:rPr lang="en-US" dirty="0"/>
              <a:t>://</a:t>
            </a:r>
            <a:r>
              <a:rPr lang="en-US" dirty="0" err="1"/>
              <a:t>academics.georgiasouthern.edu</a:t>
            </a:r>
            <a:r>
              <a:rPr lang="en-US" dirty="0"/>
              <a:t>/col/id/doc/</a:t>
            </a:r>
            <a:r>
              <a:rPr lang="en-US" dirty="0" err="1" smtClean="0"/>
              <a:t>BloomPolygon.pdf</a:t>
            </a:r>
            <a:r>
              <a:rPr lang="en-US" dirty="0" smtClean="0"/>
              <a:t>&gt;.</a:t>
            </a:r>
          </a:p>
          <a:p>
            <a:r>
              <a:rPr lang="en-US" dirty="0" smtClean="0"/>
              <a:t>Tackling Test Anxiety Curriculum: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Damer</a:t>
            </a:r>
            <a:r>
              <a:rPr lang="en-US" dirty="0"/>
              <a:t>, D. E. and </a:t>
            </a:r>
            <a:r>
              <a:rPr lang="en-US" dirty="0" err="1"/>
              <a:t>Melendres</a:t>
            </a:r>
            <a:r>
              <a:rPr lang="en-US" dirty="0"/>
              <a:t>, L. T. (2011). “Tackling test anxiety”: A group for college students. </a:t>
            </a:r>
            <a:r>
              <a:rPr lang="en-US" i="1" dirty="0"/>
              <a:t>The Journal for Specialists in Group Work, 36(3), </a:t>
            </a:r>
            <a:r>
              <a:rPr lang="en-US" dirty="0"/>
              <a:t>163-177.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1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5"/>
            <a:ext cx="8147051" cy="48478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Merrill Covey Matrix: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“Merrill Covey Matrix.” 2011. The Innovation Games Company. Innovation games</a:t>
            </a:r>
            <a:r>
              <a:rPr lang="en-US" dirty="0"/>
              <a:t>. </a:t>
            </a:r>
            <a:r>
              <a:rPr lang="en-US" dirty="0" smtClean="0"/>
              <a:t>&lt;http</a:t>
            </a:r>
            <a:r>
              <a:rPr lang="en-US" dirty="0"/>
              <a:t>://</a:t>
            </a:r>
            <a:r>
              <a:rPr lang="en-US" dirty="0" err="1"/>
              <a:t>innovationgames.com</a:t>
            </a:r>
            <a:r>
              <a:rPr lang="en-US" dirty="0"/>
              <a:t>/</a:t>
            </a:r>
            <a:r>
              <a:rPr lang="en-US" dirty="0" err="1"/>
              <a:t>merrill</a:t>
            </a:r>
            <a:r>
              <a:rPr lang="en-US" dirty="0"/>
              <a:t>-covey-matrix</a:t>
            </a:r>
            <a:r>
              <a:rPr lang="en-US" dirty="0" smtClean="0"/>
              <a:t>/&gt;.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Yerkes-Dodson Law: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Nonlinearity </a:t>
            </a:r>
            <a:r>
              <a:rPr lang="en-US" dirty="0" err="1" smtClean="0"/>
              <a:t>Biol</a:t>
            </a:r>
            <a:r>
              <a:rPr lang="en-US" dirty="0" smtClean="0"/>
              <a:t> </a:t>
            </a:r>
            <a:r>
              <a:rPr lang="en-US" dirty="0" err="1" smtClean="0"/>
              <a:t>Toxicol</a:t>
            </a:r>
            <a:r>
              <a:rPr lang="en-US" dirty="0" smtClean="0"/>
              <a:t> Med. 2005 January; 3(1): 1-7. </a:t>
            </a:r>
            <a:r>
              <a:rPr lang="en-US" dirty="0" err="1" smtClean="0"/>
              <a:t>doi</a:t>
            </a:r>
            <a:r>
              <a:rPr lang="en-US" dirty="0" smtClean="0"/>
              <a:t>: 10.2201/nonlin.003.01.001.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Westside Test Anxiety Scale: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Driscoll, R. (2007). Westside test anxiety scale validation. </a:t>
            </a:r>
            <a:r>
              <a:rPr lang="en-US" i="1" dirty="0"/>
              <a:t>Education Resources Information Center. </a:t>
            </a:r>
            <a:r>
              <a:rPr lang="en-US" dirty="0"/>
              <a:t>1-6. </a:t>
            </a:r>
            <a:r>
              <a:rPr lang="en-US" dirty="0" smtClean="0"/>
              <a:t>&lt;http</a:t>
            </a:r>
            <a:r>
              <a:rPr lang="en-US" dirty="0"/>
              <a:t>://</a:t>
            </a:r>
            <a:r>
              <a:rPr lang="en-US" dirty="0" err="1"/>
              <a:t>www.testanxietycontrol.com</a:t>
            </a:r>
            <a:r>
              <a:rPr lang="en-US" dirty="0"/>
              <a:t>/research/</a:t>
            </a:r>
            <a:r>
              <a:rPr lang="en-US" dirty="0" err="1" smtClean="0"/>
              <a:t>sv.pdf</a:t>
            </a:r>
            <a:r>
              <a:rPr lang="en-US" dirty="0" smtClean="0"/>
              <a:t>&gt;.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Cognitive Behavioral Therapy Model: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Shire GPs. “Rationale for Cognitive </a:t>
            </a:r>
            <a:r>
              <a:rPr lang="en-US" dirty="0" err="1" smtClean="0"/>
              <a:t>Behavioural</a:t>
            </a:r>
            <a:r>
              <a:rPr lang="en-US" dirty="0" smtClean="0"/>
              <a:t> Therapy.” May 2005. &lt;</a:t>
            </a:r>
            <a:r>
              <a:rPr lang="en-US" dirty="0" err="1" smtClean="0"/>
              <a:t>www.mhima.org.au</a:t>
            </a:r>
            <a:r>
              <a:rPr lang="en-US" dirty="0"/>
              <a:t>/_literature_73677/</a:t>
            </a:r>
            <a:r>
              <a:rPr lang="en-US" dirty="0" smtClean="0"/>
              <a:t>R</a:t>
            </a:r>
            <a:r>
              <a:rPr lang="en-US" b="1" dirty="0" smtClean="0"/>
              <a:t>CBT&gt;.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8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74246"/>
          </a:xfrm>
        </p:spPr>
        <p:txBody>
          <a:bodyPr/>
          <a:lstStyle/>
          <a:p>
            <a:r>
              <a:rPr lang="en-US" sz="3600" dirty="0" smtClean="0"/>
              <a:t>Problem Identification and Statement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158875"/>
            <a:ext cx="4084955" cy="53975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 Dual Credit College Biology students are struggling with test anxiety before and during the class tests at Pierce City High School.</a:t>
            </a:r>
          </a:p>
          <a:p>
            <a:pPr lvl="1"/>
            <a:r>
              <a:rPr lang="en-US" dirty="0" smtClean="0"/>
              <a:t>Data was collected prior to the test anxiety group and following the completion of the test anxiety group approximately 6 weeks after the beginning.</a:t>
            </a:r>
          </a:p>
          <a:p>
            <a:pPr lvl="1"/>
            <a:r>
              <a:rPr lang="en-US" dirty="0" smtClean="0"/>
              <a:t>Reducing the level of test anxiety experienced in students could help these students perform better on other class tests as well as college entrance exams. </a:t>
            </a:r>
          </a:p>
          <a:p>
            <a:pPr lvl="1"/>
            <a:r>
              <a:rPr lang="en-US" dirty="0" smtClean="0"/>
              <a:t>Pre-test Average 3.125, post-test average 2.7</a:t>
            </a:r>
          </a:p>
          <a:p>
            <a:r>
              <a:rPr lang="en-US" dirty="0" smtClean="0"/>
              <a:t>Other Considerations</a:t>
            </a:r>
          </a:p>
          <a:p>
            <a:pPr lvl="1"/>
            <a:r>
              <a:rPr lang="en-US" dirty="0" smtClean="0"/>
              <a:t>How does test anxiety affect these students in other classes?</a:t>
            </a:r>
          </a:p>
          <a:p>
            <a:pPr lvl="1"/>
            <a:r>
              <a:rPr lang="en-US" dirty="0" smtClean="0"/>
              <a:t>What are the current study habits of students?</a:t>
            </a:r>
          </a:p>
          <a:p>
            <a:pPr lvl="1"/>
            <a:r>
              <a:rPr lang="en-US" dirty="0" smtClean="0"/>
              <a:t>How does test anxiety affect the scores of students on college entrance exams?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638943"/>
              </p:ext>
            </p:extLst>
          </p:nvPr>
        </p:nvGraphicFramePr>
        <p:xfrm>
          <a:off x="4338955" y="18305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463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4440"/>
          </a:xfrm>
        </p:spPr>
        <p:txBody>
          <a:bodyPr/>
          <a:lstStyle/>
          <a:p>
            <a:r>
              <a:rPr lang="en-US" dirty="0" smtClean="0"/>
              <a:t>SIMS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948570"/>
            <a:ext cx="8147051" cy="55690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2 senior females</a:t>
            </a:r>
          </a:p>
          <a:p>
            <a:pPr lvl="1"/>
            <a:r>
              <a:rPr lang="en-US" dirty="0" smtClean="0"/>
              <a:t>2 junior males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junior females</a:t>
            </a:r>
          </a:p>
          <a:p>
            <a:pPr lvl="1"/>
            <a:r>
              <a:rPr lang="en-US" dirty="0" smtClean="0"/>
              <a:t>All exhibiting moderate to high levels of test anxiety</a:t>
            </a:r>
          </a:p>
          <a:p>
            <a:r>
              <a:rPr lang="en-US" dirty="0" smtClean="0"/>
              <a:t>Interventions</a:t>
            </a:r>
          </a:p>
          <a:p>
            <a:pPr lvl="1"/>
            <a:r>
              <a:rPr lang="en-US" dirty="0" smtClean="0"/>
              <a:t>Group presentations and discussions</a:t>
            </a:r>
          </a:p>
          <a:p>
            <a:pPr lvl="1"/>
            <a:r>
              <a:rPr lang="en-US" dirty="0" smtClean="0"/>
              <a:t>2 times a week for 30 minutes for 6 weeks</a:t>
            </a:r>
          </a:p>
          <a:p>
            <a:pPr lvl="1"/>
            <a:r>
              <a:rPr lang="en-US" dirty="0" smtClean="0"/>
              <a:t>During study hall from 2:40 – 3:10 Tuesdays and Thursdays</a:t>
            </a:r>
          </a:p>
          <a:p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Richard Driscoll’s Test Anxiety Index as pre and post test</a:t>
            </a:r>
          </a:p>
          <a:p>
            <a:pPr lvl="1"/>
            <a:r>
              <a:rPr lang="en-US" dirty="0" smtClean="0"/>
              <a:t>Dual Credit Biology course exam 2 and 3</a:t>
            </a:r>
          </a:p>
          <a:p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Counselor’s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3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175729"/>
          </a:xfrm>
        </p:spPr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68751"/>
            <a:ext cx="8147051" cy="52018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Prior to group: Administer Westside Test Anxiety Scale to students</a:t>
            </a:r>
          </a:p>
          <a:p>
            <a:r>
              <a:rPr lang="en-US" dirty="0" smtClean="0"/>
              <a:t>Session 1: Introductions and setting of group norms</a:t>
            </a:r>
          </a:p>
          <a:p>
            <a:r>
              <a:rPr lang="en-US" dirty="0" smtClean="0"/>
              <a:t>Session 2: Partner share with “Questions about your Test Anxiety” worksheet then large group share to find commonalities</a:t>
            </a:r>
          </a:p>
          <a:p>
            <a:r>
              <a:rPr lang="en-US" dirty="0" smtClean="0"/>
              <a:t>Session 3: Introduce Cognitive Behavioral Model of Anxiety, discuss relationship between thoughts, feelings, physical reactions, and behaviors during testing</a:t>
            </a:r>
          </a:p>
          <a:p>
            <a:r>
              <a:rPr lang="en-US" dirty="0" smtClean="0"/>
              <a:t>Session 4: Post negative thoughts and behaviors around the classroom and partnered students go around and write down a positive comment or behavior to replace the negative.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57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5"/>
            <a:ext cx="8147051" cy="4740722"/>
          </a:xfrm>
        </p:spPr>
        <p:txBody>
          <a:bodyPr>
            <a:normAutofit/>
          </a:bodyPr>
          <a:lstStyle/>
          <a:p>
            <a:r>
              <a:rPr lang="en-US" dirty="0" smtClean="0"/>
              <a:t>Session 5: Discuss Yerkes-Dodson Performance-arousal Curve and how some test anxiety can be good, return to negative thinking errors and correction practice.</a:t>
            </a:r>
          </a:p>
          <a:p>
            <a:r>
              <a:rPr lang="en-US" dirty="0" smtClean="0"/>
              <a:t>Session 6: Complete Covey and Merrill Matrix activity as a group organizing daily tasks into areas of priority.</a:t>
            </a:r>
          </a:p>
          <a:p>
            <a:r>
              <a:rPr lang="en-US" dirty="0" smtClean="0"/>
              <a:t>Session 7: Students complete a time-management chart for the week before a test, signifying time spent studying and preparing</a:t>
            </a:r>
          </a:p>
          <a:p>
            <a:r>
              <a:rPr lang="en-US" dirty="0" smtClean="0"/>
              <a:t>Session 8: Students identify study skills they have used or use that work, don’t work for them, and share new ideas they may have.</a:t>
            </a:r>
          </a:p>
        </p:txBody>
      </p:sp>
    </p:spTree>
    <p:extLst>
      <p:ext uri="{BB962C8B-B14F-4D97-AF65-F5344CB8AC3E}">
        <p14:creationId xmlns:p14="http://schemas.microsoft.com/office/powerpoint/2010/main" val="401152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5"/>
            <a:ext cx="8147051" cy="48631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Session 9: Discuss the 6 levels of Bloom’s Taxonomy identifying teachers expectations of students on test questions</a:t>
            </a:r>
          </a:p>
          <a:p>
            <a:r>
              <a:rPr lang="en-US" dirty="0" smtClean="0"/>
              <a:t>Session 10: Discuss the Depth of Knowledge Chart and question levels, identify the DOK and Bloom’s level of questions on study guide or previous test questions. </a:t>
            </a:r>
          </a:p>
          <a:p>
            <a:r>
              <a:rPr lang="en-US" dirty="0" smtClean="0"/>
              <a:t>Session 11: Practice different relaxation exercises and evaluate student reactions of exercises</a:t>
            </a:r>
          </a:p>
          <a:p>
            <a:r>
              <a:rPr lang="en-US" dirty="0" smtClean="0"/>
              <a:t>Session 12: Discuss regular test day routine, create a Test Anxiety Management plan for test day</a:t>
            </a:r>
          </a:p>
          <a:p>
            <a:r>
              <a:rPr lang="en-US" dirty="0" smtClean="0"/>
              <a:t>Prior to next test: Administer Post-test of Westside Test Anxiety Scale</a:t>
            </a:r>
          </a:p>
        </p:txBody>
      </p:sp>
    </p:spTree>
    <p:extLst>
      <p:ext uri="{BB962C8B-B14F-4D97-AF65-F5344CB8AC3E}">
        <p14:creationId xmlns:p14="http://schemas.microsoft.com/office/powerpoint/2010/main" val="426943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270172"/>
              </p:ext>
            </p:extLst>
          </p:nvPr>
        </p:nvGraphicFramePr>
        <p:xfrm>
          <a:off x="288018" y="1761565"/>
          <a:ext cx="8357508" cy="477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507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Prior to the TA group one student exhibited extremely high anxiety, ranking a majority of the statements either a 4 or 5 this student lowered their level of anxiety to High normal test anxiety. </a:t>
            </a:r>
          </a:p>
          <a:p>
            <a:r>
              <a:rPr lang="en-US" dirty="0" smtClean="0"/>
              <a:t>Two students were at the High test anxiety level, one of student experienced an increase in test anxiety, and the other student lowered theirs to the moderately high level. </a:t>
            </a:r>
          </a:p>
          <a:p>
            <a:r>
              <a:rPr lang="en-US" dirty="0" smtClean="0"/>
              <a:t>Two students in the group began at a moderately high level and lowered their scores by 0.5 and 0.3 respectively. </a:t>
            </a:r>
          </a:p>
          <a:p>
            <a:r>
              <a:rPr lang="en-US" dirty="0" smtClean="0"/>
              <a:t>One student began at the high normal test anxiety level and lowered to the normal test anxiety level.</a:t>
            </a:r>
          </a:p>
          <a:p>
            <a:r>
              <a:rPr lang="en-US" dirty="0" smtClean="0"/>
              <a:t>Two students started at a normal or average test anxiety level and remained there after the TA group, lowering their original scores by 0.3 and 0.2 points.</a:t>
            </a:r>
          </a:p>
        </p:txBody>
      </p:sp>
    </p:spTree>
    <p:extLst>
      <p:ext uri="{BB962C8B-B14F-4D97-AF65-F5344CB8AC3E}">
        <p14:creationId xmlns:p14="http://schemas.microsoft.com/office/powerpoint/2010/main" val="50772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student whose test anxiety score raised is experiencing a very heavy course load this semester and I am concerned her anxiety comes with the pressure to excel in those classes and remain first in her class by both herself and her parents. </a:t>
            </a:r>
          </a:p>
          <a:p>
            <a:r>
              <a:rPr lang="en-US" dirty="0" smtClean="0"/>
              <a:t>The students who began the group with a normal or high normal level of test anxiety joined the group for the experience.</a:t>
            </a:r>
          </a:p>
          <a:p>
            <a:r>
              <a:rPr lang="en-US" dirty="0" smtClean="0"/>
              <a:t>Students enjoyed the time-task management graph of the Merrill-Covey Matrix because it was interactive.</a:t>
            </a:r>
          </a:p>
          <a:p>
            <a:r>
              <a:rPr lang="en-US" dirty="0" smtClean="0"/>
              <a:t>Activities in which the students had to get up and move around the room or contribute their own experiences seemed more engaging rather than the facilitator leading a discussion about cognitive behavior or the Yerkes-</a:t>
            </a:r>
            <a:r>
              <a:rPr lang="en-US" dirty="0"/>
              <a:t>D</a:t>
            </a:r>
            <a:r>
              <a:rPr lang="en-US" dirty="0" smtClean="0"/>
              <a:t>odson </a:t>
            </a:r>
            <a:r>
              <a:rPr lang="en-US" dirty="0"/>
              <a:t>l</a:t>
            </a:r>
            <a:r>
              <a:rPr lang="en-US" dirty="0" smtClean="0"/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5077202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eatment of Test Anxiety in 11th &amp;amp; 12th Graders enrolled in Dual Credit Biology Clas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roblem Identification and Statement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SIMS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Interventions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Interventions&amp;quot;&quot;/&gt;&lt;property id=&quot;20307&quot; value=&quot;268&quot;/&gt;&lt;/object&gt;&lt;object type=&quot;3&quot; unique_id=&quot;10009&quot;&gt;&lt;property id=&quot;20148&quot; value=&quot;5&quot;/&gt;&lt;property id=&quot;20300&quot; value=&quot;Slide 6 - &amp;quot;Interventions&amp;quot;&quot;/&gt;&lt;property id=&quot;20307&quot; value=&quot;269&quot;/&gt;&lt;/object&gt;&lt;object type=&quot;3&quot; unique_id=&quot;10010&quot;&gt;&lt;property id=&quot;20148&quot; value=&quot;5&quot;/&gt;&lt;property id=&quot;20300&quot; value=&quot;Slide 7 - &amp;quot;Results: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Data Analysis and Summary&amp;quot;&quot;/&gt;&lt;property id=&quot;20307&quot; value=&quot;270&quot;/&gt;&lt;/object&gt;&lt;object type=&quot;3&quot; unique_id=&quot;10012&quot;&gt;&lt;property id=&quot;20148&quot; value=&quot;5&quot;/&gt;&lt;property id=&quot;20300&quot; value=&quot;Slide 9 - &amp;quot;Data Analysis and Summary&amp;quot;&quot;/&gt;&lt;property id=&quot;20307&quot; value=&quot;271&quot;/&gt;&lt;/object&gt;&lt;object type=&quot;3&quot; unique_id=&quot;10013&quot;&gt;&lt;property id=&quot;20148&quot; value=&quot;5&quot;/&gt;&lt;property id=&quot;20300&quot; value=&quot;Slide 10 - &amp;quot;Data Analysis and Summary&amp;quot;&quot;/&gt;&lt;property id=&quot;20307&quot; value=&quot;272&quot;/&gt;&lt;/object&gt;&lt;object type=&quot;3&quot; unique_id=&quot;10014&quot;&gt;&lt;property id=&quot;20148&quot; value=&quot;5&quot;/&gt;&lt;property id=&quot;20300&quot; value=&quot;Slide 11 - &amp;quot;Recommendations&amp;quot;&quot;/&gt;&lt;property id=&quot;20307&quot; value=&quot;263&quot;/&gt;&lt;/object&gt;&lt;object type=&quot;3&quot; unique_id=&quot;10015&quot;&gt;&lt;property id=&quot;20148&quot; value=&quot;5&quot;/&gt;&lt;property id=&quot;20300&quot; value=&quot;Slide 12 - &amp;quot;Recommendations&amp;quot;&quot;/&gt;&lt;property id=&quot;20307&quot; value=&quot;267&quot;/&gt;&lt;/object&gt;&lt;object type=&quot;3&quot; unique_id=&quot;10016&quot;&gt;&lt;property id=&quot;20148&quot; value=&quot;5&quot;/&gt;&lt;property id=&quot;20300&quot; value=&quot;Slide 13 - &amp;quot;Test Anxiety Curriculum and Resources&amp;quot;&quot;/&gt;&lt;property id=&quot;20307&quot; value=&quot;273&quot;/&gt;&lt;/object&gt;&lt;object type=&quot;3&quot; unique_id=&quot;10017&quot;&gt;&lt;property id=&quot;20148&quot; value=&quot;5&quot;/&gt;&lt;property id=&quot;20300&quot; value=&quot;Slide 14 - &amp;quot;Bibliography&amp;quot;&quot;/&gt;&lt;property id=&quot;20307&quot; value=&quot;265&quot;/&gt;&lt;/object&gt;&lt;object type=&quot;3&quot; unique_id=&quot;10018&quot;&gt;&lt;property id=&quot;20148&quot; value=&quot;5&quot;/&gt;&lt;property id=&quot;20300&quot; value=&quot;Slide 15 - &amp;quot;Bibliography&amp;quot;&quot;/&gt;&lt;property id=&quot;20307&quot; value=&quot;26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658</TotalTime>
  <Words>1198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Saddle</vt:lpstr>
      <vt:lpstr>Document</vt:lpstr>
      <vt:lpstr>Treatment of Test Anxiety in 11th &amp; 12th Graders enrolled in Dual Credit Biology Class</vt:lpstr>
      <vt:lpstr>Problem Identification and Statement</vt:lpstr>
      <vt:lpstr>SIMS</vt:lpstr>
      <vt:lpstr>Interventions</vt:lpstr>
      <vt:lpstr>Interventions</vt:lpstr>
      <vt:lpstr>Interventions</vt:lpstr>
      <vt:lpstr>Results:</vt:lpstr>
      <vt:lpstr>Data Analysis and Summary</vt:lpstr>
      <vt:lpstr>Data Analysis and Summary</vt:lpstr>
      <vt:lpstr>Data Analysis and Summary</vt:lpstr>
      <vt:lpstr>Recommendations</vt:lpstr>
      <vt:lpstr>Recommendations</vt:lpstr>
      <vt:lpstr>Test Anxiety Curriculum and Resources</vt:lpstr>
      <vt:lpstr>Bibliography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Test Anxiety in 11th &amp; 12th Graders enrolled in Dual Credit Biology Class</dc:title>
  <dc:creator>Lanese Witt-Schulte</dc:creator>
  <cp:lastModifiedBy>wittmaier</cp:lastModifiedBy>
  <cp:revision>20</cp:revision>
  <dcterms:created xsi:type="dcterms:W3CDTF">2012-11-18T18:09:14Z</dcterms:created>
  <dcterms:modified xsi:type="dcterms:W3CDTF">2012-12-11T14:20:45Z</dcterms:modified>
</cp:coreProperties>
</file>