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91" r:id="rId3"/>
    <p:sldId id="286" r:id="rId4"/>
    <p:sldId id="289" r:id="rId5"/>
    <p:sldId id="284" r:id="rId6"/>
    <p:sldId id="285" r:id="rId7"/>
    <p:sldId id="298" r:id="rId8"/>
    <p:sldId id="257" r:id="rId9"/>
    <p:sldId id="296" r:id="rId10"/>
    <p:sldId id="280" r:id="rId11"/>
    <p:sldId id="259" r:id="rId12"/>
    <p:sldId id="261" r:id="rId13"/>
    <p:sldId id="275" r:id="rId14"/>
    <p:sldId id="264" r:id="rId15"/>
    <p:sldId id="265" r:id="rId16"/>
    <p:sldId id="266" r:id="rId17"/>
    <p:sldId id="267" r:id="rId18"/>
    <p:sldId id="258" r:id="rId19"/>
    <p:sldId id="277" r:id="rId20"/>
    <p:sldId id="302" r:id="rId21"/>
    <p:sldId id="281" r:id="rId22"/>
    <p:sldId id="274" r:id="rId23"/>
    <p:sldId id="273" r:id="rId24"/>
    <p:sldId id="268" r:id="rId25"/>
    <p:sldId id="278" r:id="rId26"/>
    <p:sldId id="292" r:id="rId27"/>
    <p:sldId id="28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1A3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8" autoAdjust="0"/>
    <p:restoredTop sz="84140" autoAdjust="0"/>
  </p:normalViewPr>
  <p:slideViewPr>
    <p:cSldViewPr>
      <p:cViewPr varScale="1">
        <p:scale>
          <a:sx n="88" d="100"/>
          <a:sy n="88" d="100"/>
        </p:scale>
        <p:origin x="-60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A31E7F-7377-4DF1-A39C-A6850E35001F}" type="datetimeFigureOut">
              <a:rPr lang="en-US" smtClean="0"/>
              <a:pPr/>
              <a:t>9/29/2011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661B69-80F1-45BD-B4D1-CFB6E17E5C2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28600" indent="-228600">
              <a:buNone/>
            </a:pPr>
            <a:endParaRPr lang="en-US" baseline="0" dirty="0" smtClean="0"/>
          </a:p>
        </p:txBody>
      </p:sp>
      <p:sp>
        <p:nvSpPr>
          <p:cNvPr id="4" name="Slide Number Placeholder 3"/>
          <p:cNvSpPr>
            <a:spLocks noGrp="1"/>
          </p:cNvSpPr>
          <p:nvPr>
            <p:ph type="sldNum" sz="quarter" idx="10"/>
          </p:nvPr>
        </p:nvSpPr>
        <p:spPr/>
        <p:txBody>
          <a:bodyPr/>
          <a:lstStyle/>
          <a:p>
            <a:fld id="{A0661B69-80F1-45BD-B4D1-CFB6E17E5C2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661B69-80F1-45BD-B4D1-CFB6E17E5C24}"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661B69-80F1-45BD-B4D1-CFB6E17E5C24}"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88078A-B2F2-4095-BABC-C8C6B66B3A49}"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661B69-80F1-45BD-B4D1-CFB6E17E5C24}"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661B69-80F1-45BD-B4D1-CFB6E17E5C24}"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aseline="0" dirty="0" smtClean="0"/>
          </a:p>
        </p:txBody>
      </p:sp>
      <p:sp>
        <p:nvSpPr>
          <p:cNvPr id="4" name="Slide Number Placeholder 3"/>
          <p:cNvSpPr>
            <a:spLocks noGrp="1"/>
          </p:cNvSpPr>
          <p:nvPr>
            <p:ph type="sldNum" sz="quarter" idx="10"/>
          </p:nvPr>
        </p:nvSpPr>
        <p:spPr/>
        <p:txBody>
          <a:bodyPr/>
          <a:lstStyle/>
          <a:p>
            <a:fld id="{A0661B69-80F1-45BD-B4D1-CFB6E17E5C24}"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661B69-80F1-45BD-B4D1-CFB6E17E5C24}"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661B69-80F1-45BD-B4D1-CFB6E17E5C24}"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FBA2BF-DC9D-49A7-BA9B-E2CF9117AA25}"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661B69-80F1-45BD-B4D1-CFB6E17E5C24}"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aseline="0" dirty="0" smtClean="0"/>
          </a:p>
        </p:txBody>
      </p:sp>
      <p:sp>
        <p:nvSpPr>
          <p:cNvPr id="4" name="Slide Number Placeholder 3"/>
          <p:cNvSpPr>
            <a:spLocks noGrp="1"/>
          </p:cNvSpPr>
          <p:nvPr>
            <p:ph type="sldNum" sz="quarter" idx="10"/>
          </p:nvPr>
        </p:nvSpPr>
        <p:spPr/>
        <p:txBody>
          <a:bodyPr/>
          <a:lstStyle/>
          <a:p>
            <a:fld id="{A0661B69-80F1-45BD-B4D1-CFB6E17E5C2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94A8C4-7F6A-47BD-9DF1-9766938C7CE9}" type="slidenum">
              <a:rPr lang="en-US" smtClean="0"/>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3A2B363-2C67-4C36-BCAA-6E92266C5EA1}" type="slidenum">
              <a:rPr lang="en-US" smtClean="0"/>
              <a:pPr>
                <a:defRPr/>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A3A2B363-2C67-4C36-BCAA-6E92266C5EA1}" type="slidenum">
              <a:rPr lang="en-US" smtClean="0"/>
              <a:pPr>
                <a:defRPr/>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0661B69-80F1-45BD-B4D1-CFB6E17E5C24}"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661B69-80F1-45BD-B4D1-CFB6E17E5C24}"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661B69-80F1-45BD-B4D1-CFB6E17E5C24}"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None/>
            </a:pPr>
            <a:endParaRPr lang="en-US" dirty="0" smtClean="0"/>
          </a:p>
        </p:txBody>
      </p:sp>
      <p:sp>
        <p:nvSpPr>
          <p:cNvPr id="4" name="Slide Number Placeholder 3"/>
          <p:cNvSpPr>
            <a:spLocks noGrp="1"/>
          </p:cNvSpPr>
          <p:nvPr>
            <p:ph type="sldNum" sz="quarter" idx="10"/>
          </p:nvPr>
        </p:nvSpPr>
        <p:spPr/>
        <p:txBody>
          <a:bodyPr/>
          <a:lstStyle/>
          <a:p>
            <a:fld id="{D788078A-B2F2-4095-BABC-C8C6B66B3A49}" type="slidenum">
              <a:rPr lang="en-US" smtClean="0"/>
              <a:pPr/>
              <a:t>27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560B339-B47D-4D4F-8C6B-C5964FC2FE61}" type="slidenum">
              <a:rPr lang="en-US" smtClean="0"/>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661B69-80F1-45BD-B4D1-CFB6E17E5C2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lnSpc>
                <a:spcPct val="80000"/>
              </a:lnSpc>
              <a:defRPr/>
            </a:pPr>
            <a:r>
              <a:rPr lang="en-US" sz="1200" i="1" dirty="0" smtClean="0"/>
              <a:t> </a:t>
            </a:r>
            <a:endParaRPr lang="en-US" dirty="0"/>
          </a:p>
        </p:txBody>
      </p:sp>
      <p:sp>
        <p:nvSpPr>
          <p:cNvPr id="4" name="Slide Number Placeholder 3"/>
          <p:cNvSpPr>
            <a:spLocks noGrp="1"/>
          </p:cNvSpPr>
          <p:nvPr>
            <p:ph type="sldNum" sz="quarter" idx="10"/>
          </p:nvPr>
        </p:nvSpPr>
        <p:spPr/>
        <p:txBody>
          <a:bodyPr/>
          <a:lstStyle/>
          <a:p>
            <a:fld id="{A0661B69-80F1-45BD-B4D1-CFB6E17E5C2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88078A-B2F2-4095-BABC-C8C6B66B3A49}"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661B69-80F1-45BD-B4D1-CFB6E17E5C24}"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661B69-80F1-45BD-B4D1-CFB6E17E5C24}"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661B69-80F1-45BD-B4D1-CFB6E17E5C24}"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337F"/>
        </a:solid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9525" y="6053138"/>
            <a:ext cx="2249488" cy="712787"/>
          </a:xfrm>
          <a:prstGeom prst="rect">
            <a:avLst/>
          </a:prstGeom>
          <a:solidFill>
            <a:srgbClr val="94664B"/>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359025" y="6043613"/>
            <a:ext cx="6784975" cy="714375"/>
          </a:xfrm>
          <a:prstGeom prst="rect">
            <a:avLst/>
          </a:prstGeom>
          <a:solidFill>
            <a:srgbClr val="3D98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fld id="{4DA3C0B8-BDB7-40CD-BECF-1BD04069A435}" type="datetimeFigureOut">
              <a:rPr lang="en-US" smtClean="0"/>
              <a:pPr/>
              <a:t>9/29/2011</a:t>
            </a:fld>
            <a:endParaRPr lang="en-US"/>
          </a:p>
        </p:txBody>
      </p:sp>
      <p:sp>
        <p:nvSpPr>
          <p:cNvPr id="10" name="Slide Number Placeholder 28"/>
          <p:cNvSpPr>
            <a:spLocks noGrp="1"/>
          </p:cNvSpPr>
          <p:nvPr>
            <p:ph type="sldNum" sz="quarter" idx="11"/>
          </p:nvPr>
        </p:nvSpPr>
        <p:spPr>
          <a:xfrm>
            <a:off x="8001000" y="228600"/>
            <a:ext cx="838200" cy="381000"/>
          </a:xfrm>
        </p:spPr>
        <p:txBody>
          <a:bodyPr/>
          <a:lstStyle>
            <a:lvl1pPr>
              <a:defRPr smtClean="0">
                <a:solidFill>
                  <a:schemeClr val="tx2"/>
                </a:solidFill>
              </a:defRPr>
            </a:lvl1pPr>
          </a:lstStyle>
          <a:p>
            <a:fld id="{D9A88DB7-5212-4DFB-8CBB-0940B144ECB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4DA3C0B8-BDB7-40CD-BECF-1BD04069A435}" type="datetimeFigureOut">
              <a:rPr lang="en-US" smtClean="0"/>
              <a:pPr/>
              <a:t>9/29/2011</a:t>
            </a:fld>
            <a:endParaRPr lang="en-US"/>
          </a:p>
        </p:txBody>
      </p:sp>
      <p:sp>
        <p:nvSpPr>
          <p:cNvPr id="5" name="Footer Placeholder 2"/>
          <p:cNvSpPr>
            <a:spLocks noGrp="1"/>
          </p:cNvSpPr>
          <p:nvPr>
            <p:ph type="ftr" sz="quarter" idx="11"/>
          </p:nvPr>
        </p:nvSpPr>
        <p:spPr/>
        <p:txBody>
          <a:bodyPr/>
          <a:lstStyle>
            <a:lvl1pPr>
              <a:defRPr/>
            </a:lvl1pPr>
          </a:lstStyle>
          <a:p>
            <a:endParaRPr lang="en-US"/>
          </a:p>
        </p:txBody>
      </p:sp>
      <p:sp>
        <p:nvSpPr>
          <p:cNvPr id="6" name="Slide Number Placeholder 22"/>
          <p:cNvSpPr>
            <a:spLocks noGrp="1"/>
          </p:cNvSpPr>
          <p:nvPr>
            <p:ph type="sldNum" sz="quarter" idx="12"/>
          </p:nvPr>
        </p:nvSpPr>
        <p:spPr/>
        <p:txBody>
          <a:bodyPr/>
          <a:lstStyle>
            <a:lvl1pPr>
              <a:defRPr/>
            </a:lvl1pPr>
          </a:lstStyle>
          <a:p>
            <a:fld id="{D9A88DB7-5212-4DFB-8CBB-0940B144ECB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6142038" y="609600"/>
            <a:ext cx="228600" cy="6248400"/>
          </a:xfrm>
          <a:prstGeom prst="rect">
            <a:avLst/>
          </a:prstGeom>
          <a:solidFill>
            <a:srgbClr val="00337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142038" y="0"/>
            <a:ext cx="228600" cy="533400"/>
          </a:xfrm>
          <a:prstGeom prst="rect">
            <a:avLst/>
          </a:prstGeom>
          <a:solidFill>
            <a:srgbClr val="3D9833"/>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fld id="{4DA3C0B8-BDB7-40CD-BECF-1BD04069A435}" type="datetimeFigureOut">
              <a:rPr lang="en-US" smtClean="0"/>
              <a:pPr/>
              <a:t>9/29/2011</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endParaRPr lang="en-US"/>
          </a:p>
        </p:txBody>
      </p:sp>
      <p:sp>
        <p:nvSpPr>
          <p:cNvPr id="9" name="Slide Number Placeholder 5"/>
          <p:cNvSpPr>
            <a:spLocks noGrp="1"/>
          </p:cNvSpPr>
          <p:nvPr>
            <p:ph type="sldNum" sz="quarter" idx="12"/>
          </p:nvPr>
        </p:nvSpPr>
        <p:spPr>
          <a:xfrm rot="5400000">
            <a:off x="6011863" y="144462"/>
            <a:ext cx="533400" cy="244475"/>
          </a:xfrm>
        </p:spPr>
        <p:txBody>
          <a:bodyPr/>
          <a:lstStyle>
            <a:lvl1pPr>
              <a:defRPr/>
            </a:lvl1pPr>
          </a:lstStyle>
          <a:p>
            <a:fld id="{D9A88DB7-5212-4DFB-8CBB-0940B144ECB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4DA3C0B8-BDB7-40CD-BECF-1BD04069A435}" type="datetimeFigureOut">
              <a:rPr lang="en-US" smtClean="0"/>
              <a:pPr/>
              <a:t>9/29/2011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a:xfrm>
            <a:off x="0" y="1143000"/>
            <a:ext cx="533400" cy="244475"/>
          </a:xfrm>
        </p:spPr>
        <p:txBody>
          <a:bodyPr/>
          <a:lstStyle>
            <a:lvl1pPr>
              <a:defRPr smtClean="0">
                <a:solidFill>
                  <a:srgbClr val="FFFFFF"/>
                </a:solidFill>
              </a:defRPr>
            </a:lvl1pPr>
          </a:lstStyle>
          <a:p>
            <a:fld id="{D9A88DB7-5212-4DFB-8CBB-0940B144ECB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1600200"/>
            <a:ext cx="1295400" cy="990600"/>
          </a:xfrm>
          <a:prstGeom prst="rect">
            <a:avLst/>
          </a:prstGeom>
          <a:solidFill>
            <a:srgbClr val="3D98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371600" y="1600200"/>
            <a:ext cx="7772400" cy="990600"/>
          </a:xfrm>
          <a:prstGeom prst="rect">
            <a:avLst/>
          </a:prstGeom>
          <a:solidFill>
            <a:srgbClr val="00337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fld id="{4DA3C0B8-BDB7-40CD-BECF-1BD04069A435}" type="datetimeFigureOut">
              <a:rPr lang="en-US" smtClean="0"/>
              <a:pPr/>
              <a:t>9/29/2011</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fld id="{D9A88DB7-5212-4DFB-8CBB-0940B144ECBE}" type="slidenum">
              <a:rPr lang="en-US" smtClean="0"/>
              <a:pPr/>
              <a:t>‹#›</a:t>
            </a:fld>
            <a:endParaRPr lang="en-US"/>
          </a:p>
        </p:txBody>
      </p:sp>
      <p:sp>
        <p:nvSpPr>
          <p:cNvPr id="9" name="Footer Placeholder 13"/>
          <p:cNvSpPr>
            <a:spLocks noGrp="1"/>
          </p:cNvSpPr>
          <p:nvPr>
            <p:ph type="ftr" sz="quarter" idx="12"/>
          </p:nvPr>
        </p:nvSpPr>
        <p:spPr/>
        <p:txBody>
          <a:bodyPr/>
          <a:lstStyle>
            <a:lvl1pPr>
              <a:defRPr/>
            </a:lvl1p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fld id="{4DA3C0B8-BDB7-40CD-BECF-1BD04069A435}" type="datetimeFigureOut">
              <a:rPr lang="en-US" smtClean="0"/>
              <a:pPr/>
              <a:t>9/29/2011</a:t>
            </a:fld>
            <a:endParaRPr lang="en-US"/>
          </a:p>
        </p:txBody>
      </p:sp>
      <p:sp>
        <p:nvSpPr>
          <p:cNvPr id="6" name="Slide Number Placeholder 9"/>
          <p:cNvSpPr>
            <a:spLocks noGrp="1"/>
          </p:cNvSpPr>
          <p:nvPr>
            <p:ph type="sldNum" sz="quarter" idx="11"/>
          </p:nvPr>
        </p:nvSpPr>
        <p:spPr>
          <a:xfrm>
            <a:off x="0" y="1279525"/>
            <a:ext cx="533400" cy="244475"/>
          </a:xfrm>
        </p:spPr>
        <p:txBody>
          <a:bodyPr rtlCol="0"/>
          <a:lstStyle>
            <a:lvl1pPr>
              <a:defRPr/>
            </a:lvl1pPr>
          </a:lstStyle>
          <a:p>
            <a:fld id="{D9A88DB7-5212-4DFB-8CBB-0940B144ECBE}" type="slidenum">
              <a:rPr lang="en-US" smtClean="0"/>
              <a:pPr/>
              <a:t>‹#›</a:t>
            </a:fld>
            <a:endParaRPr lang="en-US"/>
          </a:p>
        </p:txBody>
      </p:sp>
      <p:sp>
        <p:nvSpPr>
          <p:cNvPr id="7" name="Footer Placeholder 11"/>
          <p:cNvSpPr>
            <a:spLocks noGrp="1"/>
          </p:cNvSpPr>
          <p:nvPr>
            <p:ph type="ftr" sz="quarter" idx="12"/>
          </p:nvPr>
        </p:nvSpPr>
        <p:spPr/>
        <p:txBody>
          <a:bodyPr rtlCol="0"/>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rgbClr val="C13828"/>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rgbClr val="B59B0C"/>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fld id="{4DA3C0B8-BDB7-40CD-BECF-1BD04069A435}" type="datetimeFigureOut">
              <a:rPr lang="en-US" smtClean="0"/>
              <a:pPr/>
              <a:t>9/29/2011</a:t>
            </a:fld>
            <a:endParaRPr lang="en-US"/>
          </a:p>
        </p:txBody>
      </p:sp>
      <p:sp>
        <p:nvSpPr>
          <p:cNvPr id="8" name="Slide Number Placeholder 11"/>
          <p:cNvSpPr>
            <a:spLocks noGrp="1"/>
          </p:cNvSpPr>
          <p:nvPr>
            <p:ph type="sldNum" sz="quarter" idx="11"/>
          </p:nvPr>
        </p:nvSpPr>
        <p:spPr/>
        <p:txBody>
          <a:bodyPr rtlCol="0"/>
          <a:lstStyle>
            <a:lvl1pPr>
              <a:defRPr/>
            </a:lvl1pPr>
          </a:lstStyle>
          <a:p>
            <a:fld id="{D9A88DB7-5212-4DFB-8CBB-0940B144ECBE}" type="slidenum">
              <a:rPr lang="en-US" smtClean="0"/>
              <a:pPr/>
              <a:t>‹#›</a:t>
            </a:fld>
            <a:endParaRPr lang="en-US"/>
          </a:p>
        </p:txBody>
      </p:sp>
      <p:sp>
        <p:nvSpPr>
          <p:cNvPr id="9" name="Footer Placeholder 13"/>
          <p:cNvSpPr>
            <a:spLocks noGrp="1"/>
          </p:cNvSpPr>
          <p:nvPr>
            <p:ph type="ftr" sz="quarter" idx="12"/>
          </p:nvPr>
        </p:nvSpPr>
        <p:spPr/>
        <p:txBody>
          <a:bodyPr rtlCol="0"/>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9" descr="torch-color.png"/>
          <p:cNvPicPr>
            <a:picLocks noChangeAspect="1"/>
          </p:cNvPicPr>
          <p:nvPr/>
        </p:nvPicPr>
        <p:blipFill>
          <a:blip r:embed="rId2" cstate="print"/>
          <a:srcRect/>
          <a:stretch>
            <a:fillRect/>
          </a:stretch>
        </p:blipFill>
        <p:spPr bwMode="auto">
          <a:xfrm>
            <a:off x="304800" y="5181600"/>
            <a:ext cx="365125" cy="14398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fld id="{4DA3C0B8-BDB7-40CD-BECF-1BD04069A435}" type="datetimeFigureOut">
              <a:rPr lang="en-US" smtClean="0"/>
              <a:pPr/>
              <a:t>9/29/2011</a:t>
            </a:fld>
            <a:endParaRPr lang="en-US"/>
          </a:p>
        </p:txBody>
      </p:sp>
      <p:sp>
        <p:nvSpPr>
          <p:cNvPr id="5" name="Footer Placeholder 3"/>
          <p:cNvSpPr>
            <a:spLocks noGrp="1"/>
          </p:cNvSpPr>
          <p:nvPr>
            <p:ph type="ftr" sz="quarter" idx="11"/>
          </p:nvPr>
        </p:nvSpPr>
        <p:spPr/>
        <p:txBody>
          <a:bodyPr/>
          <a:lstStyle>
            <a:lvl1pPr>
              <a:defRPr/>
            </a:lvl1pPr>
          </a:lstStyle>
          <a:p>
            <a:endParaRPr lang="en-US"/>
          </a:p>
        </p:txBody>
      </p:sp>
      <p:sp>
        <p:nvSpPr>
          <p:cNvPr id="6" name="Slide Number Placeholder 4"/>
          <p:cNvSpPr>
            <a:spLocks noGrp="1"/>
          </p:cNvSpPr>
          <p:nvPr>
            <p:ph type="sldNum" sz="quarter" idx="12"/>
          </p:nvPr>
        </p:nvSpPr>
        <p:spPr/>
        <p:txBody>
          <a:bodyPr/>
          <a:lstStyle>
            <a:lvl1pPr>
              <a:defRPr smtClean="0">
                <a:solidFill>
                  <a:srgbClr val="FFFFFF"/>
                </a:solidFill>
              </a:defRPr>
            </a:lvl1pPr>
          </a:lstStyle>
          <a:p>
            <a:fld id="{D9A88DB7-5212-4DFB-8CBB-0940B144ECB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DESE new 2010">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DA3C0B8-BDB7-40CD-BECF-1BD04069A435}" type="datetimeFigureOut">
              <a:rPr lang="en-US" smtClean="0"/>
              <a:pPr/>
              <a:t>9/29/2011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smtClean="0">
                <a:solidFill>
                  <a:schemeClr val="tx2"/>
                </a:solidFill>
              </a:defRPr>
            </a:lvl1pPr>
          </a:lstStyle>
          <a:p>
            <a:fld id="{D9A88DB7-5212-4DFB-8CBB-0940B144EC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solidFill>
            <a:srgbClr val="C13828"/>
          </a:solidFill>
          <a:ln w="50800" cap="sq" cmpd="dbl" algn="ctr">
            <a:solidFill>
              <a:srgbClr val="C13828"/>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fld id="{4DA3C0B8-BDB7-40CD-BECF-1BD04069A435}" type="datetimeFigureOut">
              <a:rPr lang="en-US" smtClean="0"/>
              <a:pPr/>
              <a:t>9/29/2011</a:t>
            </a:fld>
            <a:endParaRPr lang="en-US"/>
          </a:p>
        </p:txBody>
      </p:sp>
      <p:sp>
        <p:nvSpPr>
          <p:cNvPr id="6" name="Footer Placeholder 2"/>
          <p:cNvSpPr>
            <a:spLocks noGrp="1"/>
          </p:cNvSpPr>
          <p:nvPr>
            <p:ph type="ftr" sz="quarter" idx="11"/>
          </p:nvPr>
        </p:nvSpPr>
        <p:spPr/>
        <p:txBody>
          <a:bodyPr/>
          <a:lstStyle>
            <a:lvl1pPr>
              <a:defRPr/>
            </a:lvl1pPr>
          </a:lstStyle>
          <a:p>
            <a:endParaRPr lang="en-US"/>
          </a:p>
        </p:txBody>
      </p:sp>
      <p:sp>
        <p:nvSpPr>
          <p:cNvPr id="7" name="Slide Number Placeholder 22"/>
          <p:cNvSpPr>
            <a:spLocks noGrp="1"/>
          </p:cNvSpPr>
          <p:nvPr>
            <p:ph type="sldNum" sz="quarter" idx="12"/>
          </p:nvPr>
        </p:nvSpPr>
        <p:spPr/>
        <p:txBody>
          <a:bodyPr/>
          <a:lstStyle>
            <a:lvl1pPr>
              <a:defRPr/>
            </a:lvl1pPr>
          </a:lstStyle>
          <a:p>
            <a:fld id="{D9A88DB7-5212-4DFB-8CBB-0940B144ECB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9525" y="4664075"/>
            <a:ext cx="1463675" cy="712788"/>
          </a:xfrm>
          <a:prstGeom prst="rect">
            <a:avLst/>
          </a:prstGeom>
          <a:solidFill>
            <a:srgbClr val="3D98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1544638" y="4654550"/>
            <a:ext cx="7599362" cy="712788"/>
          </a:xfrm>
          <a:prstGeom prst="rect">
            <a:avLst/>
          </a:prstGeom>
          <a:solidFill>
            <a:srgbClr val="00337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560576" y="0"/>
            <a:ext cx="7583424" cy="4568952"/>
          </a:xfrm>
          <a:no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fld id="{4DA3C0B8-BDB7-40CD-BECF-1BD04069A435}" type="datetimeFigureOut">
              <a:rPr lang="en-US" smtClean="0"/>
              <a:pPr/>
              <a:t>9/29/2011</a:t>
            </a:fld>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smtClean="0"/>
            </a:lvl1pPr>
          </a:lstStyle>
          <a:p>
            <a:fld id="{D9A88DB7-5212-4DFB-8CBB-0940B144ECBE}" type="slidenum">
              <a:rPr lang="en-US" smtClean="0"/>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defRPr>
            </a:lvl1pPr>
          </a:lstStyle>
          <a:p>
            <a:fld id="{4DA3C0B8-BDB7-40CD-BECF-1BD04069A435}" type="datetimeFigureOut">
              <a:rPr lang="en-US" smtClean="0"/>
              <a:pPr/>
              <a:t>9/29/2011</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defRPr>
            </a:lvl1pPr>
          </a:lstStyle>
          <a:p>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rgbClr val="3D98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rgbClr val="00337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0" y="1066800"/>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mn-lt"/>
              </a:defRPr>
            </a:lvl1pPr>
          </a:lstStyle>
          <a:p>
            <a:fld id="{D9A88DB7-5212-4DFB-8CBB-0940B144ECB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1" fontAlgn="base" hangingPunct="1">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1" fontAlgn="base" hangingPunct="1">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1" fontAlgn="base" hangingPunct="1">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00337F"/>
        </a:buClr>
        <a:buSzPct val="75000"/>
        <a:buFont typeface="Wingdings" pitchFamily="2" charset="2"/>
        <a:buChar char=""/>
        <a:defRPr sz="20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B59B0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2743200"/>
          </a:xfrm>
        </p:spPr>
        <p:txBody>
          <a:bodyPr/>
          <a:lstStyle/>
          <a:p>
            <a:pPr algn="ctr"/>
            <a:r>
              <a:rPr lang="en-US" b="1" dirty="0" smtClean="0"/>
              <a:t>Guidance System of Support</a:t>
            </a:r>
            <a:r>
              <a:rPr lang="en-US" dirty="0" smtClean="0"/>
              <a:t/>
            </a:r>
            <a:br>
              <a:rPr lang="en-US" dirty="0" smtClean="0"/>
            </a:br>
            <a:r>
              <a:rPr lang="en-US" dirty="0" smtClean="0">
                <a:latin typeface="+mn-lt"/>
              </a:rPr>
              <a:t/>
            </a:r>
            <a:br>
              <a:rPr lang="en-US" dirty="0" smtClean="0">
                <a:latin typeface="+mn-lt"/>
              </a:rPr>
            </a:br>
            <a:r>
              <a:rPr lang="en-US" sz="3200" dirty="0" smtClean="0">
                <a:latin typeface="Ameretto" pitchFamily="2" charset="0"/>
              </a:rPr>
              <a:t>College and Career Ready for All</a:t>
            </a:r>
            <a:r>
              <a:rPr lang="en-US" sz="4000" dirty="0" smtClean="0">
                <a:latin typeface="Ameretto" pitchFamily="2" charset="0"/>
              </a:rPr>
              <a:t/>
            </a:r>
            <a:br>
              <a:rPr lang="en-US" sz="4000" dirty="0" smtClean="0">
                <a:latin typeface="Ameretto" pitchFamily="2" charset="0"/>
              </a:rPr>
            </a:br>
            <a:endParaRPr lang="en-US" dirty="0">
              <a:latin typeface="Ameretto" pitchFamily="2" charset="0"/>
            </a:endParaRPr>
          </a:p>
        </p:txBody>
      </p:sp>
      <p:sp>
        <p:nvSpPr>
          <p:cNvPr id="3" name="Subtitle 2"/>
          <p:cNvSpPr>
            <a:spLocks noGrp="1"/>
          </p:cNvSpPr>
          <p:nvPr>
            <p:ph type="subTitle" idx="1"/>
          </p:nvPr>
        </p:nvSpPr>
        <p:spPr/>
        <p:txBody>
          <a:bodyPr>
            <a:normAutofit/>
          </a:bodyPr>
          <a:lstStyle/>
          <a:p>
            <a:pPr algn="ctr"/>
            <a:r>
              <a:rPr lang="en-US" dirty="0" smtClean="0"/>
              <a:t>Guidance and Counseling </a:t>
            </a:r>
            <a:endParaRPr lang="en-US" dirty="0"/>
          </a:p>
        </p:txBody>
      </p:sp>
      <p:sp>
        <p:nvSpPr>
          <p:cNvPr id="4" name="TextBox 3"/>
          <p:cNvSpPr txBox="1"/>
          <p:nvPr/>
        </p:nvSpPr>
        <p:spPr>
          <a:xfrm>
            <a:off x="381000" y="6172200"/>
            <a:ext cx="1708731" cy="461665"/>
          </a:xfrm>
          <a:prstGeom prst="rect">
            <a:avLst/>
          </a:prstGeom>
          <a:noFill/>
        </p:spPr>
        <p:txBody>
          <a:bodyPr wrap="square" rtlCol="0">
            <a:spAutoFit/>
          </a:bodyPr>
          <a:lstStyle/>
          <a:p>
            <a:r>
              <a:rPr lang="en-US" sz="2400" dirty="0" smtClean="0"/>
              <a:t>Fall  2011</a:t>
            </a:r>
            <a:endParaRPr lang="en-US" sz="2400" dirty="0"/>
          </a:p>
        </p:txBody>
      </p:sp>
      <p:pic>
        <p:nvPicPr>
          <p:cNvPr id="1026" name="Picture 2" descr="C:\Documents and Settings\tschlimp1\Local Settings\Temporary Internet Files\Content.IE5\4TONN9T7\MP900439478[1].jpg"/>
          <p:cNvPicPr>
            <a:picLocks noChangeAspect="1" noChangeArrowheads="1"/>
          </p:cNvPicPr>
          <p:nvPr/>
        </p:nvPicPr>
        <p:blipFill>
          <a:blip r:embed="rId3" cstate="print"/>
          <a:srcRect/>
          <a:stretch>
            <a:fillRect/>
          </a:stretch>
        </p:blipFill>
        <p:spPr bwMode="auto">
          <a:xfrm>
            <a:off x="685800" y="3048000"/>
            <a:ext cx="3276600" cy="2286000"/>
          </a:xfrm>
          <a:prstGeom prst="rect">
            <a:avLst/>
          </a:prstGeom>
          <a:noFill/>
        </p:spPr>
      </p:pic>
      <p:pic>
        <p:nvPicPr>
          <p:cNvPr id="1029" name="Picture 5" descr="C:\Documents and Settings\tschlimp1\Local Settings\Temporary Internet Files\Content.IE5\3JDQAOZE\MP900427688[1].jpg"/>
          <p:cNvPicPr>
            <a:picLocks noChangeAspect="1" noChangeArrowheads="1"/>
          </p:cNvPicPr>
          <p:nvPr/>
        </p:nvPicPr>
        <p:blipFill>
          <a:blip r:embed="rId4" cstate="print"/>
          <a:srcRect/>
          <a:stretch>
            <a:fillRect/>
          </a:stretch>
        </p:blipFill>
        <p:spPr bwMode="auto">
          <a:xfrm>
            <a:off x="4800600" y="2743200"/>
            <a:ext cx="3940373" cy="2895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2743200"/>
            <a:ext cx="6096000" cy="1143000"/>
          </a:xfrm>
        </p:spPr>
        <p:txBody>
          <a:bodyPr>
            <a:noAutofit/>
          </a:bodyPr>
          <a:lstStyle/>
          <a:p>
            <a:pPr algn="ctr"/>
            <a:r>
              <a:rPr lang="en-US" sz="6600" b="1" i="1" dirty="0" smtClean="0">
                <a:solidFill>
                  <a:srgbClr val="00B0F0"/>
                </a:solidFill>
                <a:effectLst>
                  <a:outerShdw blurRad="38100" dist="38100" dir="2700000" algn="tl">
                    <a:srgbClr val="000000">
                      <a:alpha val="43137"/>
                    </a:srgbClr>
                  </a:outerShdw>
                  <a:reflection blurRad="12700" stA="48000" endA="300" endPos="55000" dir="5400000" sy="-90000" algn="bl" rotWithShape="0"/>
                </a:effectLst>
                <a:latin typeface="Arial Rounded MT Bold" pitchFamily="34" charset="0"/>
              </a:rPr>
              <a:t>Soft Skills</a:t>
            </a:r>
            <a:endParaRPr lang="en-US" sz="6600" b="1" i="1" dirty="0">
              <a:solidFill>
                <a:srgbClr val="00B0F0"/>
              </a:solidFill>
              <a:effectLst>
                <a:outerShdw blurRad="38100" dist="38100" dir="2700000" algn="tl">
                  <a:srgbClr val="000000">
                    <a:alpha val="43137"/>
                  </a:srgbClr>
                </a:outerShdw>
                <a:reflection blurRad="12700" stA="48000" endA="300" endPos="55000" dir="5400000" sy="-90000" algn="bl" rotWithShape="0"/>
              </a:effectLst>
              <a:latin typeface="Arial Rounded MT Bold" pitchFamily="34" charset="0"/>
            </a:endParaRPr>
          </a:p>
        </p:txBody>
      </p:sp>
      <p:sp>
        <p:nvSpPr>
          <p:cNvPr id="4" name="Rectangle 3"/>
          <p:cNvSpPr/>
          <p:nvPr/>
        </p:nvSpPr>
        <p:spPr>
          <a:xfrm>
            <a:off x="5029200" y="5943600"/>
            <a:ext cx="3921010" cy="523220"/>
          </a:xfrm>
          <a:prstGeom prst="rect">
            <a:avLst/>
          </a:prstGeom>
          <a:noFill/>
        </p:spPr>
        <p:txBody>
          <a:bodyPr wrap="none" lIns="91440" tIns="45720" rIns="91440" bIns="45720">
            <a:spAutoFit/>
          </a:bodyPr>
          <a:lstStyle/>
          <a:p>
            <a:pPr algn="ctr"/>
            <a:r>
              <a:rPr lang="en-US" sz="2800" b="1" cap="none" spc="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Effective communication</a:t>
            </a:r>
            <a:endParaRPr lang="en-US" sz="2800" b="1" cap="none" spc="0"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endParaRPr>
          </a:p>
        </p:txBody>
      </p:sp>
      <p:sp>
        <p:nvSpPr>
          <p:cNvPr id="5" name="Rectangle 4"/>
          <p:cNvSpPr/>
          <p:nvPr/>
        </p:nvSpPr>
        <p:spPr>
          <a:xfrm rot="20909074">
            <a:off x="3702121" y="344174"/>
            <a:ext cx="1986441" cy="646331"/>
          </a:xfrm>
          <a:prstGeom prst="rect">
            <a:avLst/>
          </a:prstGeom>
          <a:noFill/>
        </p:spPr>
        <p:txBody>
          <a:bodyPr wrap="none" lIns="91440" tIns="45720" rIns="91440" bIns="45720">
            <a:spAutoFit/>
          </a:bodyPr>
          <a:lstStyle/>
          <a:p>
            <a:pPr algn="ct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70C0"/>
                </a:solidFill>
                <a:effectLst>
                  <a:outerShdw blurRad="50800" dist="40000" dir="5400000" algn="tl" rotWithShape="0">
                    <a:srgbClr val="000000">
                      <a:shade val="5000"/>
                      <a:satMod val="120000"/>
                      <a:alpha val="33000"/>
                    </a:srgbClr>
                  </a:outerShdw>
                </a:effectLst>
              </a:rPr>
              <a:t>Creativity</a:t>
            </a:r>
            <a:endParaRPr 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70C0"/>
              </a:solidFill>
              <a:effectLst>
                <a:outerShdw blurRad="50800" dist="40000" dir="5400000" algn="tl" rotWithShape="0">
                  <a:srgbClr val="000000">
                    <a:shade val="5000"/>
                    <a:satMod val="120000"/>
                    <a:alpha val="33000"/>
                  </a:srgbClr>
                </a:outerShdw>
              </a:effectLst>
            </a:endParaRPr>
          </a:p>
        </p:txBody>
      </p:sp>
      <p:sp>
        <p:nvSpPr>
          <p:cNvPr id="7" name="Rectangle 6"/>
          <p:cNvSpPr/>
          <p:nvPr/>
        </p:nvSpPr>
        <p:spPr>
          <a:xfrm rot="20694455">
            <a:off x="2708872" y="3982327"/>
            <a:ext cx="1986441"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Diplomacy</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152400" y="304800"/>
            <a:ext cx="2799163" cy="52322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800" b="1" cap="all" spc="0" dirty="0" smtClean="0">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ucida Calligraphy" pitchFamily="66" charset="0"/>
              </a:rPr>
              <a:t>flexibility</a:t>
            </a:r>
            <a:endParaRPr lang="en-US" sz="2800" b="1" cap="all" spc="0" dirty="0">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ucida Calligraphy" pitchFamily="66" charset="0"/>
            </a:endParaRPr>
          </a:p>
        </p:txBody>
      </p:sp>
      <p:sp>
        <p:nvSpPr>
          <p:cNvPr id="10" name="Rectangle 9"/>
          <p:cNvSpPr/>
          <p:nvPr/>
        </p:nvSpPr>
        <p:spPr>
          <a:xfrm rot="595208">
            <a:off x="561161" y="1383584"/>
            <a:ext cx="3733751" cy="646331"/>
          </a:xfrm>
          <a:prstGeom prst="rect">
            <a:avLst/>
          </a:prstGeom>
          <a:noFill/>
        </p:spPr>
        <p:txBody>
          <a:bodyPr wrap="square" lIns="91440" tIns="45720" rIns="91440" bIns="45720">
            <a:spAutoFit/>
          </a:bodyPr>
          <a:lstStyle/>
          <a:p>
            <a:pPr algn="ctr"/>
            <a:r>
              <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Problem solving</a:t>
            </a: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Rectangle 10"/>
          <p:cNvSpPr/>
          <p:nvPr/>
        </p:nvSpPr>
        <p:spPr>
          <a:xfrm rot="968664">
            <a:off x="4234399" y="4886842"/>
            <a:ext cx="2356222" cy="646331"/>
          </a:xfrm>
          <a:prstGeom prst="rect">
            <a:avLst/>
          </a:prstGeom>
          <a:noFill/>
        </p:spPr>
        <p:txBody>
          <a:bodyPr wrap="none" lIns="91440" tIns="45720" rIns="91440" bIns="45720">
            <a:spAutoFit/>
          </a:bodyPr>
          <a:lstStyle/>
          <a:p>
            <a:pPr algn="ctr"/>
            <a:r>
              <a:rPr lang="en-US" sz="3600" b="1" cap="none" spc="0" dirty="0" smtClean="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rPr>
              <a:t>Leadership</a:t>
            </a:r>
            <a:endParaRPr lang="en-US" sz="3600" b="1" cap="none" spc="0"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endParaRPr>
          </a:p>
        </p:txBody>
      </p:sp>
      <p:sp>
        <p:nvSpPr>
          <p:cNvPr id="12" name="Rectangle 11"/>
          <p:cNvSpPr/>
          <p:nvPr/>
        </p:nvSpPr>
        <p:spPr>
          <a:xfrm rot="21201656">
            <a:off x="5135585" y="1782916"/>
            <a:ext cx="3201838" cy="707886"/>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40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rPr>
              <a:t>Team</a:t>
            </a:r>
            <a:r>
              <a:rPr lang="en-US" sz="40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t>
            </a:r>
            <a:r>
              <a:rPr lang="en-US" sz="40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rPr>
              <a:t>building</a:t>
            </a:r>
            <a:endParaRPr lang="en-US"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endParaRPr>
          </a:p>
        </p:txBody>
      </p:sp>
      <p:sp>
        <p:nvSpPr>
          <p:cNvPr id="13" name="Rectangle 12"/>
          <p:cNvSpPr/>
          <p:nvPr/>
        </p:nvSpPr>
        <p:spPr>
          <a:xfrm rot="21027504">
            <a:off x="6355250" y="3790840"/>
            <a:ext cx="2575770"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Responsibility</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4" name="Rectangle 13"/>
          <p:cNvSpPr/>
          <p:nvPr/>
        </p:nvSpPr>
        <p:spPr>
          <a:xfrm rot="1353998">
            <a:off x="6606901" y="693714"/>
            <a:ext cx="2146357" cy="584775"/>
          </a:xfrm>
          <a:prstGeom prst="rect">
            <a:avLst/>
          </a:prstGeom>
          <a:noFill/>
        </p:spPr>
        <p:txBody>
          <a:bodyPr wrap="none" lIns="91440" tIns="45720" rIns="91440" bIns="45720">
            <a:spAutoFit/>
          </a:bodyP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a:t>
            </a: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ttendance</a:t>
            </a:r>
            <a:endParaRPr lang="en-US"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5" name="Rectangle 14"/>
          <p:cNvSpPr/>
          <p:nvPr/>
        </p:nvSpPr>
        <p:spPr>
          <a:xfrm rot="20997374">
            <a:off x="39076" y="2325348"/>
            <a:ext cx="2255746" cy="646331"/>
          </a:xfrm>
          <a:prstGeom prst="rect">
            <a:avLst/>
          </a:prstGeom>
          <a:noFill/>
        </p:spPr>
        <p:txBody>
          <a:bodyPr wrap="none" lIns="91440" tIns="45720" rIns="91440" bIns="45720">
            <a:spAutoFit/>
          </a:bodyPr>
          <a:lstStyle/>
          <a:p>
            <a:pPr algn="ct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Work Ethic</a:t>
            </a:r>
            <a:endParaRPr 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6" name="Rectangle 15"/>
          <p:cNvSpPr/>
          <p:nvPr/>
        </p:nvSpPr>
        <p:spPr>
          <a:xfrm rot="20873320">
            <a:off x="775352" y="5579304"/>
            <a:ext cx="2763321" cy="584775"/>
          </a:xfrm>
          <a:prstGeom prst="rect">
            <a:avLst/>
          </a:prstGeom>
          <a:noFill/>
        </p:spPr>
        <p:txBody>
          <a:bodyPr wrap="none" lIns="91440" tIns="45720" rIns="91440" bIns="45720">
            <a:spAutoFit/>
          </a:bodyPr>
          <a:lstStyle/>
          <a:p>
            <a:pPr algn="ctr"/>
            <a:r>
              <a:rPr lang="en-US" sz="32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Listening Skills</a:t>
            </a:r>
            <a:endParaRPr lang="en-US" sz="32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8" name="Rectangle 17"/>
          <p:cNvSpPr/>
          <p:nvPr/>
        </p:nvSpPr>
        <p:spPr>
          <a:xfrm>
            <a:off x="152400" y="4724400"/>
            <a:ext cx="3012620" cy="523220"/>
          </a:xfrm>
          <a:prstGeom prst="rect">
            <a:avLst/>
          </a:prstGeom>
          <a:noFill/>
        </p:spPr>
        <p:txBody>
          <a:bodyPr wrap="none" lIns="91440" tIns="45720" rIns="91440" bIns="45720">
            <a:spAutoFit/>
          </a:bodyPr>
          <a:lstStyle/>
          <a:p>
            <a:pPr algn="ctr"/>
            <a:r>
              <a:rPr lang="en-U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Change Readiness</a:t>
            </a:r>
            <a:endPar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strVal val="#ppt_w*0.70"/>
                                          </p:val>
                                        </p:tav>
                                        <p:tav tm="100000">
                                          <p:val>
                                            <p:strVal val="#ppt_w"/>
                                          </p:val>
                                        </p:tav>
                                      </p:tavLst>
                                    </p:anim>
                                    <p:anim calcmode="lin" valueType="num">
                                      <p:cBhvr>
                                        <p:cTn id="15" dur="1000" fill="hold"/>
                                        <p:tgtEl>
                                          <p:spTgt spid="15"/>
                                        </p:tgtEl>
                                        <p:attrNameLst>
                                          <p:attrName>ppt_h</p:attrName>
                                        </p:attrNameLst>
                                      </p:cBhvr>
                                      <p:tavLst>
                                        <p:tav tm="0">
                                          <p:val>
                                            <p:strVal val="#ppt_h"/>
                                          </p:val>
                                        </p:tav>
                                        <p:tav tm="100000">
                                          <p:val>
                                            <p:strVal val="#ppt_h"/>
                                          </p:val>
                                        </p:tav>
                                      </p:tavLst>
                                    </p:anim>
                                    <p:animEffect transition="in" filter="fade">
                                      <p:cBhvr>
                                        <p:cTn id="16" dur="1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1000" fill="hold"/>
                                        <p:tgtEl>
                                          <p:spTgt spid="8"/>
                                        </p:tgtEl>
                                        <p:attrNameLst>
                                          <p:attrName>ppt_w</p:attrName>
                                        </p:attrNameLst>
                                      </p:cBhvr>
                                      <p:tavLst>
                                        <p:tav tm="0">
                                          <p:val>
                                            <p:strVal val="#ppt_w*0.70"/>
                                          </p:val>
                                        </p:tav>
                                        <p:tav tm="100000">
                                          <p:val>
                                            <p:strVal val="#ppt_w"/>
                                          </p:val>
                                        </p:tav>
                                      </p:tavLst>
                                    </p:anim>
                                    <p:anim calcmode="lin" valueType="num">
                                      <p:cBhvr>
                                        <p:cTn id="48" dur="1000" fill="hold"/>
                                        <p:tgtEl>
                                          <p:spTgt spid="8"/>
                                        </p:tgtEl>
                                        <p:attrNameLst>
                                          <p:attrName>ppt_h</p:attrName>
                                        </p:attrNameLst>
                                      </p:cBhvr>
                                      <p:tavLst>
                                        <p:tav tm="0">
                                          <p:val>
                                            <p:strVal val="#ppt_h"/>
                                          </p:val>
                                        </p:tav>
                                        <p:tav tm="100000">
                                          <p:val>
                                            <p:strVal val="#ppt_h"/>
                                          </p:val>
                                        </p:tav>
                                      </p:tavLst>
                                    </p:anim>
                                    <p:animEffect transition="in" filter="fade">
                                      <p:cBhvr>
                                        <p:cTn id="49" dur="10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box(in)">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ppt_x"/>
                                          </p:val>
                                        </p:tav>
                                        <p:tav tm="100000">
                                          <p:val>
                                            <p:strVal val="#ppt_x"/>
                                          </p:val>
                                        </p:tav>
                                      </p:tavLst>
                                    </p:anim>
                                    <p:anim calcmode="lin" valueType="num">
                                      <p:cBhvr additive="base">
                                        <p:cTn id="6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5" presetClass="entr" presetSubtype="0"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1000" fill="hold"/>
                                        <p:tgtEl>
                                          <p:spTgt spid="11"/>
                                        </p:tgtEl>
                                        <p:attrNameLst>
                                          <p:attrName>ppt_w</p:attrName>
                                        </p:attrNameLst>
                                      </p:cBhvr>
                                      <p:tavLst>
                                        <p:tav tm="0">
                                          <p:val>
                                            <p:strVal val="#ppt_w*0.70"/>
                                          </p:val>
                                        </p:tav>
                                        <p:tav tm="100000">
                                          <p:val>
                                            <p:strVal val="#ppt_w"/>
                                          </p:val>
                                        </p:tav>
                                      </p:tavLst>
                                    </p:anim>
                                    <p:anim calcmode="lin" valueType="num">
                                      <p:cBhvr>
                                        <p:cTn id="66" dur="1000" fill="hold"/>
                                        <p:tgtEl>
                                          <p:spTgt spid="11"/>
                                        </p:tgtEl>
                                        <p:attrNameLst>
                                          <p:attrName>ppt_h</p:attrName>
                                        </p:attrNameLst>
                                      </p:cBhvr>
                                      <p:tavLst>
                                        <p:tav tm="0">
                                          <p:val>
                                            <p:strVal val="#ppt_h"/>
                                          </p:val>
                                        </p:tav>
                                        <p:tav tm="100000">
                                          <p:val>
                                            <p:strVal val="#ppt_h"/>
                                          </p:val>
                                        </p:tav>
                                      </p:tavLst>
                                    </p:anim>
                                    <p:animEffect transition="in" filter="fade">
                                      <p:cBhvr>
                                        <p:cTn id="67" dur="10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5"/>
                                        </p:tgtEl>
                                        <p:attrNameLst>
                                          <p:attrName>style.visibility</p:attrName>
                                        </p:attrNameLst>
                                      </p:cBhvr>
                                      <p:to>
                                        <p:strVal val="visible"/>
                                      </p:to>
                                    </p:set>
                                    <p:anim calcmode="lin" valueType="num">
                                      <p:cBhvr>
                                        <p:cTn id="72" dur="500" fill="hold"/>
                                        <p:tgtEl>
                                          <p:spTgt spid="5"/>
                                        </p:tgtEl>
                                        <p:attrNameLst>
                                          <p:attrName>ppt_w</p:attrName>
                                        </p:attrNameLst>
                                      </p:cBhvr>
                                      <p:tavLst>
                                        <p:tav tm="0">
                                          <p:val>
                                            <p:fltVal val="0"/>
                                          </p:val>
                                        </p:tav>
                                        <p:tav tm="100000">
                                          <p:val>
                                            <p:strVal val="#ppt_w"/>
                                          </p:val>
                                        </p:tav>
                                      </p:tavLst>
                                    </p:anim>
                                    <p:anim calcmode="lin" valueType="num">
                                      <p:cBhvr>
                                        <p:cTn id="73" dur="500" fill="hold"/>
                                        <p:tgtEl>
                                          <p:spTgt spid="5"/>
                                        </p:tgtEl>
                                        <p:attrNameLst>
                                          <p:attrName>ppt_h</p:attrName>
                                        </p:attrNameLst>
                                      </p:cBhvr>
                                      <p:tavLst>
                                        <p:tav tm="0">
                                          <p:val>
                                            <p:fltVal val="0"/>
                                          </p:val>
                                        </p:tav>
                                        <p:tav tm="100000">
                                          <p:val>
                                            <p:strVal val="#ppt_h"/>
                                          </p:val>
                                        </p:tav>
                                      </p:tavLst>
                                    </p:anim>
                                    <p:animEffect transition="in" filter="fade">
                                      <p:cBhvr>
                                        <p:cTn id="74" dur="500"/>
                                        <p:tgtEl>
                                          <p:spTgt spid="5"/>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additive="base">
                                        <p:cTn id="79" dur="500" fill="hold"/>
                                        <p:tgtEl>
                                          <p:spTgt spid="12"/>
                                        </p:tgtEl>
                                        <p:attrNameLst>
                                          <p:attrName>ppt_x</p:attrName>
                                        </p:attrNameLst>
                                      </p:cBhvr>
                                      <p:tavLst>
                                        <p:tav tm="0">
                                          <p:val>
                                            <p:strVal val="#ppt_x"/>
                                          </p:val>
                                        </p:tav>
                                        <p:tav tm="100000">
                                          <p:val>
                                            <p:strVal val="#ppt_x"/>
                                          </p:val>
                                        </p:tav>
                                      </p:tavLst>
                                    </p:anim>
                                    <p:anim calcmode="lin" valueType="num">
                                      <p:cBhvr additive="base">
                                        <p:cTn id="8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53" presetClass="entr" presetSubtype="0" fill="hold" grpId="0" nodeType="clickEffect">
                                  <p:stCondLst>
                                    <p:cond delay="0"/>
                                  </p:stCondLst>
                                  <p:childTnLst>
                                    <p:set>
                                      <p:cBhvr>
                                        <p:cTn id="84" dur="1" fill="hold">
                                          <p:stCondLst>
                                            <p:cond delay="0"/>
                                          </p:stCondLst>
                                        </p:cTn>
                                        <p:tgtEl>
                                          <p:spTgt spid="4"/>
                                        </p:tgtEl>
                                        <p:attrNameLst>
                                          <p:attrName>style.visibility</p:attrName>
                                        </p:attrNameLst>
                                      </p:cBhvr>
                                      <p:to>
                                        <p:strVal val="visible"/>
                                      </p:to>
                                    </p:set>
                                    <p:anim calcmode="lin" valueType="num">
                                      <p:cBhvr>
                                        <p:cTn id="85" dur="500" fill="hold"/>
                                        <p:tgtEl>
                                          <p:spTgt spid="4"/>
                                        </p:tgtEl>
                                        <p:attrNameLst>
                                          <p:attrName>ppt_w</p:attrName>
                                        </p:attrNameLst>
                                      </p:cBhvr>
                                      <p:tavLst>
                                        <p:tav tm="0">
                                          <p:val>
                                            <p:fltVal val="0"/>
                                          </p:val>
                                        </p:tav>
                                        <p:tav tm="100000">
                                          <p:val>
                                            <p:strVal val="#ppt_w"/>
                                          </p:val>
                                        </p:tav>
                                      </p:tavLst>
                                    </p:anim>
                                    <p:anim calcmode="lin" valueType="num">
                                      <p:cBhvr>
                                        <p:cTn id="86" dur="500" fill="hold"/>
                                        <p:tgtEl>
                                          <p:spTgt spid="4"/>
                                        </p:tgtEl>
                                        <p:attrNameLst>
                                          <p:attrName>ppt_h</p:attrName>
                                        </p:attrNameLst>
                                      </p:cBhvr>
                                      <p:tavLst>
                                        <p:tav tm="0">
                                          <p:val>
                                            <p:fltVal val="0"/>
                                          </p:val>
                                        </p:tav>
                                        <p:tav tm="100000">
                                          <p:val>
                                            <p:strVal val="#ppt_h"/>
                                          </p:val>
                                        </p:tav>
                                      </p:tavLst>
                                    </p:anim>
                                    <p:animEffect transition="in" filter="fade">
                                      <p:cBhvr>
                                        <p:cTn id="8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P spid="8" grpId="0"/>
      <p:bldP spid="10" grpId="0"/>
      <p:bldP spid="11" grpId="0"/>
      <p:bldP spid="12" grpId="0"/>
      <p:bldP spid="13" grpId="0"/>
      <p:bldP spid="14" grpId="0"/>
      <p:bldP spid="15" grpId="0"/>
      <p:bldP spid="16"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Top 10 X 20</a:t>
            </a:r>
            <a:endParaRPr lang="en-US" dirty="0"/>
          </a:p>
        </p:txBody>
      </p:sp>
      <p:sp>
        <p:nvSpPr>
          <p:cNvPr id="3" name="Content Placeholder 2"/>
          <p:cNvSpPr>
            <a:spLocks noGrp="1"/>
          </p:cNvSpPr>
          <p:nvPr>
            <p:ph sz="quarter" idx="1"/>
          </p:nvPr>
        </p:nvSpPr>
        <p:spPr/>
        <p:txBody>
          <a:bodyPr/>
          <a:lstStyle/>
          <a:p>
            <a:pPr>
              <a:buNone/>
            </a:pPr>
            <a:r>
              <a:rPr lang="en-US" u="sng" dirty="0" smtClean="0"/>
              <a:t>STRATEGY 1</a:t>
            </a:r>
            <a:r>
              <a:rPr lang="en-US" dirty="0" smtClean="0"/>
              <a:t>: </a:t>
            </a:r>
            <a:r>
              <a:rPr lang="en-US" sz="2800" dirty="0" smtClean="0"/>
              <a:t>Provide districts and schools access to </a:t>
            </a:r>
            <a:r>
              <a:rPr lang="en-US" sz="2800" b="1" dirty="0" smtClean="0"/>
              <a:t>curriculum resources </a:t>
            </a:r>
            <a:r>
              <a:rPr lang="en-US" sz="2800" dirty="0" smtClean="0"/>
              <a:t>necessary to ensure high quality instruction aligned to state, national                                                        and international standards.  </a:t>
            </a:r>
          </a:p>
          <a:p>
            <a:pPr>
              <a:buNone/>
            </a:pPr>
            <a:endParaRPr lang="en-US" sz="2400" dirty="0" smtClean="0"/>
          </a:p>
          <a:p>
            <a:pPr lvl="0">
              <a:buNone/>
            </a:pPr>
            <a:r>
              <a:rPr lang="en-US" u="sng" dirty="0" smtClean="0"/>
              <a:t>STRATEGY 2</a:t>
            </a:r>
            <a:r>
              <a:rPr lang="en-US" dirty="0" smtClean="0"/>
              <a:t>: </a:t>
            </a:r>
            <a:r>
              <a:rPr lang="en-US" sz="2800" dirty="0" smtClean="0"/>
              <a:t>Promote </a:t>
            </a:r>
            <a:r>
              <a:rPr lang="en-US" sz="2800" b="1" dirty="0" smtClean="0"/>
              <a:t>quality teaching, leading, and learning </a:t>
            </a:r>
            <a:r>
              <a:rPr lang="en-US" sz="2800" dirty="0" smtClean="0"/>
              <a:t>by supporting a </a:t>
            </a:r>
            <a:r>
              <a:rPr lang="en-US" sz="2800" b="1" dirty="0" smtClean="0"/>
              <a:t>continuous improvement process </a:t>
            </a:r>
            <a:r>
              <a:rPr lang="en-US" sz="2800" dirty="0" smtClean="0"/>
              <a:t>and disseminating </a:t>
            </a:r>
            <a:r>
              <a:rPr lang="en-US" sz="2800" b="1" dirty="0" smtClean="0"/>
              <a:t>effective instructional practices.</a:t>
            </a:r>
            <a:endParaRPr lang="en-US" b="1" dirty="0" smtClean="0"/>
          </a:p>
          <a:p>
            <a:pPr>
              <a:buNone/>
            </a:pPr>
            <a:r>
              <a:rPr lang="en-US" dirty="0" smtClean="0"/>
              <a:t> </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Top 10 X 20</a:t>
            </a:r>
            <a:endParaRPr lang="en-US" dirty="0"/>
          </a:p>
        </p:txBody>
      </p:sp>
      <p:sp>
        <p:nvSpPr>
          <p:cNvPr id="3" name="Content Placeholder 2"/>
          <p:cNvSpPr>
            <a:spLocks noGrp="1"/>
          </p:cNvSpPr>
          <p:nvPr>
            <p:ph sz="quarter" idx="1"/>
          </p:nvPr>
        </p:nvSpPr>
        <p:spPr/>
        <p:txBody>
          <a:bodyPr/>
          <a:lstStyle/>
          <a:p>
            <a:pPr>
              <a:buNone/>
            </a:pPr>
            <a:r>
              <a:rPr lang="en-US" u="sng" dirty="0" smtClean="0"/>
              <a:t>OBJECTIVE 2</a:t>
            </a:r>
            <a:r>
              <a:rPr lang="en-US" dirty="0" smtClean="0"/>
              <a:t>: By 2020, all students will </a:t>
            </a:r>
            <a:r>
              <a:rPr lang="en-US" b="1" dirty="0" smtClean="0"/>
              <a:t>qualify</a:t>
            </a:r>
            <a:r>
              <a:rPr lang="en-US" dirty="0" smtClean="0"/>
              <a:t> for entrance into </a:t>
            </a:r>
            <a:r>
              <a:rPr lang="en-US" b="1" dirty="0" smtClean="0"/>
              <a:t>post secondary education/training.</a:t>
            </a:r>
          </a:p>
          <a:p>
            <a:pPr>
              <a:buNone/>
            </a:pPr>
            <a:endParaRPr lang="en-US" sz="1600" b="1" dirty="0" smtClean="0"/>
          </a:p>
          <a:p>
            <a:r>
              <a:rPr lang="en-US" dirty="0" smtClean="0"/>
              <a:t> </a:t>
            </a:r>
            <a:r>
              <a:rPr lang="en-US" sz="2800" dirty="0" smtClean="0"/>
              <a:t>STRATEGY 1: Align </a:t>
            </a:r>
            <a:r>
              <a:rPr lang="en-US" sz="2800" u="sng" dirty="0" smtClean="0"/>
              <a:t>policies and support </a:t>
            </a:r>
            <a:r>
              <a:rPr lang="en-US" sz="2800" dirty="0" smtClean="0"/>
              <a:t>with the demands of college and careers. </a:t>
            </a:r>
            <a:r>
              <a:rPr lang="en-US" dirty="0" smtClean="0"/>
              <a:t>	</a:t>
            </a:r>
          </a:p>
          <a:p>
            <a:pPr>
              <a:buNone/>
            </a:pPr>
            <a:endParaRPr lang="en-US" sz="1800" b="1" dirty="0" smtClean="0"/>
          </a:p>
          <a:p>
            <a:pPr lvl="1"/>
            <a:r>
              <a:rPr lang="en-US" dirty="0" smtClean="0"/>
              <a:t>ACTION 1: </a:t>
            </a:r>
            <a:r>
              <a:rPr lang="en-US" sz="2800" dirty="0" smtClean="0">
                <a:solidFill>
                  <a:schemeClr val="tx2"/>
                </a:solidFill>
              </a:rPr>
              <a:t>Develop incentives for districts to maintain a </a:t>
            </a:r>
            <a:r>
              <a:rPr lang="en-US" sz="2800" b="1" dirty="0" smtClean="0">
                <a:solidFill>
                  <a:schemeClr val="tx2"/>
                </a:solidFill>
              </a:rPr>
              <a:t>Personal Plan of Study </a:t>
            </a:r>
            <a:r>
              <a:rPr lang="en-US" sz="2800" dirty="0" smtClean="0">
                <a:solidFill>
                  <a:schemeClr val="tx2"/>
                </a:solidFill>
              </a:rPr>
              <a:t>for students in grades 7-12. </a:t>
            </a:r>
            <a:r>
              <a:rPr lang="en-US" dirty="0" smtClean="0">
                <a:solidFill>
                  <a:schemeClr val="tx2"/>
                </a:solidFill>
              </a:rPr>
              <a:t>	</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Callout 1"/>
          <p:cNvSpPr/>
          <p:nvPr/>
        </p:nvSpPr>
        <p:spPr>
          <a:xfrm>
            <a:off x="838200" y="2971800"/>
            <a:ext cx="2133600" cy="1066800"/>
          </a:xfrm>
          <a:prstGeom prst="rightArrowCallout">
            <a:avLst>
              <a:gd name="adj1" fmla="val 25000"/>
              <a:gd name="adj2" fmla="val 34818"/>
              <a:gd name="adj3" fmla="val 55017"/>
              <a:gd name="adj4" fmla="val 64977"/>
            </a:avLst>
          </a:prstGeom>
          <a:solidFill>
            <a:schemeClr val="accent1"/>
          </a:solidFill>
          <a:ln>
            <a:solidFill>
              <a:schemeClr val="accent3"/>
            </a:solidFill>
          </a:ln>
        </p:spPr>
        <p:style>
          <a:lnRef idx="3">
            <a:schemeClr val="lt1"/>
          </a:lnRef>
          <a:fillRef idx="1">
            <a:schemeClr val="accent5"/>
          </a:fillRef>
          <a:effectRef idx="1">
            <a:schemeClr val="accent5"/>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900" b="1" i="1" spc="50" dirty="0" smtClean="0">
                <a:ln w="11430"/>
                <a:solidFill>
                  <a:schemeClr val="bg1"/>
                </a:solidFill>
              </a:rPr>
              <a:t>Readiness to Learn</a:t>
            </a:r>
            <a:endParaRPr lang="en-US" sz="1900" b="1" i="1" spc="50" dirty="0">
              <a:ln w="11430"/>
              <a:solidFill>
                <a:schemeClr val="bg1"/>
              </a:solidFill>
            </a:endParaRPr>
          </a:p>
        </p:txBody>
      </p:sp>
      <p:sp>
        <p:nvSpPr>
          <p:cNvPr id="10" name="Right Arrow Callout 9"/>
          <p:cNvSpPr/>
          <p:nvPr/>
        </p:nvSpPr>
        <p:spPr>
          <a:xfrm>
            <a:off x="2971800" y="2971800"/>
            <a:ext cx="1828800" cy="1066800"/>
          </a:xfrm>
          <a:prstGeom prst="rightArrowCallout">
            <a:avLst>
              <a:gd name="adj1" fmla="val 30143"/>
              <a:gd name="adj2" fmla="val 34818"/>
              <a:gd name="adj3" fmla="val 42721"/>
              <a:gd name="adj4" fmla="val 67559"/>
            </a:avLst>
          </a:prstGeom>
          <a:solidFill>
            <a:schemeClr val="accent1">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3"/>
                </a:solidFill>
              </a:rPr>
              <a:t>Curriculum</a:t>
            </a:r>
            <a:endParaRPr lang="en-US" sz="1600" dirty="0">
              <a:solidFill>
                <a:schemeClr val="accent3"/>
              </a:solidFill>
            </a:endParaRPr>
          </a:p>
        </p:txBody>
      </p:sp>
      <p:sp>
        <p:nvSpPr>
          <p:cNvPr id="14" name="Right Arrow Callout 13"/>
          <p:cNvSpPr/>
          <p:nvPr/>
        </p:nvSpPr>
        <p:spPr>
          <a:xfrm>
            <a:off x="4876800" y="2971800"/>
            <a:ext cx="2057400" cy="1066800"/>
          </a:xfrm>
          <a:prstGeom prst="rightArrowCallout">
            <a:avLst>
              <a:gd name="adj1" fmla="val 30143"/>
              <a:gd name="adj2" fmla="val 33833"/>
              <a:gd name="adj3" fmla="val 53392"/>
              <a:gd name="adj4" fmla="val 66096"/>
            </a:avLst>
          </a:prstGeom>
          <a:solidFill>
            <a:schemeClr val="accent1">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3"/>
                </a:solidFill>
              </a:rPr>
              <a:t>Assessment</a:t>
            </a:r>
            <a:endParaRPr lang="en-US" dirty="0">
              <a:solidFill>
                <a:schemeClr val="accent3"/>
              </a:solidFill>
            </a:endParaRPr>
          </a:p>
        </p:txBody>
      </p:sp>
      <p:sp>
        <p:nvSpPr>
          <p:cNvPr id="18" name="Right Arrow Callout 17"/>
          <p:cNvSpPr/>
          <p:nvPr/>
        </p:nvSpPr>
        <p:spPr>
          <a:xfrm rot="3360721">
            <a:off x="191439" y="1437360"/>
            <a:ext cx="1828800" cy="1066800"/>
          </a:xfrm>
          <a:prstGeom prst="rightArrowCallout">
            <a:avLst>
              <a:gd name="adj1" fmla="val 30143"/>
              <a:gd name="adj2" fmla="val 34818"/>
              <a:gd name="adj3" fmla="val 57645"/>
              <a:gd name="adj4" fmla="val 63337"/>
            </a:avLst>
          </a:prstGeom>
          <a:solidFill>
            <a:schemeClr val="accent1">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b="1" dirty="0" smtClean="0">
                <a:solidFill>
                  <a:schemeClr val="accent3"/>
                </a:solidFill>
              </a:rPr>
              <a:t>Personal</a:t>
            </a:r>
            <a:endParaRPr lang="en-US" sz="1600" b="1" dirty="0">
              <a:solidFill>
                <a:schemeClr val="accent3"/>
              </a:solidFill>
            </a:endParaRPr>
          </a:p>
        </p:txBody>
      </p:sp>
      <p:sp>
        <p:nvSpPr>
          <p:cNvPr id="19" name="Right Arrow Callout 18"/>
          <p:cNvSpPr/>
          <p:nvPr/>
        </p:nvSpPr>
        <p:spPr>
          <a:xfrm rot="18091717">
            <a:off x="196403" y="4473025"/>
            <a:ext cx="1828800" cy="1126827"/>
          </a:xfrm>
          <a:prstGeom prst="rightArrowCallout">
            <a:avLst>
              <a:gd name="adj1" fmla="val 30143"/>
              <a:gd name="adj2" fmla="val 34818"/>
              <a:gd name="adj3" fmla="val 54377"/>
              <a:gd name="adj4" fmla="val 63337"/>
            </a:avLst>
          </a:prstGeom>
          <a:solidFill>
            <a:schemeClr val="accent1">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600" b="1" dirty="0" smtClean="0">
                <a:solidFill>
                  <a:schemeClr val="accent3"/>
                </a:solidFill>
              </a:rPr>
              <a:t>Academic</a:t>
            </a:r>
            <a:endParaRPr lang="en-US" sz="1600" b="1" dirty="0">
              <a:solidFill>
                <a:schemeClr val="accent3"/>
              </a:solidFill>
            </a:endParaRPr>
          </a:p>
        </p:txBody>
      </p:sp>
      <p:sp>
        <p:nvSpPr>
          <p:cNvPr id="20" name="Right Arrow Callout 19"/>
          <p:cNvSpPr/>
          <p:nvPr/>
        </p:nvSpPr>
        <p:spPr>
          <a:xfrm rot="15133651">
            <a:off x="2111036" y="4517924"/>
            <a:ext cx="1828800" cy="1126827"/>
          </a:xfrm>
          <a:prstGeom prst="rightArrowCallout">
            <a:avLst>
              <a:gd name="adj1" fmla="val 30143"/>
              <a:gd name="adj2" fmla="val 34818"/>
              <a:gd name="adj3" fmla="val 54377"/>
              <a:gd name="adj4" fmla="val 63337"/>
            </a:avLst>
          </a:prstGeom>
          <a:solidFill>
            <a:schemeClr val="accent1">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600" b="1" dirty="0" smtClean="0">
                <a:solidFill>
                  <a:schemeClr val="accent3"/>
                </a:solidFill>
              </a:rPr>
              <a:t>Career</a:t>
            </a:r>
            <a:endParaRPr lang="en-US" sz="1600" b="1" dirty="0">
              <a:solidFill>
                <a:schemeClr val="accent3"/>
              </a:solidFill>
            </a:endParaRPr>
          </a:p>
        </p:txBody>
      </p:sp>
      <p:sp>
        <p:nvSpPr>
          <p:cNvPr id="24" name="Oval 23"/>
          <p:cNvSpPr/>
          <p:nvPr/>
        </p:nvSpPr>
        <p:spPr>
          <a:xfrm>
            <a:off x="7086600" y="2819400"/>
            <a:ext cx="1905000" cy="1371600"/>
          </a:xfrm>
          <a:prstGeom prst="ellipse">
            <a:avLst/>
          </a:prstGeom>
          <a:solidFill>
            <a:schemeClr val="accent1"/>
          </a:solidFill>
          <a:ln>
            <a:solidFill>
              <a:schemeClr val="accent3"/>
            </a:solidFill>
          </a:ln>
        </p:spPr>
        <p:style>
          <a:lnRef idx="3">
            <a:schemeClr val="lt1"/>
          </a:lnRef>
          <a:fillRef idx="1">
            <a:schemeClr val="accent5"/>
          </a:fillRef>
          <a:effectRef idx="1">
            <a:schemeClr val="accent5"/>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i="1" spc="50" dirty="0" smtClean="0">
                <a:ln w="11430">
                  <a:noFill/>
                </a:ln>
                <a:solidFill>
                  <a:schemeClr val="bg1"/>
                </a:solidFill>
                <a:effectLst/>
              </a:rPr>
              <a:t>Learning </a:t>
            </a:r>
            <a:r>
              <a:rPr lang="en-US" b="1" i="1" spc="50" dirty="0" smtClean="0">
                <a:ln w="11430">
                  <a:noFill/>
                </a:ln>
                <a:noFill/>
                <a:effectLst/>
              </a:rPr>
              <a:t>Outcomes</a:t>
            </a:r>
            <a:r>
              <a:rPr lang="en-US" sz="2000" b="1" i="1" spc="50" dirty="0" smtClean="0">
                <a:ln w="11430">
                  <a:noFill/>
                </a:ln>
                <a:solidFill>
                  <a:schemeClr val="bg1"/>
                </a:solidFill>
                <a:effectLst/>
              </a:rPr>
              <a:t> </a:t>
            </a:r>
          </a:p>
        </p:txBody>
      </p:sp>
      <p:sp>
        <p:nvSpPr>
          <p:cNvPr id="25" name="TextBox 24"/>
          <p:cNvSpPr txBox="1"/>
          <p:nvPr/>
        </p:nvSpPr>
        <p:spPr>
          <a:xfrm>
            <a:off x="0" y="6324600"/>
            <a:ext cx="4114800" cy="400110"/>
          </a:xfrm>
          <a:prstGeom prst="rect">
            <a:avLst/>
          </a:prstGeom>
          <a:noFill/>
        </p:spPr>
        <p:txBody>
          <a:bodyPr wrap="square" rtlCol="0">
            <a:spAutoFit/>
          </a:bodyPr>
          <a:lstStyle/>
          <a:p>
            <a:r>
              <a:rPr lang="en-US" sz="2000" dirty="0" smtClean="0">
                <a:solidFill>
                  <a:schemeClr val="accent3"/>
                </a:solidFill>
              </a:rPr>
              <a:t>Personal/Social, Academic, Career</a:t>
            </a:r>
            <a:endParaRPr lang="en-US" sz="2000" dirty="0">
              <a:solidFill>
                <a:schemeClr val="accent3"/>
              </a:solidFill>
            </a:endParaRPr>
          </a:p>
        </p:txBody>
      </p:sp>
      <p:sp>
        <p:nvSpPr>
          <p:cNvPr id="26" name="TextBox 25"/>
          <p:cNvSpPr txBox="1"/>
          <p:nvPr/>
        </p:nvSpPr>
        <p:spPr>
          <a:xfrm>
            <a:off x="4495800" y="6324600"/>
            <a:ext cx="3886200" cy="400110"/>
          </a:xfrm>
          <a:prstGeom prst="rect">
            <a:avLst/>
          </a:prstGeom>
          <a:noFill/>
          <a:ln>
            <a:noFill/>
          </a:ln>
        </p:spPr>
        <p:txBody>
          <a:bodyPr wrap="square" rtlCol="0">
            <a:spAutoFit/>
          </a:bodyPr>
          <a:lstStyle/>
          <a:p>
            <a:pPr algn="ctr"/>
            <a:r>
              <a:rPr lang="en-US" sz="2000" dirty="0" smtClean="0">
                <a:solidFill>
                  <a:schemeClr val="accent3"/>
                </a:solidFill>
              </a:rPr>
              <a:t>Learning and Outcomes</a:t>
            </a:r>
            <a:endParaRPr lang="en-US" sz="2000" dirty="0">
              <a:solidFill>
                <a:schemeClr val="accent3"/>
              </a:solidFill>
            </a:endParaRPr>
          </a:p>
        </p:txBody>
      </p:sp>
      <p:cxnSp>
        <p:nvCxnSpPr>
          <p:cNvPr id="33" name="Straight Arrow Connector 32"/>
          <p:cNvCxnSpPr/>
          <p:nvPr/>
        </p:nvCxnSpPr>
        <p:spPr>
          <a:xfrm>
            <a:off x="0" y="6324600"/>
            <a:ext cx="3962400" cy="1588"/>
          </a:xfrm>
          <a:prstGeom prst="straightConnector1">
            <a:avLst/>
          </a:prstGeom>
          <a:ln w="28575">
            <a:solidFill>
              <a:schemeClr val="accent3"/>
            </a:solidFill>
            <a:headEnd type="arrow"/>
            <a:tailEnd type="arrow"/>
          </a:ln>
        </p:spPr>
        <p:style>
          <a:lnRef idx="1">
            <a:schemeClr val="accent2"/>
          </a:lnRef>
          <a:fillRef idx="0">
            <a:schemeClr val="accent2"/>
          </a:fillRef>
          <a:effectRef idx="0">
            <a:schemeClr val="accent2"/>
          </a:effectRef>
          <a:fontRef idx="minor">
            <a:schemeClr val="tx1"/>
          </a:fontRef>
        </p:style>
      </p:cxnSp>
      <p:cxnSp>
        <p:nvCxnSpPr>
          <p:cNvPr id="35" name="Straight Arrow Connector 34"/>
          <p:cNvCxnSpPr/>
          <p:nvPr/>
        </p:nvCxnSpPr>
        <p:spPr>
          <a:xfrm>
            <a:off x="4267200" y="6324600"/>
            <a:ext cx="4267200" cy="1588"/>
          </a:xfrm>
          <a:prstGeom prst="straightConnector1">
            <a:avLst/>
          </a:prstGeom>
          <a:ln w="28575">
            <a:solidFill>
              <a:schemeClr val="accent3"/>
            </a:solidFill>
            <a:headEnd type="arrow"/>
            <a:tailEnd type="arrow"/>
          </a:ln>
        </p:spPr>
        <p:style>
          <a:lnRef idx="1">
            <a:schemeClr val="accent2"/>
          </a:lnRef>
          <a:fillRef idx="0">
            <a:schemeClr val="accent2"/>
          </a:fillRef>
          <a:effectRef idx="0">
            <a:schemeClr val="accent2"/>
          </a:effectRef>
          <a:fontRef idx="minor">
            <a:schemeClr val="tx1"/>
          </a:fontRef>
        </p:style>
      </p:cxnSp>
      <p:sp>
        <p:nvSpPr>
          <p:cNvPr id="39" name="Explosion 2 38"/>
          <p:cNvSpPr/>
          <p:nvPr/>
        </p:nvSpPr>
        <p:spPr>
          <a:xfrm>
            <a:off x="3581400" y="-152400"/>
            <a:ext cx="5715000" cy="3276600"/>
          </a:xfrm>
          <a:prstGeom prst="irregularSeal2">
            <a:avLst/>
          </a:prstGeom>
          <a:solidFill>
            <a:schemeClr val="accent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latin typeface="Bodoni MT" pitchFamily="18" charset="0"/>
              </a:rPr>
              <a:t>Comprehensive Guidance and Counseling  Programs </a:t>
            </a:r>
          </a:p>
          <a:p>
            <a:pPr algn="ctr"/>
            <a:r>
              <a:rPr lang="en-US" sz="2000" b="1" i="1" dirty="0" smtClean="0">
                <a:latin typeface="Bodoni MT" pitchFamily="18" charset="0"/>
              </a:rPr>
              <a:t>Enhance Learning</a:t>
            </a:r>
            <a:endParaRPr lang="en-US" sz="2000" b="1" i="1" dirty="0">
              <a:latin typeface="Bodoni MT" pitchFamily="18" charset="0"/>
            </a:endParaRPr>
          </a:p>
        </p:txBody>
      </p:sp>
      <p:sp>
        <p:nvSpPr>
          <p:cNvPr id="17" name="Right Arrow Callout 16"/>
          <p:cNvSpPr/>
          <p:nvPr/>
        </p:nvSpPr>
        <p:spPr>
          <a:xfrm rot="6737829">
            <a:off x="2212050" y="1353206"/>
            <a:ext cx="1828800" cy="1066800"/>
          </a:xfrm>
          <a:prstGeom prst="rightArrowCallout">
            <a:avLst>
              <a:gd name="adj1" fmla="val 30143"/>
              <a:gd name="adj2" fmla="val 34818"/>
              <a:gd name="adj3" fmla="val 57649"/>
              <a:gd name="adj4" fmla="val 63337"/>
            </a:avLst>
          </a:prstGeom>
          <a:solidFill>
            <a:schemeClr val="accent1">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b="1" dirty="0" smtClean="0">
                <a:solidFill>
                  <a:schemeClr val="accent3"/>
                </a:solidFill>
              </a:rPr>
              <a:t>Social</a:t>
            </a:r>
            <a:endParaRPr lang="en-US" sz="1600" b="1" dirty="0">
              <a:solidFill>
                <a:schemeClr val="accent3"/>
              </a:solidFill>
            </a:endParaRPr>
          </a:p>
        </p:txBody>
      </p:sp>
      <p:sp>
        <p:nvSpPr>
          <p:cNvPr id="22" name="TextBox 21"/>
          <p:cNvSpPr txBox="1"/>
          <p:nvPr/>
        </p:nvSpPr>
        <p:spPr>
          <a:xfrm rot="21335118">
            <a:off x="4872917" y="5175822"/>
            <a:ext cx="3665146" cy="400110"/>
          </a:xfrm>
          <a:prstGeom prst="rect">
            <a:avLst/>
          </a:prstGeom>
          <a:noFill/>
        </p:spPr>
        <p:txBody>
          <a:bodyPr wrap="square" rtlCol="0">
            <a:spAutoFit/>
          </a:bodyPr>
          <a:lstStyle/>
          <a:p>
            <a:r>
              <a:rPr lang="en-US" sz="2000" dirty="0" smtClean="0">
                <a:solidFill>
                  <a:schemeClr val="accent3"/>
                </a:solidFill>
                <a:latin typeface="Cooper Black" pitchFamily="18" charset="0"/>
              </a:rPr>
              <a:t>School is about Learning!</a:t>
            </a:r>
            <a:endParaRPr lang="en-US" sz="2000" dirty="0">
              <a:solidFill>
                <a:schemeClr val="accent3"/>
              </a:solidFill>
              <a:latin typeface="Cooper Black" pitchFamily="18"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Guidance GLE’s</a:t>
            </a:r>
            <a:endParaRPr lang="en-US" dirty="0"/>
          </a:p>
        </p:txBody>
      </p:sp>
      <p:sp>
        <p:nvSpPr>
          <p:cNvPr id="3" name="Content Placeholder 2"/>
          <p:cNvSpPr>
            <a:spLocks noGrp="1"/>
          </p:cNvSpPr>
          <p:nvPr>
            <p:ph sz="quarter" idx="1"/>
          </p:nvPr>
        </p:nvSpPr>
        <p:spPr/>
        <p:txBody>
          <a:bodyPr/>
          <a:lstStyle/>
          <a:p>
            <a:pPr marL="320040" indent="-320040" fontAlgn="auto">
              <a:spcAft>
                <a:spcPts val="0"/>
              </a:spcAft>
              <a:buNone/>
              <a:defRPr/>
            </a:pPr>
            <a:endParaRPr lang="en-US" sz="2000" b="1" u="sng" dirty="0" smtClean="0">
              <a:solidFill>
                <a:srgbClr val="002060"/>
              </a:solidFill>
            </a:endParaRPr>
          </a:p>
          <a:p>
            <a:pPr marL="320040" indent="-320040" fontAlgn="auto">
              <a:spcAft>
                <a:spcPts val="0"/>
              </a:spcAft>
              <a:buNone/>
              <a:defRPr/>
            </a:pPr>
            <a:r>
              <a:rPr lang="en-US" sz="3600" b="1" u="sng" dirty="0" smtClean="0">
                <a:solidFill>
                  <a:srgbClr val="002060"/>
                </a:solidFill>
              </a:rPr>
              <a:t>Personal/Social Development</a:t>
            </a:r>
          </a:p>
          <a:p>
            <a:pPr marL="640080" lvl="1" indent="-274320" fontAlgn="auto">
              <a:spcAft>
                <a:spcPts val="0"/>
              </a:spcAft>
              <a:buFont typeface="Wingdings 2"/>
              <a:buChar char=""/>
              <a:defRPr/>
            </a:pPr>
            <a:r>
              <a:rPr lang="en-US" sz="3200" dirty="0" smtClean="0"/>
              <a:t>Understanding Self</a:t>
            </a:r>
          </a:p>
          <a:p>
            <a:pPr marL="640080" lvl="1" indent="-274320" fontAlgn="auto">
              <a:spcAft>
                <a:spcPts val="0"/>
              </a:spcAft>
              <a:buFont typeface="Wingdings 2"/>
              <a:buChar char=""/>
              <a:defRPr/>
            </a:pPr>
            <a:r>
              <a:rPr lang="en-US" sz="3200" dirty="0" smtClean="0"/>
              <a:t>Interacting With Others</a:t>
            </a:r>
          </a:p>
          <a:p>
            <a:pPr marL="640080" lvl="1" indent="-274320" fontAlgn="auto">
              <a:spcAft>
                <a:spcPts val="0"/>
              </a:spcAft>
              <a:buFont typeface="Wingdings 2"/>
              <a:buChar char=""/>
              <a:defRPr/>
            </a:pPr>
            <a:r>
              <a:rPr lang="en-US" sz="3200" dirty="0" smtClean="0"/>
              <a:t>Personal Safety Skills &amp;Coping Strategies</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Guidance GLE’s</a:t>
            </a:r>
            <a:endParaRPr lang="en-US" dirty="0"/>
          </a:p>
        </p:txBody>
      </p:sp>
      <p:sp>
        <p:nvSpPr>
          <p:cNvPr id="3" name="Content Placeholder 2"/>
          <p:cNvSpPr>
            <a:spLocks noGrp="1"/>
          </p:cNvSpPr>
          <p:nvPr>
            <p:ph sz="quarter" idx="1"/>
          </p:nvPr>
        </p:nvSpPr>
        <p:spPr>
          <a:xfrm>
            <a:off x="304800" y="1600200"/>
            <a:ext cx="8461248" cy="4495800"/>
          </a:xfrm>
        </p:spPr>
        <p:txBody>
          <a:bodyPr/>
          <a:lstStyle/>
          <a:p>
            <a:pPr marL="320040" indent="-320040" fontAlgn="auto">
              <a:spcAft>
                <a:spcPts val="0"/>
              </a:spcAft>
              <a:buNone/>
              <a:defRPr/>
            </a:pPr>
            <a:endParaRPr lang="en-US" sz="2000" b="1" u="sng" dirty="0" smtClean="0">
              <a:solidFill>
                <a:srgbClr val="002060"/>
              </a:solidFill>
            </a:endParaRPr>
          </a:p>
          <a:p>
            <a:pPr marL="320040" indent="-320040" fontAlgn="auto">
              <a:spcAft>
                <a:spcPts val="0"/>
              </a:spcAft>
              <a:buNone/>
              <a:defRPr/>
            </a:pPr>
            <a:r>
              <a:rPr lang="en-US" sz="3600" b="1" u="sng" dirty="0" smtClean="0">
                <a:solidFill>
                  <a:srgbClr val="002060"/>
                </a:solidFill>
              </a:rPr>
              <a:t>Academic Development</a:t>
            </a:r>
          </a:p>
          <a:p>
            <a:pPr marL="320040" indent="-320040" fontAlgn="auto">
              <a:spcAft>
                <a:spcPts val="0"/>
              </a:spcAft>
              <a:buNone/>
              <a:tabLst>
                <a:tab pos="2395538" algn="l"/>
                <a:tab pos="2454275" algn="l"/>
              </a:tabLst>
              <a:defRPr/>
            </a:pPr>
            <a:endParaRPr lang="en-US" sz="1000" b="1" u="sng" dirty="0" smtClean="0">
              <a:solidFill>
                <a:srgbClr val="002060"/>
              </a:solidFill>
            </a:endParaRPr>
          </a:p>
          <a:p>
            <a:pPr marL="320040" indent="-320040" fontAlgn="auto">
              <a:spcAft>
                <a:spcPts val="0"/>
              </a:spcAft>
              <a:buNone/>
              <a:defRPr/>
            </a:pPr>
            <a:r>
              <a:rPr lang="en-US" sz="3200" dirty="0" smtClean="0">
                <a:solidFill>
                  <a:srgbClr val="002060"/>
                </a:solidFill>
              </a:rPr>
              <a:t>Skills for:</a:t>
            </a:r>
          </a:p>
          <a:p>
            <a:pPr marL="640080" lvl="1" indent="-274320" fontAlgn="auto">
              <a:spcAft>
                <a:spcPts val="0"/>
              </a:spcAft>
              <a:buFont typeface="Wingdings 2"/>
              <a:buChar char=""/>
              <a:defRPr/>
            </a:pPr>
            <a:r>
              <a:rPr lang="en-US" sz="3200" dirty="0" smtClean="0"/>
              <a:t>Educational Achievement</a:t>
            </a:r>
          </a:p>
          <a:p>
            <a:pPr marL="640080" lvl="1" indent="-274320" fontAlgn="auto">
              <a:spcAft>
                <a:spcPts val="0"/>
              </a:spcAft>
              <a:buFont typeface="Wingdings 2"/>
              <a:buChar char=""/>
              <a:defRPr/>
            </a:pPr>
            <a:r>
              <a:rPr lang="en-US" sz="3200" dirty="0" smtClean="0"/>
              <a:t>Transitioning  </a:t>
            </a:r>
          </a:p>
          <a:p>
            <a:pPr marL="640080" lvl="1" indent="-274320" fontAlgn="auto">
              <a:spcAft>
                <a:spcPts val="0"/>
              </a:spcAft>
              <a:buFont typeface="Wingdings 2"/>
              <a:buChar char=""/>
              <a:defRPr/>
            </a:pPr>
            <a:r>
              <a:rPr lang="en-US" sz="3200" dirty="0" smtClean="0"/>
              <a:t>Personal Plans of Study - Developing and Monitoring</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Guidance GLE’s</a:t>
            </a:r>
            <a:endParaRPr lang="en-US" dirty="0"/>
          </a:p>
        </p:txBody>
      </p:sp>
      <p:sp>
        <p:nvSpPr>
          <p:cNvPr id="3" name="Content Placeholder 2"/>
          <p:cNvSpPr>
            <a:spLocks noGrp="1"/>
          </p:cNvSpPr>
          <p:nvPr>
            <p:ph sz="quarter" idx="1"/>
          </p:nvPr>
        </p:nvSpPr>
        <p:spPr/>
        <p:txBody>
          <a:bodyPr/>
          <a:lstStyle/>
          <a:p>
            <a:pPr marL="320040" indent="-320040" fontAlgn="auto">
              <a:spcAft>
                <a:spcPts val="0"/>
              </a:spcAft>
              <a:buNone/>
              <a:defRPr/>
            </a:pPr>
            <a:endParaRPr lang="en-US" sz="2000" b="1" u="sng" dirty="0" smtClean="0">
              <a:solidFill>
                <a:srgbClr val="002060"/>
              </a:solidFill>
            </a:endParaRPr>
          </a:p>
          <a:p>
            <a:pPr marL="320040" indent="-320040" fontAlgn="auto">
              <a:spcAft>
                <a:spcPts val="0"/>
              </a:spcAft>
              <a:buNone/>
              <a:defRPr/>
            </a:pPr>
            <a:r>
              <a:rPr lang="en-US" sz="4000" b="1" u="sng" dirty="0" smtClean="0">
                <a:solidFill>
                  <a:srgbClr val="002060"/>
                </a:solidFill>
              </a:rPr>
              <a:t>Career Development</a:t>
            </a:r>
          </a:p>
          <a:p>
            <a:pPr marL="320040" indent="-320040" fontAlgn="auto">
              <a:spcAft>
                <a:spcPts val="0"/>
              </a:spcAft>
              <a:buNone/>
              <a:defRPr/>
            </a:pPr>
            <a:r>
              <a:rPr lang="en-US" sz="3200" dirty="0" smtClean="0">
                <a:solidFill>
                  <a:srgbClr val="002060"/>
                </a:solidFill>
              </a:rPr>
              <a:t>Skills for</a:t>
            </a:r>
            <a:r>
              <a:rPr lang="en-US" sz="3600" dirty="0" smtClean="0">
                <a:solidFill>
                  <a:srgbClr val="002060"/>
                </a:solidFill>
              </a:rPr>
              <a:t>:</a:t>
            </a:r>
            <a:endParaRPr lang="en-US" sz="3200" dirty="0" smtClean="0">
              <a:solidFill>
                <a:srgbClr val="002060"/>
              </a:solidFill>
            </a:endParaRPr>
          </a:p>
          <a:p>
            <a:pPr marL="640080" lvl="1" indent="-274320" fontAlgn="auto">
              <a:spcAft>
                <a:spcPts val="0"/>
              </a:spcAft>
              <a:buFont typeface="Wingdings 2"/>
              <a:buChar char=""/>
              <a:defRPr/>
            </a:pPr>
            <a:r>
              <a:rPr lang="en-US" sz="3200" dirty="0" smtClean="0"/>
              <a:t>Career Exploration and Planning Skills</a:t>
            </a:r>
          </a:p>
          <a:p>
            <a:pPr marL="640080" lvl="1" indent="-274320" fontAlgn="auto">
              <a:spcAft>
                <a:spcPts val="0"/>
              </a:spcAft>
              <a:buFont typeface="Wingdings 2"/>
              <a:buChar char=""/>
              <a:defRPr/>
            </a:pPr>
            <a:r>
              <a:rPr lang="en-US" sz="3200" dirty="0" smtClean="0"/>
              <a:t>Obtain Information</a:t>
            </a:r>
          </a:p>
          <a:p>
            <a:pPr marL="640080" lvl="1" indent="-274320" fontAlgn="auto">
              <a:spcAft>
                <a:spcPts val="0"/>
              </a:spcAft>
              <a:buFont typeface="Wingdings 2"/>
              <a:buChar char=""/>
              <a:defRPr/>
            </a:pPr>
            <a:r>
              <a:rPr lang="en-US" sz="3200" dirty="0" smtClean="0"/>
              <a:t>Employment Readiness Skills</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Activity</a:t>
            </a:r>
            <a:endParaRPr lang="en-US" b="1" dirty="0"/>
          </a:p>
        </p:txBody>
      </p:sp>
      <p:sp>
        <p:nvSpPr>
          <p:cNvPr id="3" name="Content Placeholder 2"/>
          <p:cNvSpPr>
            <a:spLocks noGrp="1"/>
          </p:cNvSpPr>
          <p:nvPr>
            <p:ph sz="quarter" idx="1"/>
          </p:nvPr>
        </p:nvSpPr>
        <p:spPr>
          <a:xfrm>
            <a:off x="152400" y="1524000"/>
            <a:ext cx="8537448" cy="4495800"/>
          </a:xfrm>
        </p:spPr>
        <p:txBody>
          <a:bodyPr/>
          <a:lstStyle/>
          <a:p>
            <a:pPr>
              <a:buNone/>
            </a:pPr>
            <a:endParaRPr lang="en-US" sz="1600" b="1" dirty="0" smtClean="0"/>
          </a:p>
          <a:p>
            <a:pPr>
              <a:buNone/>
            </a:pPr>
            <a:r>
              <a:rPr lang="en-US" b="1" dirty="0" smtClean="0"/>
              <a:t>Identify programs and practices you and your staff are already doing to address these Guidance GLE’s.</a:t>
            </a:r>
          </a:p>
          <a:p>
            <a:pPr lvl="2">
              <a:buFontTx/>
              <a:buChar char="-"/>
            </a:pPr>
            <a:r>
              <a:rPr lang="en-US" sz="2800" dirty="0" smtClean="0"/>
              <a:t>Post-It Notes</a:t>
            </a:r>
          </a:p>
          <a:p>
            <a:pPr lvl="3">
              <a:buFontTx/>
              <a:buChar char="-"/>
            </a:pPr>
            <a:r>
              <a:rPr lang="en-US" sz="2400" dirty="0" smtClean="0"/>
              <a:t>Grade Level Color – Elementary, Middle, High School</a:t>
            </a:r>
          </a:p>
          <a:p>
            <a:pPr lvl="3">
              <a:buFontTx/>
              <a:buChar char="-"/>
            </a:pPr>
            <a:r>
              <a:rPr lang="en-US" sz="2400" dirty="0" smtClean="0"/>
              <a:t>Identify – Counselor, Administrator, Teacher</a:t>
            </a:r>
          </a:p>
          <a:p>
            <a:pPr lvl="2">
              <a:buFontTx/>
              <a:buChar char="-"/>
            </a:pPr>
            <a:r>
              <a:rPr lang="en-US" sz="2800" dirty="0" smtClean="0"/>
              <a:t>Post by the appropriate Guidance GLE  </a:t>
            </a:r>
          </a:p>
          <a:p>
            <a:pPr>
              <a:buFontTx/>
              <a:buChar cha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Vision </a:t>
            </a:r>
            <a:endParaRPr lang="en-US" dirty="0"/>
          </a:p>
        </p:txBody>
      </p:sp>
      <p:sp>
        <p:nvSpPr>
          <p:cNvPr id="3" name="Content Placeholder 2"/>
          <p:cNvSpPr>
            <a:spLocks noGrp="1"/>
          </p:cNvSpPr>
          <p:nvPr>
            <p:ph sz="quarter" idx="1"/>
          </p:nvPr>
        </p:nvSpPr>
        <p:spPr/>
        <p:txBody>
          <a:bodyPr/>
          <a:lstStyle/>
          <a:p>
            <a:pPr>
              <a:buNone/>
            </a:pPr>
            <a:r>
              <a:rPr lang="en-US" sz="2400" dirty="0" smtClean="0"/>
              <a:t>“</a:t>
            </a:r>
            <a:r>
              <a:rPr lang="en-US" sz="2400" b="1" dirty="0" smtClean="0"/>
              <a:t>Our vision in Guidance and Counseling is to ensure that each school has a </a:t>
            </a:r>
            <a:r>
              <a:rPr lang="en-US" sz="2400" b="1" i="1" dirty="0" smtClean="0"/>
              <a:t>fully implemented </a:t>
            </a:r>
            <a:r>
              <a:rPr lang="en-US" sz="2400" b="1" dirty="0" smtClean="0"/>
              <a:t>comprehensive guidance program that:</a:t>
            </a:r>
          </a:p>
          <a:p>
            <a:pPr>
              <a:buFont typeface="Wingdings" pitchFamily="2" charset="2"/>
              <a:buChar char="Ø"/>
            </a:pPr>
            <a:r>
              <a:rPr lang="en-US" sz="2400" dirty="0" smtClean="0"/>
              <a:t> Supports the academic, career, and personal/social development of all students </a:t>
            </a:r>
          </a:p>
          <a:p>
            <a:pPr>
              <a:buFont typeface="Wingdings" pitchFamily="2" charset="2"/>
              <a:buChar char="Ø"/>
            </a:pPr>
            <a:r>
              <a:rPr lang="en-US" sz="2400" dirty="0" smtClean="0"/>
              <a:t>Through guidance curriculum, individual planning, and responsive services, and system support while</a:t>
            </a:r>
          </a:p>
          <a:p>
            <a:pPr>
              <a:buFont typeface="Wingdings" pitchFamily="2" charset="2"/>
              <a:buChar char="Ø"/>
            </a:pPr>
            <a:r>
              <a:rPr lang="en-US" sz="2400" dirty="0" smtClean="0"/>
              <a:t>Supporting the on-going mission of the school.</a:t>
            </a:r>
          </a:p>
          <a:p>
            <a:pPr>
              <a:buNone/>
            </a:pPr>
            <a:r>
              <a:rPr lang="en-US" sz="2400" dirty="0" smtClean="0"/>
              <a:t> </a:t>
            </a:r>
          </a:p>
          <a:p>
            <a:pPr algn="r">
              <a:spcBef>
                <a:spcPts val="0"/>
              </a:spcBef>
              <a:buNone/>
            </a:pPr>
            <a:endParaRPr lang="en-US" sz="1400" b="1" dirty="0" smtClean="0"/>
          </a:p>
          <a:p>
            <a:pPr algn="r">
              <a:spcBef>
                <a:spcPts val="0"/>
              </a:spcBef>
              <a:buNone/>
            </a:pPr>
            <a:r>
              <a:rPr lang="en-US" sz="1400" b="1" dirty="0" smtClean="0"/>
              <a:t>Bragg Stanley, Director</a:t>
            </a:r>
            <a:endParaRPr lang="en-US" sz="1400" dirty="0" smtClean="0"/>
          </a:p>
          <a:p>
            <a:pPr algn="r">
              <a:spcBef>
                <a:spcPts val="0"/>
              </a:spcBef>
              <a:buNone/>
            </a:pPr>
            <a:r>
              <a:rPr lang="en-US" sz="1400" dirty="0" smtClean="0"/>
              <a:t>Guidance and Counseling</a:t>
            </a:r>
          </a:p>
          <a:p>
            <a:pPr algn="r">
              <a:spcBef>
                <a:spcPts val="0"/>
              </a:spcBef>
              <a:buNone/>
            </a:pPr>
            <a:r>
              <a:rPr lang="en-US" sz="1400" dirty="0" smtClean="0"/>
              <a:t>Missouri Department of Elementary and Secondary Education</a:t>
            </a:r>
          </a:p>
          <a:p>
            <a:endParaRPr lang="en-US" sz="9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0"/>
            <a:ext cx="9144000" cy="6858000"/>
          </a:xfrm>
          <a:gradFill>
            <a:gsLst>
              <a:gs pos="0">
                <a:srgbClr val="000082"/>
              </a:gs>
              <a:gs pos="30000">
                <a:srgbClr val="66008F"/>
              </a:gs>
              <a:gs pos="64999">
                <a:srgbClr val="BA0066"/>
              </a:gs>
              <a:gs pos="89999">
                <a:srgbClr val="FF0000"/>
              </a:gs>
              <a:gs pos="100000">
                <a:srgbClr val="FF8200"/>
              </a:gs>
            </a:gsLst>
            <a:lin ang="5400000" scaled="0"/>
          </a:gradFill>
        </p:spPr>
        <p:txBody>
          <a:bodyPr/>
          <a:lstStyle/>
          <a:p>
            <a:pPr>
              <a:buNone/>
            </a:pPr>
            <a:endParaRPr lang="en-US" sz="2400" b="1" dirty="0" smtClean="0">
              <a:solidFill>
                <a:schemeClr val="bg1"/>
              </a:solidFill>
            </a:endParaRPr>
          </a:p>
          <a:p>
            <a:pPr>
              <a:buNone/>
            </a:pPr>
            <a:endParaRPr lang="en-US" sz="2400" b="1" dirty="0" smtClean="0">
              <a:solidFill>
                <a:schemeClr val="bg1"/>
              </a:solidFill>
            </a:endParaRPr>
          </a:p>
          <a:p>
            <a:pPr algn="ctr">
              <a:buNone/>
            </a:pPr>
            <a:r>
              <a:rPr lang="en-US" sz="3200" b="1" dirty="0" smtClean="0">
                <a:solidFill>
                  <a:schemeClr val="bg1"/>
                </a:solidFill>
              </a:rPr>
              <a:t>Presenting ...Your</a:t>
            </a:r>
            <a:r>
              <a:rPr lang="en-US" sz="3200" b="1" dirty="0">
                <a:solidFill>
                  <a:schemeClr val="bg1"/>
                </a:solidFill>
              </a:rPr>
              <a:t> </a:t>
            </a:r>
            <a:r>
              <a:rPr lang="en-US" sz="3200" b="1" dirty="0" smtClean="0">
                <a:solidFill>
                  <a:schemeClr val="bg1"/>
                </a:solidFill>
              </a:rPr>
              <a:t>Professional</a:t>
            </a:r>
            <a:r>
              <a:rPr lang="en-US" sz="3200" b="1" dirty="0">
                <a:solidFill>
                  <a:schemeClr val="bg1"/>
                </a:solidFill>
              </a:rPr>
              <a:t> </a:t>
            </a:r>
            <a:r>
              <a:rPr lang="en-US" sz="3200" b="1" dirty="0" smtClean="0">
                <a:solidFill>
                  <a:schemeClr val="bg1"/>
                </a:solidFill>
              </a:rPr>
              <a:t>School Counselor</a:t>
            </a:r>
          </a:p>
          <a:p>
            <a:endParaRPr lang="en-US" sz="2400" dirty="0"/>
          </a:p>
          <a:p>
            <a:endParaRPr lang="en-US" sz="2400" dirty="0" smtClean="0"/>
          </a:p>
          <a:p>
            <a:endParaRPr lang="en-US" sz="2400" dirty="0" smtClean="0"/>
          </a:p>
          <a:p>
            <a:pPr>
              <a:buNone/>
            </a:pPr>
            <a:endParaRPr lang="en-US" sz="2400" dirty="0"/>
          </a:p>
          <a:p>
            <a:pPr>
              <a:buNone/>
            </a:pPr>
            <a:r>
              <a:rPr lang="en-US" sz="1600" dirty="0" smtClean="0"/>
              <a:t>                                                                                    </a:t>
            </a:r>
            <a:r>
              <a:rPr lang="en-US" sz="2400" b="1" dirty="0" smtClean="0">
                <a:solidFill>
                  <a:schemeClr val="bg1"/>
                </a:solidFill>
              </a:rPr>
              <a:t>A vital link for all students</a:t>
            </a:r>
          </a:p>
          <a:p>
            <a:pPr>
              <a:buNone/>
            </a:pPr>
            <a:r>
              <a:rPr lang="en-US" sz="2000" b="1" dirty="0" smtClean="0">
                <a:solidFill>
                  <a:schemeClr val="bg1"/>
                </a:solidFill>
              </a:rPr>
              <a:t>                                                                     </a:t>
            </a:r>
            <a:r>
              <a:rPr lang="en-US" sz="2400" b="1" dirty="0" smtClean="0">
                <a:solidFill>
                  <a:schemeClr val="bg1"/>
                </a:solidFill>
              </a:rPr>
              <a:t>Academic Development</a:t>
            </a:r>
            <a:endParaRPr lang="en-US" sz="2000" b="1" dirty="0" smtClean="0">
              <a:solidFill>
                <a:schemeClr val="bg1"/>
              </a:solidFill>
            </a:endParaRPr>
          </a:p>
          <a:p>
            <a:pPr>
              <a:buNone/>
            </a:pPr>
            <a:r>
              <a:rPr lang="en-US" sz="2000" b="1" dirty="0" smtClean="0">
                <a:solidFill>
                  <a:schemeClr val="bg1"/>
                </a:solidFill>
              </a:rPr>
              <a:t>                                                                     </a:t>
            </a:r>
            <a:r>
              <a:rPr lang="en-US" sz="2400" b="1" dirty="0" smtClean="0">
                <a:solidFill>
                  <a:schemeClr val="bg1"/>
                </a:solidFill>
              </a:rPr>
              <a:t>Career Development</a:t>
            </a:r>
            <a:endParaRPr lang="en-US" sz="2000" b="1" dirty="0" smtClean="0">
              <a:solidFill>
                <a:schemeClr val="bg1"/>
              </a:solidFill>
            </a:endParaRPr>
          </a:p>
          <a:p>
            <a:pPr>
              <a:buNone/>
            </a:pPr>
            <a:r>
              <a:rPr lang="en-US" sz="2000" b="1" dirty="0" smtClean="0">
                <a:solidFill>
                  <a:schemeClr val="bg1"/>
                </a:solidFill>
              </a:rPr>
              <a:t>                                                                     </a:t>
            </a:r>
            <a:r>
              <a:rPr lang="en-US" sz="2400" b="1" dirty="0" smtClean="0">
                <a:solidFill>
                  <a:schemeClr val="bg1"/>
                </a:solidFill>
              </a:rPr>
              <a:t>Personal/Social Development</a:t>
            </a:r>
            <a:endParaRPr lang="en-US" sz="2000" b="1" dirty="0" smtClean="0">
              <a:solidFill>
                <a:schemeClr val="bg1"/>
              </a:solidFill>
            </a:endParaRPr>
          </a:p>
          <a:p>
            <a:pPr>
              <a:buNone/>
            </a:pPr>
            <a:endParaRPr lang="en-US" sz="1600" dirty="0" smtClean="0"/>
          </a:p>
          <a:p>
            <a:endParaRPr lang="en-US" sz="1600" dirty="0"/>
          </a:p>
          <a:p>
            <a:endParaRPr lang="en-US" sz="1600" dirty="0" smtClean="0"/>
          </a:p>
          <a:p>
            <a:endParaRPr lang="en-US" sz="1600" dirty="0"/>
          </a:p>
          <a:p>
            <a:endParaRPr lang="en-US" sz="1600" dirty="0" smtClean="0"/>
          </a:p>
          <a:p>
            <a:endParaRPr lang="en-US" sz="1600" dirty="0"/>
          </a:p>
          <a:p>
            <a:pPr>
              <a:buNone/>
            </a:pPr>
            <a:r>
              <a:rPr lang="en-US" sz="1600" dirty="0" smtClean="0"/>
              <a:t>                                                  </a:t>
            </a:r>
          </a:p>
          <a:p>
            <a:endParaRPr lang="en-US" dirty="0"/>
          </a:p>
        </p:txBody>
      </p:sp>
      <p:pic>
        <p:nvPicPr>
          <p:cNvPr id="12" name="Picture 11"/>
          <p:cNvPicPr/>
          <p:nvPr/>
        </p:nvPicPr>
        <p:blipFill>
          <a:blip r:embed="rId3" cstate="print"/>
          <a:srcRect/>
          <a:stretch>
            <a:fillRect/>
          </a:stretch>
        </p:blipFill>
        <p:spPr bwMode="auto">
          <a:xfrm>
            <a:off x="1447801" y="2590800"/>
            <a:ext cx="1219200" cy="1720359"/>
          </a:xfrm>
          <a:prstGeom prst="rect">
            <a:avLst/>
          </a:prstGeom>
          <a:noFill/>
          <a:ln w="9525">
            <a:noFill/>
            <a:miter lim="800000"/>
            <a:headEnd/>
            <a:tailEnd/>
          </a:ln>
        </p:spPr>
      </p:pic>
      <p:pic>
        <p:nvPicPr>
          <p:cNvPr id="13" name="Picture 12"/>
          <p:cNvPicPr/>
          <p:nvPr/>
        </p:nvPicPr>
        <p:blipFill>
          <a:blip r:embed="rId4" cstate="print"/>
          <a:srcRect/>
          <a:stretch>
            <a:fillRect/>
          </a:stretch>
        </p:blipFill>
        <p:spPr bwMode="auto">
          <a:xfrm>
            <a:off x="2743200" y="2590800"/>
            <a:ext cx="1219200" cy="1698176"/>
          </a:xfrm>
          <a:prstGeom prst="rect">
            <a:avLst/>
          </a:prstGeom>
          <a:noFill/>
          <a:ln w="9525">
            <a:noFill/>
            <a:miter lim="800000"/>
            <a:headEnd/>
            <a:tailEnd/>
          </a:ln>
        </p:spPr>
      </p:pic>
      <p:pic>
        <p:nvPicPr>
          <p:cNvPr id="14" name="Picture 13"/>
          <p:cNvPicPr/>
          <p:nvPr/>
        </p:nvPicPr>
        <p:blipFill>
          <a:blip r:embed="rId5" cstate="print"/>
          <a:srcRect/>
          <a:stretch>
            <a:fillRect/>
          </a:stretch>
        </p:blipFill>
        <p:spPr bwMode="auto">
          <a:xfrm>
            <a:off x="1447800" y="4419600"/>
            <a:ext cx="1204108" cy="1667476"/>
          </a:xfrm>
          <a:prstGeom prst="rect">
            <a:avLst/>
          </a:prstGeom>
          <a:noFill/>
          <a:ln w="9525">
            <a:noFill/>
            <a:miter lim="800000"/>
            <a:headEnd/>
            <a:tailEnd/>
          </a:ln>
        </p:spPr>
      </p:pic>
      <p:pic>
        <p:nvPicPr>
          <p:cNvPr id="15" name="Picture 14"/>
          <p:cNvPicPr/>
          <p:nvPr/>
        </p:nvPicPr>
        <p:blipFill>
          <a:blip r:embed="rId6" cstate="print"/>
          <a:srcRect/>
          <a:stretch>
            <a:fillRect/>
          </a:stretch>
        </p:blipFill>
        <p:spPr bwMode="auto">
          <a:xfrm>
            <a:off x="2743200" y="4419600"/>
            <a:ext cx="1251610" cy="1646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The Principal/Counselor Relationship</a:t>
            </a:r>
            <a:endParaRPr lang="en-US" sz="4000" dirty="0"/>
          </a:p>
        </p:txBody>
      </p:sp>
      <p:sp>
        <p:nvSpPr>
          <p:cNvPr id="3" name="Content Placeholder 2"/>
          <p:cNvSpPr>
            <a:spLocks noGrp="1"/>
          </p:cNvSpPr>
          <p:nvPr>
            <p:ph sz="quarter" idx="1"/>
          </p:nvPr>
        </p:nvSpPr>
        <p:spPr/>
        <p:txBody>
          <a:bodyPr/>
          <a:lstStyle/>
          <a:p>
            <a:pPr>
              <a:buNone/>
            </a:pPr>
            <a:r>
              <a:rPr lang="en-US" b="1" dirty="0" smtClean="0">
                <a:solidFill>
                  <a:schemeClr val="tx2"/>
                </a:solidFill>
              </a:rPr>
              <a:t>                                                      Collaborating</a:t>
            </a:r>
          </a:p>
          <a:p>
            <a:pPr>
              <a:buNone/>
            </a:pPr>
            <a:endParaRPr lang="en-US" sz="1200" b="1" dirty="0" smtClean="0">
              <a:solidFill>
                <a:schemeClr val="tx2"/>
              </a:solidFill>
            </a:endParaRPr>
          </a:p>
          <a:p>
            <a:pPr>
              <a:buNone/>
            </a:pPr>
            <a:r>
              <a:rPr lang="en-US" b="1" dirty="0" smtClean="0">
                <a:solidFill>
                  <a:schemeClr val="tx2"/>
                </a:solidFill>
              </a:rPr>
              <a:t>                                        Coordinating</a:t>
            </a:r>
          </a:p>
          <a:p>
            <a:pPr>
              <a:buNone/>
            </a:pPr>
            <a:endParaRPr lang="en-US" sz="1200" b="1" dirty="0" smtClean="0">
              <a:solidFill>
                <a:schemeClr val="tx2"/>
              </a:solidFill>
            </a:endParaRPr>
          </a:p>
          <a:p>
            <a:pPr>
              <a:buNone/>
            </a:pPr>
            <a:r>
              <a:rPr lang="en-US" b="1" dirty="0" smtClean="0">
                <a:solidFill>
                  <a:schemeClr val="tx2"/>
                </a:solidFill>
              </a:rPr>
              <a:t>                            Cooperating</a:t>
            </a:r>
          </a:p>
          <a:p>
            <a:pPr>
              <a:buNone/>
            </a:pPr>
            <a:endParaRPr lang="en-US" sz="1200" b="1" dirty="0" smtClean="0">
              <a:solidFill>
                <a:schemeClr val="tx2"/>
              </a:solidFill>
            </a:endParaRPr>
          </a:p>
          <a:p>
            <a:pPr>
              <a:buNone/>
            </a:pPr>
            <a:r>
              <a:rPr lang="en-US" b="1" dirty="0" smtClean="0">
                <a:solidFill>
                  <a:schemeClr val="tx2"/>
                </a:solidFill>
              </a:rPr>
              <a:t>             Communicating</a:t>
            </a:r>
            <a:endParaRPr lang="en-US" sz="1200" b="1" dirty="0" smtClean="0">
              <a:solidFill>
                <a:schemeClr val="tx2"/>
              </a:solidFill>
            </a:endParaRPr>
          </a:p>
          <a:p>
            <a:pPr>
              <a:buNone/>
            </a:pPr>
            <a:endParaRPr lang="en-US" sz="1200" b="1" dirty="0" smtClean="0">
              <a:solidFill>
                <a:schemeClr val="tx2"/>
              </a:solidFill>
            </a:endParaRPr>
          </a:p>
          <a:p>
            <a:pPr>
              <a:buNone/>
            </a:pPr>
            <a:r>
              <a:rPr lang="en-US" b="1" dirty="0" smtClean="0">
                <a:solidFill>
                  <a:schemeClr val="tx2"/>
                </a:solidFill>
              </a:rPr>
              <a:t>Co-Existing</a:t>
            </a:r>
            <a:endParaRPr lang="en-US" b="1" dirty="0">
              <a:solidFill>
                <a:schemeClr val="tx2"/>
              </a:solidFill>
            </a:endParaRPr>
          </a:p>
        </p:txBody>
      </p:sp>
      <p:sp>
        <p:nvSpPr>
          <p:cNvPr id="5" name="Explosion 1 4"/>
          <p:cNvSpPr/>
          <p:nvPr/>
        </p:nvSpPr>
        <p:spPr>
          <a:xfrm>
            <a:off x="3657600" y="3505200"/>
            <a:ext cx="5486400" cy="2743200"/>
          </a:xfrm>
          <a:prstGeom prst="irregularSeal1">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419600" y="4343400"/>
            <a:ext cx="4267200" cy="1015663"/>
          </a:xfrm>
          <a:prstGeom prst="rect">
            <a:avLst/>
          </a:prstGeom>
          <a:noFill/>
          <a:ln w="28575">
            <a:noFill/>
          </a:ln>
        </p:spPr>
        <p:txBody>
          <a:bodyPr wrap="square" rtlCol="0">
            <a:spAutoFit/>
          </a:bodyPr>
          <a:lstStyle/>
          <a:p>
            <a:pPr algn="ctr"/>
            <a:r>
              <a:rPr lang="en-US" sz="2000" b="1" dirty="0" smtClean="0">
                <a:solidFill>
                  <a:srgbClr val="002060"/>
                </a:solidFill>
                <a:latin typeface="Comic Sans MS" pitchFamily="66" charset="0"/>
              </a:rPr>
              <a:t>Strengthening Relationships</a:t>
            </a:r>
          </a:p>
          <a:p>
            <a:pPr algn="ctr"/>
            <a:r>
              <a:rPr lang="en-US" sz="2000" b="1" dirty="0" smtClean="0">
                <a:solidFill>
                  <a:srgbClr val="002060"/>
                </a:solidFill>
                <a:latin typeface="Comic Sans MS" pitchFamily="66" charset="0"/>
              </a:rPr>
              <a:t> to</a:t>
            </a:r>
          </a:p>
          <a:p>
            <a:pPr algn="ctr"/>
            <a:r>
              <a:rPr lang="en-US" sz="2000" b="1" dirty="0" smtClean="0">
                <a:solidFill>
                  <a:srgbClr val="002060"/>
                </a:solidFill>
                <a:latin typeface="Comic Sans MS" pitchFamily="66" charset="0"/>
              </a:rPr>
              <a:t>Improve Results</a:t>
            </a:r>
            <a:endParaRPr lang="en-US" sz="2000" b="1" dirty="0">
              <a:solidFill>
                <a:srgbClr val="002060"/>
              </a:solidFill>
              <a:latin typeface="Comic Sans MS"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Activity</a:t>
            </a:r>
            <a:endParaRPr lang="en-US" b="1" dirty="0"/>
          </a:p>
        </p:txBody>
      </p:sp>
      <p:sp>
        <p:nvSpPr>
          <p:cNvPr id="3" name="Content Placeholder 2"/>
          <p:cNvSpPr>
            <a:spLocks noGrp="1"/>
          </p:cNvSpPr>
          <p:nvPr>
            <p:ph sz="quarter" idx="1"/>
          </p:nvPr>
        </p:nvSpPr>
        <p:spPr>
          <a:xfrm>
            <a:off x="152400" y="1524000"/>
            <a:ext cx="8991600" cy="4495800"/>
          </a:xfrm>
        </p:spPr>
        <p:txBody>
          <a:bodyPr/>
          <a:lstStyle/>
          <a:p>
            <a:pPr>
              <a:buNone/>
            </a:pPr>
            <a:endParaRPr lang="en-US" sz="1600" b="1" dirty="0" smtClean="0"/>
          </a:p>
          <a:p>
            <a:pPr>
              <a:buNone/>
            </a:pPr>
            <a:r>
              <a:rPr lang="en-US" sz="3200" b="1" u="sng" dirty="0" smtClean="0"/>
              <a:t>Understanding the Program</a:t>
            </a:r>
          </a:p>
          <a:p>
            <a:pPr>
              <a:buNone/>
            </a:pPr>
            <a:endParaRPr lang="en-US" sz="1050" b="1" u="sng" dirty="0" smtClean="0"/>
          </a:p>
          <a:p>
            <a:pPr>
              <a:spcBef>
                <a:spcPts val="1200"/>
              </a:spcBef>
              <a:buNone/>
            </a:pPr>
            <a:r>
              <a:rPr lang="en-US" sz="2400" dirty="0" smtClean="0"/>
              <a:t>     1. Review and discuss the four program components.</a:t>
            </a:r>
          </a:p>
          <a:p>
            <a:pPr>
              <a:spcBef>
                <a:spcPts val="1200"/>
              </a:spcBef>
              <a:buNone/>
            </a:pPr>
            <a:r>
              <a:rPr lang="en-US" sz="2400" dirty="0" smtClean="0"/>
              <a:t>     2. Understand their purpose, design, and importance.</a:t>
            </a:r>
          </a:p>
          <a:p>
            <a:pPr>
              <a:spcBef>
                <a:spcPts val="1200"/>
              </a:spcBef>
              <a:buNone/>
            </a:pPr>
            <a:r>
              <a:rPr lang="en-US" sz="2400" dirty="0" smtClean="0"/>
              <a:t>     3. Discuss how effectively they are implemented in your school.</a:t>
            </a:r>
          </a:p>
          <a:p>
            <a:pPr>
              <a:buNone/>
            </a:pPr>
            <a:r>
              <a:rPr lang="en-US" sz="2400" dirty="0" smtClean="0"/>
              <a:t>     4. Determine if full implementation would benefit your guidance   </a:t>
            </a:r>
          </a:p>
          <a:p>
            <a:pPr>
              <a:spcBef>
                <a:spcPts val="0"/>
              </a:spcBef>
              <a:buNone/>
            </a:pPr>
            <a:r>
              <a:rPr lang="en-US" sz="2400" dirty="0" smtClean="0"/>
              <a:t>         program, school and students.</a:t>
            </a:r>
          </a:p>
          <a:p>
            <a:pPr>
              <a:buFontTx/>
              <a:buChar char="-"/>
            </a:pPr>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subTitle" idx="1"/>
          </p:nvPr>
        </p:nvSpPr>
        <p:spPr>
          <a:xfrm>
            <a:off x="3962400" y="1447800"/>
            <a:ext cx="4419600" cy="2209800"/>
          </a:xfrm>
        </p:spPr>
        <p:txBody>
          <a:bodyPr>
            <a:normAutofit fontScale="92500"/>
          </a:bodyPr>
          <a:lstStyle/>
          <a:p>
            <a:r>
              <a:rPr lang="en-US" dirty="0">
                <a:solidFill>
                  <a:srgbClr val="FFFF00"/>
                </a:solidFill>
              </a:rPr>
              <a:t>“How Implementing Comprehensive Guidance Programs Improves Academic Achievement For All Students”</a:t>
            </a:r>
          </a:p>
          <a:p>
            <a:pPr algn="r"/>
            <a:r>
              <a:rPr lang="en-US" sz="1800" i="1" dirty="0" err="1" smtClean="0">
                <a:solidFill>
                  <a:srgbClr val="FFFF00"/>
                </a:solidFill>
              </a:rPr>
              <a:t>Lapan</a:t>
            </a:r>
            <a:r>
              <a:rPr lang="en-US" sz="1800" i="1" dirty="0">
                <a:solidFill>
                  <a:srgbClr val="FFFF00"/>
                </a:solidFill>
              </a:rPr>
              <a:t>, Gysbers, and Kayson 2007</a:t>
            </a:r>
            <a:endParaRPr lang="en-US" sz="2000" i="1" dirty="0">
              <a:solidFill>
                <a:srgbClr val="FFFF00"/>
              </a:solidFill>
            </a:endParaRPr>
          </a:p>
        </p:txBody>
      </p:sp>
      <p:sp>
        <p:nvSpPr>
          <p:cNvPr id="56323" name="Rectangle 3"/>
          <p:cNvSpPr>
            <a:spLocks noChangeArrowheads="1"/>
          </p:cNvSpPr>
          <p:nvPr/>
        </p:nvSpPr>
        <p:spPr bwMode="auto">
          <a:xfrm>
            <a:off x="0" y="0"/>
            <a:ext cx="9144000" cy="1371600"/>
          </a:xfrm>
          <a:prstGeom prst="rect">
            <a:avLst/>
          </a:prstGeom>
          <a:solidFill>
            <a:srgbClr val="339966"/>
          </a:solidFill>
          <a:ln w="9525">
            <a:noFill/>
            <a:miter lim="800000"/>
            <a:headEnd/>
            <a:tailEnd/>
          </a:ln>
          <a:effectLst/>
        </p:spPr>
        <p:txBody>
          <a:bodyPr anchor="ctr"/>
          <a:lstStyle/>
          <a:p>
            <a:pPr eaLnBrk="1" hangingPunct="1"/>
            <a:r>
              <a:rPr lang="en-US" sz="4800" dirty="0">
                <a:solidFill>
                  <a:schemeClr val="tx2"/>
                </a:solidFill>
                <a:effectLst>
                  <a:outerShdw blurRad="38100" dist="38100" dir="2700000" algn="tl">
                    <a:srgbClr val="000000"/>
                  </a:outerShdw>
                </a:effectLst>
              </a:rPr>
              <a:t> </a:t>
            </a:r>
            <a:r>
              <a:rPr lang="en-US" sz="4000" dirty="0" smtClean="0">
                <a:solidFill>
                  <a:schemeClr val="tx2"/>
                </a:solidFill>
                <a:effectLst>
                  <a:outerShdw blurRad="38100" dist="38100" dir="2700000" algn="tl">
                    <a:srgbClr val="000000"/>
                  </a:outerShdw>
                </a:effectLst>
              </a:rPr>
              <a:t>Comprehensive Guidance Programs</a:t>
            </a:r>
            <a:r>
              <a:rPr lang="en-US" sz="4000" dirty="0">
                <a:solidFill>
                  <a:schemeClr val="tx2"/>
                </a:solidFill>
                <a:effectLst>
                  <a:outerShdw blurRad="38100" dist="38100" dir="2700000" algn="tl">
                    <a:srgbClr val="000000"/>
                  </a:outerShdw>
                </a:effectLst>
              </a:rPr>
              <a:t/>
            </a:r>
            <a:br>
              <a:rPr lang="en-US" sz="4000" dirty="0">
                <a:solidFill>
                  <a:schemeClr val="tx2"/>
                </a:solidFill>
                <a:effectLst>
                  <a:outerShdw blurRad="38100" dist="38100" dir="2700000" algn="tl">
                    <a:srgbClr val="000000"/>
                  </a:outerShdw>
                </a:effectLst>
              </a:rPr>
            </a:br>
            <a:r>
              <a:rPr lang="en-US" sz="4000" dirty="0" smtClean="0">
                <a:solidFill>
                  <a:schemeClr val="tx2"/>
                </a:solidFill>
                <a:effectLst>
                  <a:outerShdw blurRad="38100" dist="38100" dir="2700000" algn="tl">
                    <a:srgbClr val="000000"/>
                  </a:outerShdw>
                </a:effectLst>
              </a:rPr>
              <a:t>                                    Benefit </a:t>
            </a:r>
            <a:r>
              <a:rPr lang="en-US" sz="4000" dirty="0">
                <a:solidFill>
                  <a:schemeClr val="tx2"/>
                </a:solidFill>
                <a:effectLst>
                  <a:outerShdw blurRad="38100" dist="38100" dir="2700000" algn="tl">
                    <a:srgbClr val="000000"/>
                  </a:outerShdw>
                </a:effectLst>
              </a:rPr>
              <a:t>All Students</a:t>
            </a:r>
          </a:p>
        </p:txBody>
      </p:sp>
      <p:pic>
        <p:nvPicPr>
          <p:cNvPr id="56324" name="Picture 4" descr="Cover"/>
          <p:cNvPicPr>
            <a:picLocks noChangeAspect="1" noChangeArrowheads="1"/>
          </p:cNvPicPr>
          <p:nvPr/>
        </p:nvPicPr>
        <p:blipFill>
          <a:blip r:embed="rId3" cstate="print"/>
          <a:srcRect/>
          <a:stretch>
            <a:fillRect/>
          </a:stretch>
        </p:blipFill>
        <p:spPr bwMode="auto">
          <a:xfrm>
            <a:off x="152400" y="1447800"/>
            <a:ext cx="3413125" cy="4414838"/>
          </a:xfrm>
          <a:prstGeom prst="rect">
            <a:avLst/>
          </a:prstGeom>
          <a:noFill/>
        </p:spPr>
      </p:pic>
      <p:sp>
        <p:nvSpPr>
          <p:cNvPr id="6" name="TextBox 5"/>
          <p:cNvSpPr txBox="1"/>
          <p:nvPr/>
        </p:nvSpPr>
        <p:spPr>
          <a:xfrm>
            <a:off x="4800600" y="3810000"/>
            <a:ext cx="3200400" cy="1815882"/>
          </a:xfrm>
          <a:prstGeom prst="rect">
            <a:avLst/>
          </a:prstGeom>
          <a:noFill/>
          <a:ln w="28575">
            <a:solidFill>
              <a:schemeClr val="tx1"/>
            </a:solidFill>
          </a:ln>
        </p:spPr>
        <p:txBody>
          <a:bodyPr wrap="square" rtlCol="0">
            <a:spAutoFit/>
          </a:bodyPr>
          <a:lstStyle/>
          <a:p>
            <a:endParaRPr lang="en-US" sz="1200" b="1" u="sng" dirty="0" smtClean="0"/>
          </a:p>
          <a:p>
            <a:pPr>
              <a:buFont typeface="Arial" pitchFamily="34" charset="0"/>
              <a:buChar char="•"/>
            </a:pPr>
            <a:r>
              <a:rPr lang="en-US" sz="2000" dirty="0" smtClean="0"/>
              <a:t>Better Attendance</a:t>
            </a:r>
          </a:p>
          <a:p>
            <a:pPr>
              <a:buFont typeface="Arial" pitchFamily="34" charset="0"/>
              <a:buChar char="•"/>
            </a:pPr>
            <a:r>
              <a:rPr lang="en-US" sz="2000" dirty="0" smtClean="0"/>
              <a:t>Fewer Discipline Problems</a:t>
            </a:r>
          </a:p>
          <a:p>
            <a:pPr>
              <a:buFont typeface="Arial" pitchFamily="34" charset="0"/>
              <a:buChar char="•"/>
            </a:pPr>
            <a:r>
              <a:rPr lang="en-US" sz="2000" dirty="0" smtClean="0"/>
              <a:t>Improved MAP Scores</a:t>
            </a:r>
          </a:p>
          <a:p>
            <a:pPr>
              <a:buFont typeface="Arial" pitchFamily="34" charset="0"/>
              <a:buChar char="•"/>
            </a:pPr>
            <a:r>
              <a:rPr lang="en-US" sz="2000" dirty="0" smtClean="0"/>
              <a:t>Higher AYP</a:t>
            </a:r>
          </a:p>
          <a:p>
            <a:pPr>
              <a:buFont typeface="Arial" pitchFamily="34" charset="0"/>
              <a:buChar char="•"/>
            </a:pPr>
            <a:r>
              <a:rPr lang="en-US" sz="2000" dirty="0" smtClean="0"/>
              <a:t>Higher Graduation Rate</a:t>
            </a:r>
          </a:p>
        </p:txBody>
      </p:sp>
      <p:sp>
        <p:nvSpPr>
          <p:cNvPr id="7" name="TextBox 6"/>
          <p:cNvSpPr txBox="1"/>
          <p:nvPr/>
        </p:nvSpPr>
        <p:spPr>
          <a:xfrm>
            <a:off x="2362200" y="6096000"/>
            <a:ext cx="7010400" cy="523220"/>
          </a:xfrm>
          <a:prstGeom prst="rect">
            <a:avLst/>
          </a:prstGeom>
          <a:noFill/>
        </p:spPr>
        <p:txBody>
          <a:bodyPr wrap="square" rtlCol="0">
            <a:spAutoFit/>
          </a:bodyPr>
          <a:lstStyle/>
          <a:p>
            <a:r>
              <a:rPr lang="en-US" sz="2800" b="1" dirty="0" smtClean="0">
                <a:latin typeface="Bradley Hand ITC" pitchFamily="66" charset="0"/>
              </a:rPr>
              <a:t>Full Implementation Yields Better Results</a:t>
            </a:r>
            <a:endParaRPr lang="en-US" sz="2800" b="1" dirty="0">
              <a:latin typeface="Bradley Hand ITC" pitchFamily="66" charset="0"/>
            </a:endParaRPr>
          </a:p>
        </p:txBody>
      </p:sp>
    </p:spTree>
  </p:cSld>
  <p:clrMapOvr>
    <a:masterClrMapping/>
  </p:clrMapOvr>
  <p:transition>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Research Findings</a:t>
            </a:r>
            <a:endParaRPr lang="en-US" dirty="0"/>
          </a:p>
        </p:txBody>
      </p:sp>
      <p:sp>
        <p:nvSpPr>
          <p:cNvPr id="3" name="Content Placeholder 2"/>
          <p:cNvSpPr>
            <a:spLocks noGrp="1"/>
          </p:cNvSpPr>
          <p:nvPr>
            <p:ph idx="1"/>
          </p:nvPr>
        </p:nvSpPr>
        <p:spPr>
          <a:xfrm>
            <a:off x="76200" y="1554163"/>
            <a:ext cx="8915400" cy="4525962"/>
          </a:xfrm>
        </p:spPr>
        <p:txBody>
          <a:bodyPr/>
          <a:lstStyle/>
          <a:p>
            <a:pPr>
              <a:buNone/>
            </a:pPr>
            <a:r>
              <a:rPr lang="en-US" dirty="0" smtClean="0"/>
              <a:t> </a:t>
            </a:r>
            <a:r>
              <a:rPr lang="en-US" dirty="0" smtClean="0">
                <a:solidFill>
                  <a:schemeClr val="bg2">
                    <a:lumMod val="25000"/>
                  </a:schemeClr>
                </a:solidFill>
              </a:rPr>
              <a:t>School counseling interventions produced quite large effect sizes in the areas of discipline, problem solving, and increasing career knowledge. The effect sizes were smaller, but significant, related to school counseling interventions’ impact on academic achievement. </a:t>
            </a:r>
          </a:p>
          <a:p>
            <a:pPr algn="r">
              <a:buNone/>
            </a:pPr>
            <a:endParaRPr lang="en-US" sz="1400" dirty="0" smtClean="0"/>
          </a:p>
          <a:p>
            <a:pPr algn="r">
              <a:buNone/>
            </a:pPr>
            <a:endParaRPr lang="en-US" sz="1400" dirty="0" smtClean="0"/>
          </a:p>
          <a:p>
            <a:pPr algn="r">
              <a:buNone/>
            </a:pPr>
            <a:endParaRPr lang="en-US" sz="1400" dirty="0" smtClean="0"/>
          </a:p>
          <a:p>
            <a:pPr algn="r">
              <a:buNone/>
            </a:pPr>
            <a:endParaRPr lang="en-US" sz="1400" dirty="0" smtClean="0"/>
          </a:p>
          <a:p>
            <a:pPr algn="r">
              <a:buNone/>
            </a:pPr>
            <a:endParaRPr lang="en-US" sz="1400" dirty="0" smtClean="0"/>
          </a:p>
          <a:p>
            <a:pPr marL="365760" algn="r">
              <a:spcBef>
                <a:spcPts val="0"/>
              </a:spcBef>
              <a:buNone/>
            </a:pPr>
            <a:r>
              <a:rPr lang="en-US" sz="1400" dirty="0" smtClean="0"/>
              <a:t>REVIEW OF SCHOOL COUNSELING OUTCOME RESEARCH</a:t>
            </a:r>
          </a:p>
          <a:p>
            <a:pPr marL="365760" algn="r">
              <a:spcBef>
                <a:spcPts val="0"/>
              </a:spcBef>
              <a:buNone/>
            </a:pPr>
            <a:r>
              <a:rPr lang="en-US" sz="1400" dirty="0" smtClean="0"/>
              <a:t>Psychology in the Schools, Vol. 46(3), 2009</a:t>
            </a:r>
          </a:p>
          <a:p>
            <a:pPr marL="365760" algn="r">
              <a:spcBef>
                <a:spcPts val="0"/>
              </a:spcBef>
              <a:buNone/>
            </a:pPr>
            <a:r>
              <a:rPr lang="en-US" sz="1400" dirty="0" smtClean="0"/>
              <a:t>www.interscience.wiley.com</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Research Findings</a:t>
            </a:r>
            <a:endParaRPr lang="en-US" dirty="0"/>
          </a:p>
        </p:txBody>
      </p:sp>
      <p:sp>
        <p:nvSpPr>
          <p:cNvPr id="3" name="Content Placeholder 2"/>
          <p:cNvSpPr>
            <a:spLocks noGrp="1"/>
          </p:cNvSpPr>
          <p:nvPr>
            <p:ph idx="1"/>
          </p:nvPr>
        </p:nvSpPr>
        <p:spPr/>
        <p:txBody>
          <a:bodyPr/>
          <a:lstStyle/>
          <a:p>
            <a:pPr>
              <a:buNone/>
            </a:pPr>
            <a:r>
              <a:rPr lang="en-US" dirty="0" smtClean="0">
                <a:solidFill>
                  <a:schemeClr val="bg2">
                    <a:lumMod val="25000"/>
                  </a:schemeClr>
                </a:solidFill>
              </a:rPr>
              <a:t>Students who participated in school counseling interventions tended to score on various outcome measures about a third of a standard deviation above those who did not receive the interventions.</a:t>
            </a:r>
          </a:p>
          <a:p>
            <a:pPr algn="r"/>
            <a:endParaRPr lang="en-US" dirty="0" smtClean="0"/>
          </a:p>
          <a:p>
            <a:pPr algn="r">
              <a:spcBef>
                <a:spcPts val="0"/>
              </a:spcBef>
              <a:buNone/>
            </a:pPr>
            <a:endParaRPr lang="en-US" dirty="0" smtClean="0"/>
          </a:p>
          <a:p>
            <a:pPr algn="r">
              <a:spcBef>
                <a:spcPts val="0"/>
              </a:spcBef>
              <a:buNone/>
            </a:pPr>
            <a:endParaRPr lang="en-US" dirty="0" smtClean="0"/>
          </a:p>
          <a:p>
            <a:pPr algn="r">
              <a:spcBef>
                <a:spcPts val="0"/>
              </a:spcBef>
              <a:buNone/>
            </a:pPr>
            <a:r>
              <a:rPr lang="en-US" dirty="0" smtClean="0"/>
              <a:t> </a:t>
            </a:r>
            <a:r>
              <a:rPr lang="en-US" sz="1400" dirty="0" smtClean="0"/>
              <a:t>REVIEW OF SCHOOL COUNSELING OUTCOME RESEARCH</a:t>
            </a:r>
          </a:p>
          <a:p>
            <a:pPr algn="r">
              <a:spcBef>
                <a:spcPts val="0"/>
              </a:spcBef>
              <a:buNone/>
            </a:pPr>
            <a:r>
              <a:rPr lang="en-US" sz="1400" dirty="0" smtClean="0"/>
              <a:t>Psychology in the Schools, Vol. 46(3), 2009</a:t>
            </a:r>
          </a:p>
          <a:p>
            <a:pPr algn="r">
              <a:spcBef>
                <a:spcPts val="0"/>
              </a:spcBef>
              <a:buNone/>
            </a:pPr>
            <a:r>
              <a:rPr lang="en-US" sz="1400" dirty="0" smtClean="0"/>
              <a:t>www.interscience.wiley.com</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153400" cy="1219200"/>
          </a:xfrm>
        </p:spPr>
        <p:txBody>
          <a:bodyPr/>
          <a:lstStyle/>
          <a:p>
            <a:r>
              <a:rPr lang="en-US" sz="3600" dirty="0" smtClean="0"/>
              <a:t>Evaluation: Program + Personnel = </a:t>
            </a:r>
            <a:r>
              <a:rPr lang="en-US" sz="3600" i="1" dirty="0" smtClean="0"/>
              <a:t>Results</a:t>
            </a:r>
            <a:r>
              <a:rPr lang="en-US" i="1" dirty="0" smtClean="0"/>
              <a:t/>
            </a:r>
            <a:br>
              <a:rPr lang="en-US" i="1" dirty="0" smtClean="0"/>
            </a:br>
            <a:endParaRPr lang="en-US" dirty="0"/>
          </a:p>
        </p:txBody>
      </p:sp>
      <p:sp>
        <p:nvSpPr>
          <p:cNvPr id="3" name="Content Placeholder 2"/>
          <p:cNvSpPr>
            <a:spLocks noGrp="1"/>
          </p:cNvSpPr>
          <p:nvPr>
            <p:ph sz="quarter" idx="1"/>
          </p:nvPr>
        </p:nvSpPr>
        <p:spPr>
          <a:xfrm>
            <a:off x="457200" y="1600200"/>
            <a:ext cx="8534400" cy="4495800"/>
          </a:xfrm>
        </p:spPr>
        <p:txBody>
          <a:bodyPr/>
          <a:lstStyle/>
          <a:p>
            <a:pPr>
              <a:buNone/>
            </a:pPr>
            <a:r>
              <a:rPr lang="en-US" sz="3200" dirty="0" smtClean="0">
                <a:solidFill>
                  <a:srgbClr val="0070C0"/>
                </a:solidFill>
              </a:rPr>
              <a:t> </a:t>
            </a:r>
            <a:r>
              <a:rPr lang="en-US" sz="2400" dirty="0" smtClean="0">
                <a:solidFill>
                  <a:schemeClr val="tx1"/>
                </a:solidFill>
              </a:rPr>
              <a:t>To what degree is our comprehensive guidance and counseling p</a:t>
            </a:r>
            <a:r>
              <a:rPr lang="en-US" sz="2400" u="sng" dirty="0" smtClean="0">
                <a:solidFill>
                  <a:schemeClr val="tx1"/>
                </a:solidFill>
              </a:rPr>
              <a:t>rogram implemented</a:t>
            </a:r>
            <a:r>
              <a:rPr lang="en-US" sz="2400" dirty="0" smtClean="0">
                <a:solidFill>
                  <a:schemeClr val="tx1"/>
                </a:solidFill>
              </a:rPr>
              <a:t>?</a:t>
            </a:r>
            <a:r>
              <a:rPr lang="en-US" sz="2400" dirty="0" smtClean="0"/>
              <a:t/>
            </a:r>
            <a:br>
              <a:rPr lang="en-US" sz="2400" dirty="0" smtClean="0"/>
            </a:br>
            <a:r>
              <a:rPr lang="en-US" sz="2400" dirty="0" smtClean="0"/>
              <a:t>    - </a:t>
            </a:r>
            <a:r>
              <a:rPr lang="en-US" sz="2000" dirty="0" smtClean="0">
                <a:solidFill>
                  <a:srgbClr val="0070C0"/>
                </a:solidFill>
              </a:rPr>
              <a:t>Internal Improvement Review</a:t>
            </a:r>
            <a:r>
              <a:rPr lang="en-US" sz="2400" dirty="0" smtClean="0"/>
              <a:t/>
            </a:r>
            <a:br>
              <a:rPr lang="en-US" sz="2400" dirty="0" smtClean="0"/>
            </a:br>
            <a:endParaRPr lang="en-US" sz="2400" dirty="0" smtClean="0"/>
          </a:p>
          <a:p>
            <a:pPr>
              <a:buNone/>
            </a:pPr>
            <a:r>
              <a:rPr lang="en-US" sz="2400" dirty="0" smtClean="0">
                <a:solidFill>
                  <a:schemeClr val="tx1"/>
                </a:solidFill>
              </a:rPr>
              <a:t>  Is the guidance </a:t>
            </a:r>
            <a:r>
              <a:rPr lang="en-US" sz="2400" u="sng" dirty="0" smtClean="0">
                <a:solidFill>
                  <a:schemeClr val="tx1"/>
                </a:solidFill>
              </a:rPr>
              <a:t>staff evaluated</a:t>
            </a:r>
            <a:r>
              <a:rPr lang="en-US" sz="2400" dirty="0" smtClean="0">
                <a:solidFill>
                  <a:schemeClr val="tx1"/>
                </a:solidFill>
              </a:rPr>
              <a:t> based on guidance and       </a:t>
            </a:r>
            <a:br>
              <a:rPr lang="en-US" sz="2400" dirty="0" smtClean="0">
                <a:solidFill>
                  <a:schemeClr val="tx1"/>
                </a:solidFill>
              </a:rPr>
            </a:br>
            <a:r>
              <a:rPr lang="en-US" sz="2400" dirty="0" smtClean="0">
                <a:solidFill>
                  <a:schemeClr val="tx1"/>
                </a:solidFill>
              </a:rPr>
              <a:t>   counseling standards?</a:t>
            </a:r>
            <a:r>
              <a:rPr lang="en-US" sz="2400" dirty="0" smtClean="0"/>
              <a:t/>
            </a:r>
            <a:br>
              <a:rPr lang="en-US" sz="2400" dirty="0" smtClean="0"/>
            </a:br>
            <a:r>
              <a:rPr lang="en-US" sz="2400" dirty="0" smtClean="0"/>
              <a:t>    - </a:t>
            </a:r>
            <a:r>
              <a:rPr lang="en-US" sz="2000" dirty="0" smtClean="0">
                <a:solidFill>
                  <a:srgbClr val="0070C0"/>
                </a:solidFill>
              </a:rPr>
              <a:t>Performance Based Professional School Counselor Evaluation</a:t>
            </a:r>
            <a:r>
              <a:rPr lang="en-US" sz="2000" dirty="0" smtClean="0"/>
              <a:t/>
            </a:r>
            <a:br>
              <a:rPr lang="en-US" sz="2000" dirty="0" smtClean="0"/>
            </a:br>
            <a:endParaRPr lang="en-US" sz="2400" dirty="0" smtClean="0"/>
          </a:p>
          <a:p>
            <a:pPr>
              <a:buNone/>
            </a:pPr>
            <a:r>
              <a:rPr lang="en-US" sz="2400" dirty="0" smtClean="0">
                <a:solidFill>
                  <a:schemeClr val="tx1"/>
                </a:solidFill>
              </a:rPr>
              <a:t>  What </a:t>
            </a:r>
            <a:r>
              <a:rPr lang="en-US" sz="2400" u="sng" dirty="0" smtClean="0">
                <a:solidFill>
                  <a:schemeClr val="tx1"/>
                </a:solidFill>
              </a:rPr>
              <a:t>impact</a:t>
            </a:r>
            <a:r>
              <a:rPr lang="en-US" sz="2400" dirty="0" smtClean="0">
                <a:solidFill>
                  <a:schemeClr val="tx1"/>
                </a:solidFill>
              </a:rPr>
              <a:t> do guidance interventions have on student outcomes?</a:t>
            </a:r>
            <a:br>
              <a:rPr lang="en-US" sz="2400" dirty="0" smtClean="0">
                <a:solidFill>
                  <a:schemeClr val="tx1"/>
                </a:solidFill>
              </a:rPr>
            </a:br>
            <a:r>
              <a:rPr lang="en-US" sz="2400" dirty="0" smtClean="0"/>
              <a:t>     - </a:t>
            </a:r>
            <a:r>
              <a:rPr lang="en-US" sz="2000" dirty="0" smtClean="0">
                <a:solidFill>
                  <a:srgbClr val="0070C0"/>
                </a:solidFill>
              </a:rPr>
              <a:t>Results Evaluation (</a:t>
            </a:r>
            <a:r>
              <a:rPr lang="en-US" sz="2000" dirty="0" err="1" smtClean="0">
                <a:solidFill>
                  <a:srgbClr val="0070C0"/>
                </a:solidFill>
              </a:rPr>
              <a:t>PRoBE</a:t>
            </a:r>
            <a:r>
              <a:rPr lang="en-US" sz="2000" dirty="0" smtClean="0">
                <a:solidFill>
                  <a:srgbClr val="0070C0"/>
                </a:solidFill>
              </a:rPr>
              <a:t>)</a:t>
            </a:r>
            <a:r>
              <a:rPr lang="en-US" sz="2400" dirty="0" smtClean="0"/>
              <a:t/>
            </a:r>
            <a:br>
              <a:rPr lang="en-US" sz="2400" dirty="0" smtClean="0"/>
            </a:br>
            <a:r>
              <a:rPr lang="en-US" sz="3200" dirty="0" smtClean="0"/>
              <a:t/>
            </a:r>
            <a:br>
              <a:rPr lang="en-US" sz="3200" dirty="0" smtClean="0"/>
            </a:b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Much More</a:t>
            </a:r>
            <a:endParaRPr lang="en-US" dirty="0"/>
          </a:p>
        </p:txBody>
      </p:sp>
      <p:sp>
        <p:nvSpPr>
          <p:cNvPr id="3" name="Content Placeholder 2"/>
          <p:cNvSpPr>
            <a:spLocks noGrp="1"/>
          </p:cNvSpPr>
          <p:nvPr>
            <p:ph sz="quarter" idx="1"/>
          </p:nvPr>
        </p:nvSpPr>
        <p:spPr/>
        <p:txBody>
          <a:bodyPr/>
          <a:lstStyle/>
          <a:p>
            <a:r>
              <a:rPr lang="en-US" dirty="0" smtClean="0"/>
              <a:t>Guidance eLearning Center</a:t>
            </a:r>
          </a:p>
          <a:p>
            <a:r>
              <a:rPr lang="en-US" dirty="0" smtClean="0"/>
              <a:t>Missouri Center for Career Education</a:t>
            </a:r>
          </a:p>
          <a:p>
            <a:r>
              <a:rPr lang="en-US" dirty="0" smtClean="0"/>
              <a:t>Missouri Connections</a:t>
            </a:r>
          </a:p>
          <a:p>
            <a:r>
              <a:rPr lang="en-US" b="1" dirty="0" smtClean="0"/>
              <a:t>Guidance System of Support</a:t>
            </a:r>
          </a:p>
          <a:p>
            <a:pPr>
              <a:buNone/>
            </a:pPr>
            <a:endParaRPr lang="en-US" dirty="0" smtClean="0"/>
          </a:p>
          <a:p>
            <a:r>
              <a:rPr lang="en-US" dirty="0" smtClean="0"/>
              <a:t>Missouri School Counselor Association</a:t>
            </a:r>
          </a:p>
          <a:p>
            <a:r>
              <a:rPr lang="en-US" dirty="0" smtClean="0"/>
              <a:t>Career Education Coordinators</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Providing Leadership</a:t>
            </a:r>
            <a:endParaRPr lang="en-US" dirty="0">
              <a:solidFill>
                <a:srgbClr val="FF0000"/>
              </a:solidFill>
            </a:endParaRPr>
          </a:p>
        </p:txBody>
      </p:sp>
      <p:sp>
        <p:nvSpPr>
          <p:cNvPr id="3" name="Content Placeholder 2"/>
          <p:cNvSpPr>
            <a:spLocks noGrp="1"/>
          </p:cNvSpPr>
          <p:nvPr>
            <p:ph sz="quarter" idx="1"/>
          </p:nvPr>
        </p:nvSpPr>
        <p:spPr>
          <a:xfrm>
            <a:off x="381000" y="1600200"/>
            <a:ext cx="8458200" cy="4495800"/>
          </a:xfrm>
        </p:spPr>
        <p:txBody>
          <a:bodyPr/>
          <a:lstStyle/>
          <a:p>
            <a:pPr marL="514350" indent="-514350">
              <a:buClr>
                <a:schemeClr val="bg2">
                  <a:lumMod val="25000"/>
                </a:schemeClr>
              </a:buClr>
              <a:buSzPct val="90000"/>
              <a:buNone/>
            </a:pPr>
            <a:r>
              <a:rPr lang="en-US" sz="2400" b="1" dirty="0" smtClean="0">
                <a:solidFill>
                  <a:srgbClr val="0070C0"/>
                </a:solidFill>
              </a:rPr>
              <a:t>Do you?</a:t>
            </a:r>
          </a:p>
          <a:p>
            <a:pPr marL="514350" indent="-514350">
              <a:buClr>
                <a:schemeClr val="bg2">
                  <a:lumMod val="25000"/>
                </a:schemeClr>
              </a:buClr>
              <a:buSzPct val="90000"/>
              <a:buFont typeface="+mj-lt"/>
              <a:buAutoNum type="arabicPeriod"/>
            </a:pPr>
            <a:r>
              <a:rPr lang="en-US" sz="2400" b="1" dirty="0" smtClean="0">
                <a:solidFill>
                  <a:srgbClr val="0070C0"/>
                </a:solidFill>
              </a:rPr>
              <a:t>Understand</a:t>
            </a:r>
            <a:r>
              <a:rPr lang="en-US" sz="2400" dirty="0" smtClean="0"/>
              <a:t> the guidance program and its </a:t>
            </a:r>
            <a:r>
              <a:rPr lang="en-US" sz="2400" i="1" dirty="0" smtClean="0"/>
              <a:t>potential</a:t>
            </a:r>
            <a:endParaRPr lang="en-US" sz="2400" dirty="0" smtClean="0"/>
          </a:p>
          <a:p>
            <a:pPr marL="514350" indent="-514350">
              <a:buClr>
                <a:schemeClr val="bg2">
                  <a:lumMod val="25000"/>
                </a:schemeClr>
              </a:buClr>
              <a:buSzPct val="90000"/>
              <a:buFont typeface="+mj-lt"/>
              <a:buAutoNum type="arabicPeriod"/>
            </a:pPr>
            <a:r>
              <a:rPr lang="en-US" sz="2400" b="1" dirty="0" smtClean="0">
                <a:solidFill>
                  <a:srgbClr val="0070C0"/>
                </a:solidFill>
              </a:rPr>
              <a:t>Utilize</a:t>
            </a:r>
            <a:r>
              <a:rPr lang="en-US" sz="2400" dirty="0" smtClean="0"/>
              <a:t> the Internal Improvement Review (IIR)</a:t>
            </a:r>
          </a:p>
          <a:p>
            <a:pPr marL="514350" indent="-514350">
              <a:buClr>
                <a:schemeClr val="bg2">
                  <a:lumMod val="25000"/>
                </a:schemeClr>
              </a:buClr>
              <a:buSzPct val="90000"/>
              <a:buFont typeface="+mj-lt"/>
              <a:buAutoNum type="arabicPeriod"/>
            </a:pPr>
            <a:r>
              <a:rPr lang="en-US" sz="2400" b="1" dirty="0" smtClean="0">
                <a:solidFill>
                  <a:srgbClr val="0070C0"/>
                </a:solidFill>
              </a:rPr>
              <a:t>Meet</a:t>
            </a:r>
            <a:r>
              <a:rPr lang="en-US" sz="2400" dirty="0" smtClean="0"/>
              <a:t> regularly with focus and purpose</a:t>
            </a:r>
          </a:p>
          <a:p>
            <a:pPr marL="514350" indent="-514350">
              <a:buClr>
                <a:schemeClr val="bg2">
                  <a:lumMod val="25000"/>
                </a:schemeClr>
              </a:buClr>
              <a:buSzPct val="90000"/>
              <a:buFont typeface="+mj-lt"/>
              <a:buAutoNum type="arabicPeriod"/>
            </a:pPr>
            <a:r>
              <a:rPr lang="en-US" sz="2400" b="1" dirty="0" smtClean="0">
                <a:solidFill>
                  <a:srgbClr val="0070C0"/>
                </a:solidFill>
              </a:rPr>
              <a:t>Insure</a:t>
            </a:r>
            <a:r>
              <a:rPr lang="en-US" sz="2400" b="1" dirty="0" smtClean="0"/>
              <a:t> </a:t>
            </a:r>
            <a:r>
              <a:rPr lang="en-US" sz="2400" dirty="0" smtClean="0"/>
              <a:t>counselor time is devoted to guidance activities</a:t>
            </a:r>
          </a:p>
          <a:p>
            <a:pPr marL="514350" indent="-514350">
              <a:buClr>
                <a:schemeClr val="bg2">
                  <a:lumMod val="25000"/>
                </a:schemeClr>
              </a:buClr>
              <a:buSzPct val="90000"/>
              <a:buFont typeface="+mj-lt"/>
              <a:buAutoNum type="arabicPeriod"/>
            </a:pPr>
            <a:r>
              <a:rPr lang="en-US" sz="2400" b="1" dirty="0" smtClean="0">
                <a:solidFill>
                  <a:srgbClr val="0070C0"/>
                </a:solidFill>
              </a:rPr>
              <a:t>Expect</a:t>
            </a:r>
            <a:r>
              <a:rPr lang="en-US" sz="2400" dirty="0" smtClean="0"/>
              <a:t> counselors to attend the System of Support meetings</a:t>
            </a:r>
          </a:p>
          <a:p>
            <a:pPr marL="514350" indent="-514350">
              <a:buClr>
                <a:schemeClr val="bg2">
                  <a:lumMod val="25000"/>
                </a:schemeClr>
              </a:buClr>
              <a:buSzPct val="90000"/>
              <a:buFont typeface="+mj-lt"/>
              <a:buAutoNum type="arabicPeriod"/>
            </a:pPr>
            <a:r>
              <a:rPr lang="en-US" sz="2400" b="1" dirty="0" smtClean="0">
                <a:solidFill>
                  <a:srgbClr val="0070C0"/>
                </a:solidFill>
              </a:rPr>
              <a:t>Integrate</a:t>
            </a:r>
            <a:r>
              <a:rPr lang="en-US" sz="2400" dirty="0" smtClean="0"/>
              <a:t> guidance and career education into your programs </a:t>
            </a:r>
          </a:p>
          <a:p>
            <a:pPr marL="514350" indent="-514350">
              <a:buClr>
                <a:schemeClr val="bg2">
                  <a:lumMod val="25000"/>
                </a:schemeClr>
              </a:buClr>
              <a:buSzPct val="90000"/>
              <a:buFont typeface="+mj-lt"/>
              <a:buAutoNum type="arabicPeriod"/>
            </a:pPr>
            <a:r>
              <a:rPr lang="en-US" sz="2400" b="1" dirty="0" smtClean="0">
                <a:solidFill>
                  <a:srgbClr val="0070C0"/>
                </a:solidFill>
              </a:rPr>
              <a:t>Evaluate</a:t>
            </a:r>
            <a:r>
              <a:rPr lang="en-US" sz="2400" b="1" dirty="0" smtClean="0"/>
              <a:t> </a:t>
            </a:r>
            <a:r>
              <a:rPr lang="en-US" sz="2400" dirty="0" smtClean="0"/>
              <a:t>your guidance program and counselor</a:t>
            </a:r>
          </a:p>
          <a:p>
            <a:endParaRPr lang="en-US"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reflection blurRad="12700" stA="48000" endA="300" endPos="55000" dir="5400000" sy="-90000" algn="bl" rotWithShape="0"/>
                </a:effectLst>
              </a:rPr>
              <a:t>Reflective Questions</a:t>
            </a:r>
            <a:endParaRPr lang="en-US" b="1"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Content Placeholder 2"/>
          <p:cNvSpPr>
            <a:spLocks noGrp="1"/>
          </p:cNvSpPr>
          <p:nvPr>
            <p:ph sz="quarter" idx="1"/>
          </p:nvPr>
        </p:nvSpPr>
        <p:spPr>
          <a:xfrm>
            <a:off x="228600" y="1600200"/>
            <a:ext cx="8763000" cy="4953000"/>
          </a:xfrm>
          <a:ln w="12700">
            <a:solidFill>
              <a:schemeClr val="tx1"/>
            </a:solidFill>
          </a:ln>
        </p:spPr>
        <p:txBody>
          <a:bodyPr>
            <a:normAutofit lnSpcReduction="10000"/>
          </a:bodyPr>
          <a:lstStyle/>
          <a:p>
            <a:pPr marL="514350" indent="-514350">
              <a:buClr>
                <a:schemeClr val="bg2">
                  <a:lumMod val="25000"/>
                </a:schemeClr>
              </a:buClr>
              <a:buSzPct val="90000"/>
              <a:buNone/>
            </a:pPr>
            <a:endParaRPr lang="en-US" sz="2800" dirty="0" smtClean="0"/>
          </a:p>
          <a:p>
            <a:pPr marL="514350" indent="-514350">
              <a:buClr>
                <a:schemeClr val="bg2">
                  <a:lumMod val="25000"/>
                </a:schemeClr>
              </a:buClr>
              <a:buSzPct val="90000"/>
              <a:buAutoNum type="arabicPeriod"/>
            </a:pPr>
            <a:r>
              <a:rPr lang="en-US" sz="2800" dirty="0" smtClean="0"/>
              <a:t>How can </a:t>
            </a:r>
            <a:r>
              <a:rPr lang="en-US" sz="2800" i="1" dirty="0" smtClean="0"/>
              <a:t>your</a:t>
            </a:r>
            <a:r>
              <a:rPr lang="en-US" sz="2800" dirty="0" smtClean="0"/>
              <a:t> Comprehensive Guidance </a:t>
            </a:r>
            <a:r>
              <a:rPr lang="en-US" sz="2800" u="sng" dirty="0" smtClean="0"/>
              <a:t>Program</a:t>
            </a:r>
            <a:r>
              <a:rPr lang="en-US" sz="2800" dirty="0" smtClean="0"/>
              <a:t> better support your district and building CSIP goals?</a:t>
            </a:r>
          </a:p>
          <a:p>
            <a:pPr marL="514350" indent="-514350">
              <a:buClr>
                <a:schemeClr val="bg2">
                  <a:lumMod val="25000"/>
                </a:schemeClr>
              </a:buClr>
              <a:buSzPct val="90000"/>
              <a:buNone/>
            </a:pPr>
            <a:endParaRPr lang="en-US" sz="1500" dirty="0" smtClean="0"/>
          </a:p>
          <a:p>
            <a:pPr marL="514350" indent="-514350">
              <a:buClr>
                <a:schemeClr val="bg2">
                  <a:lumMod val="25000"/>
                </a:schemeClr>
              </a:buClr>
              <a:buSzPct val="90000"/>
              <a:buNone/>
            </a:pPr>
            <a:r>
              <a:rPr lang="en-US" sz="2800" dirty="0" smtClean="0"/>
              <a:t>2.  How can you strengthen </a:t>
            </a:r>
            <a:r>
              <a:rPr lang="en-US" sz="2800" i="1" dirty="0" smtClean="0"/>
              <a:t>your</a:t>
            </a:r>
            <a:r>
              <a:rPr lang="en-US" sz="2800" dirty="0" smtClean="0"/>
              <a:t> principal/counselor relationship to achieve these goals through </a:t>
            </a:r>
            <a:r>
              <a:rPr lang="en-US" sz="2800" i="1" dirty="0" smtClean="0"/>
              <a:t>your</a:t>
            </a:r>
            <a:r>
              <a:rPr lang="en-US" sz="2800" dirty="0" smtClean="0"/>
              <a:t> Comprehensive Guidance </a:t>
            </a:r>
            <a:r>
              <a:rPr lang="en-US" sz="2800" u="sng" dirty="0" smtClean="0"/>
              <a:t>Program</a:t>
            </a:r>
            <a:r>
              <a:rPr lang="en-US" sz="2800" dirty="0" smtClean="0"/>
              <a:t>?</a:t>
            </a:r>
          </a:p>
          <a:p>
            <a:pPr marL="514350" indent="-514350">
              <a:buClr>
                <a:schemeClr val="bg2">
                  <a:lumMod val="25000"/>
                </a:schemeClr>
              </a:buClr>
              <a:buSzPct val="90000"/>
              <a:buNone/>
            </a:pPr>
            <a:endParaRPr lang="en-US" sz="1400" dirty="0" smtClean="0"/>
          </a:p>
          <a:p>
            <a:pPr marL="514350" indent="-514350">
              <a:buClr>
                <a:schemeClr val="bg2">
                  <a:lumMod val="25000"/>
                </a:schemeClr>
              </a:buClr>
              <a:buSzPct val="90000"/>
              <a:buNone/>
            </a:pPr>
            <a:r>
              <a:rPr lang="en-US" sz="2800" dirty="0" smtClean="0"/>
              <a:t>3.  How can </a:t>
            </a:r>
            <a:r>
              <a:rPr lang="en-US" sz="2800" i="1" dirty="0" smtClean="0"/>
              <a:t>your</a:t>
            </a:r>
            <a:r>
              <a:rPr lang="en-US" sz="2800" dirty="0" smtClean="0"/>
              <a:t> building and district administrative leadership support </a:t>
            </a:r>
            <a:r>
              <a:rPr lang="en-US" sz="2800" i="1" dirty="0" smtClean="0"/>
              <a:t>your</a:t>
            </a:r>
            <a:r>
              <a:rPr lang="en-US" sz="2800" dirty="0" smtClean="0"/>
              <a:t> Comprehensive Guidance </a:t>
            </a:r>
            <a:r>
              <a:rPr lang="en-US" sz="2800" u="sng" dirty="0" smtClean="0"/>
              <a:t>Program</a:t>
            </a:r>
            <a:r>
              <a:rPr lang="en-US" sz="2800" dirty="0" smtClean="0"/>
              <a:t>  and counselors to more effectively meet the needs of </a:t>
            </a:r>
            <a:r>
              <a:rPr lang="en-US" sz="2800" i="1" dirty="0" smtClean="0"/>
              <a:t>your</a:t>
            </a:r>
            <a:r>
              <a:rPr lang="en-US" sz="2800" dirty="0" smtClean="0"/>
              <a:t> students?</a:t>
            </a:r>
            <a:endParaRPr lang="en-US" sz="2800" dirty="0"/>
          </a:p>
        </p:txBody>
      </p:sp>
    </p:spTree>
  </p:cSld>
  <p:clrMapOvr>
    <a:masterClrMapping/>
  </p:clrMapOvr>
  <p:transition>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dirty="0" smtClean="0"/>
              <a:t>The Principal/Counselor Team</a:t>
            </a:r>
            <a:endParaRPr lang="en-US" dirty="0" smtClean="0">
              <a:solidFill>
                <a:srgbClr val="C00000"/>
              </a:solidFill>
            </a:endParaRPr>
          </a:p>
        </p:txBody>
      </p:sp>
      <p:sp>
        <p:nvSpPr>
          <p:cNvPr id="38915" name="Content Placeholder 2"/>
          <p:cNvSpPr>
            <a:spLocks noGrp="1"/>
          </p:cNvSpPr>
          <p:nvPr>
            <p:ph sz="quarter" idx="1"/>
          </p:nvPr>
        </p:nvSpPr>
        <p:spPr>
          <a:xfrm>
            <a:off x="304800" y="1752600"/>
            <a:ext cx="8686800" cy="4953000"/>
          </a:xfrm>
        </p:spPr>
        <p:txBody>
          <a:bodyPr/>
          <a:lstStyle/>
          <a:p>
            <a:pPr>
              <a:buFont typeface="Arial" charset="0"/>
              <a:buNone/>
            </a:pPr>
            <a:r>
              <a:rPr lang="en-US" dirty="0" smtClean="0"/>
              <a:t>"The team is the </a:t>
            </a:r>
            <a:r>
              <a:rPr lang="en-US" sz="2800" dirty="0" smtClean="0">
                <a:latin typeface="Copperplate Gothic Bold" pitchFamily="34" charset="0"/>
              </a:rPr>
              <a:t>cornerstone</a:t>
            </a:r>
            <a:r>
              <a:rPr lang="en-US" dirty="0" smtClean="0"/>
              <a:t> of the learning organization. What really matters is how people make decisions and take action--</a:t>
            </a:r>
            <a:r>
              <a:rPr lang="en-US" i="1" dirty="0" smtClean="0">
                <a:solidFill>
                  <a:srgbClr val="C00000"/>
                </a:solidFill>
              </a:rPr>
              <a:t>how the team thinks and acts together.</a:t>
            </a:r>
            <a:r>
              <a:rPr lang="en-US" dirty="0" smtClean="0">
                <a:solidFill>
                  <a:srgbClr val="C00000"/>
                </a:solidFill>
              </a:rPr>
              <a:t>”</a:t>
            </a:r>
          </a:p>
          <a:p>
            <a:pPr>
              <a:buFont typeface="Arial" charset="0"/>
              <a:buNone/>
            </a:pPr>
            <a:endParaRPr lang="en-US" dirty="0" smtClean="0"/>
          </a:p>
          <a:p>
            <a:pPr algn="r">
              <a:buFont typeface="Arial" charset="0"/>
              <a:buNone/>
            </a:pPr>
            <a:endParaRPr lang="en-US" sz="2400" dirty="0" smtClean="0"/>
          </a:p>
          <a:p>
            <a:pPr algn="r">
              <a:buFont typeface="Arial" charset="0"/>
              <a:buNone/>
            </a:pPr>
            <a:r>
              <a:rPr lang="en-US" sz="2400" dirty="0" smtClean="0"/>
              <a:t>Peter Senge</a:t>
            </a:r>
          </a:p>
          <a:p>
            <a:pPr>
              <a:buFont typeface="Arial" charset="0"/>
              <a:buNone/>
            </a:pPr>
            <a:r>
              <a:rPr lang="en-US" dirty="0" smtClean="0"/>
              <a:t> </a:t>
            </a:r>
          </a:p>
          <a:p>
            <a:pPr>
              <a:buFont typeface="Arial" charset="0"/>
              <a:buNone/>
            </a:pPr>
            <a:r>
              <a:rPr lang="en-US" dirty="0" smtClean="0"/>
              <a:t> </a:t>
            </a:r>
          </a:p>
          <a:p>
            <a:endParaRPr lang="en-US" dirty="0" smtClean="0"/>
          </a:p>
        </p:txBody>
      </p:sp>
      <p:pic>
        <p:nvPicPr>
          <p:cNvPr id="4" name="Picture 11" descr="http://www.fotosearch.com/bthumb/CSP/CSP161/k1619936.jpg"/>
          <p:cNvPicPr>
            <a:picLocks noChangeAspect="1" noChangeArrowheads="1"/>
          </p:cNvPicPr>
          <p:nvPr/>
        </p:nvPicPr>
        <p:blipFill>
          <a:blip r:embed="rId3" cstate="print"/>
          <a:srcRect/>
          <a:stretch>
            <a:fillRect/>
          </a:stretch>
        </p:blipFill>
        <p:spPr bwMode="auto">
          <a:xfrm>
            <a:off x="1219200" y="4114800"/>
            <a:ext cx="2066925" cy="1752600"/>
          </a:xfrm>
          <a:prstGeom prst="rect">
            <a:avLst/>
          </a:prstGeom>
          <a:noFill/>
          <a:ln w="9525">
            <a:noFill/>
            <a:miter lim="800000"/>
            <a:headEnd/>
            <a:tailEnd/>
          </a:ln>
        </p:spPr>
      </p:pic>
      <p:pic>
        <p:nvPicPr>
          <p:cNvPr id="5" name="Picture 7" descr="http://www.fotosearch.com/bthumb/CSP/CSP116/k1167005.jpg"/>
          <p:cNvPicPr>
            <a:picLocks noChangeAspect="1" noChangeArrowheads="1"/>
          </p:cNvPicPr>
          <p:nvPr/>
        </p:nvPicPr>
        <p:blipFill>
          <a:blip r:embed="rId4" cstate="print"/>
          <a:srcRect/>
          <a:stretch>
            <a:fillRect/>
          </a:stretch>
        </p:blipFill>
        <p:spPr bwMode="auto">
          <a:xfrm>
            <a:off x="4267200" y="4267200"/>
            <a:ext cx="2228850" cy="1495425"/>
          </a:xfrm>
          <a:prstGeom prst="rect">
            <a:avLst/>
          </a:prstGeom>
          <a:noFill/>
          <a:ln w="9525">
            <a:noFill/>
            <a:miter lim="800000"/>
            <a:headEnd/>
            <a:tailEnd/>
          </a:ln>
        </p:spPr>
      </p:pic>
    </p:spTree>
  </p:cSld>
  <p:clrMapOvr>
    <a:masterClrMapping/>
  </p:clrMapOvr>
  <p:transition>
    <p:sndAc>
      <p:end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The Challenge</a:t>
            </a:r>
            <a:endParaRPr lang="en-US" sz="4000" b="1" dirty="0"/>
          </a:p>
        </p:txBody>
      </p:sp>
      <p:sp>
        <p:nvSpPr>
          <p:cNvPr id="3" name="Content Placeholder 2"/>
          <p:cNvSpPr>
            <a:spLocks noGrp="1"/>
          </p:cNvSpPr>
          <p:nvPr>
            <p:ph sz="quarter" idx="1"/>
          </p:nvPr>
        </p:nvSpPr>
        <p:spPr/>
        <p:txBody>
          <a:bodyPr>
            <a:normAutofit fontScale="77500" lnSpcReduction="20000"/>
          </a:bodyPr>
          <a:lstStyle/>
          <a:p>
            <a:pPr algn="ctr">
              <a:buNone/>
            </a:pPr>
            <a:r>
              <a:rPr lang="en-US" sz="3300" i="1" dirty="0" smtClean="0">
                <a:solidFill>
                  <a:srgbClr val="FF0000"/>
                </a:solidFill>
                <a:latin typeface="Arial Rounded MT Bold" pitchFamily="34" charset="0"/>
              </a:rPr>
              <a:t>Counselors need the leadership and support of their principal to function effectively!</a:t>
            </a:r>
          </a:p>
          <a:p>
            <a:pPr>
              <a:buNone/>
            </a:pPr>
            <a:endParaRPr lang="en-US" sz="2800" b="1" i="1" dirty="0" smtClean="0">
              <a:solidFill>
                <a:srgbClr val="FF0000"/>
              </a:solidFill>
              <a:latin typeface="Arial Rounded MT Bold" pitchFamily="34" charset="0"/>
            </a:endParaRPr>
          </a:p>
          <a:p>
            <a:pPr>
              <a:buNone/>
            </a:pPr>
            <a:r>
              <a:rPr lang="en-US" sz="2800" dirty="0" smtClean="0">
                <a:solidFill>
                  <a:srgbClr val="0070C0"/>
                </a:solidFill>
                <a:latin typeface="Arial Rounded MT Bold" pitchFamily="34" charset="0"/>
              </a:rPr>
              <a:t>A </a:t>
            </a:r>
            <a:r>
              <a:rPr lang="en-US" sz="2800" b="1" u="sng" dirty="0" smtClean="0">
                <a:solidFill>
                  <a:srgbClr val="0070C0"/>
                </a:solidFill>
                <a:latin typeface="Arial Rounded MT Bold" pitchFamily="34" charset="0"/>
              </a:rPr>
              <a:t>perception survey </a:t>
            </a:r>
            <a:r>
              <a:rPr lang="en-US" sz="2800" dirty="0" smtClean="0">
                <a:solidFill>
                  <a:srgbClr val="0070C0"/>
                </a:solidFill>
                <a:latin typeface="Arial Rounded MT Bold" pitchFamily="34" charset="0"/>
              </a:rPr>
              <a:t>found that</a:t>
            </a:r>
            <a:r>
              <a:rPr lang="en-US" sz="2800" b="1" i="1" dirty="0" smtClean="0">
                <a:solidFill>
                  <a:srgbClr val="0070C0"/>
                </a:solidFill>
                <a:latin typeface="Arial Rounded MT Bold" pitchFamily="34" charset="0"/>
              </a:rPr>
              <a:t>:</a:t>
            </a:r>
          </a:p>
          <a:p>
            <a:pPr>
              <a:buNone/>
            </a:pPr>
            <a:endParaRPr lang="en-US" sz="2800" b="1" i="1" dirty="0" smtClean="0">
              <a:solidFill>
                <a:srgbClr val="0070C0"/>
              </a:solidFill>
              <a:latin typeface="Arial Rounded MT Bold" pitchFamily="34" charset="0"/>
            </a:endParaRPr>
          </a:p>
          <a:p>
            <a:pPr>
              <a:buNone/>
            </a:pPr>
            <a:r>
              <a:rPr lang="en-US" sz="2800" dirty="0" smtClean="0">
                <a:solidFill>
                  <a:srgbClr val="C00000"/>
                </a:solidFill>
                <a:latin typeface="Arial Rounded MT Bold" pitchFamily="34" charset="0"/>
              </a:rPr>
              <a:t>Pre-service Counselors </a:t>
            </a:r>
            <a:r>
              <a:rPr lang="en-US" sz="2800" dirty="0" smtClean="0">
                <a:solidFill>
                  <a:schemeClr val="bg2">
                    <a:lumMod val="25000"/>
                  </a:schemeClr>
                </a:solidFill>
                <a:latin typeface="Arial Rounded MT Bold" pitchFamily="34" charset="0"/>
              </a:rPr>
              <a:t>viewed school counseling as a professional role with specific duties and responsibilities, while</a:t>
            </a:r>
            <a:endParaRPr lang="en-US" sz="900" dirty="0" smtClean="0">
              <a:solidFill>
                <a:schemeClr val="bg2">
                  <a:lumMod val="25000"/>
                </a:schemeClr>
              </a:solidFill>
              <a:latin typeface="Arial Rounded MT Bold" pitchFamily="34" charset="0"/>
            </a:endParaRPr>
          </a:p>
          <a:p>
            <a:pPr>
              <a:buNone/>
            </a:pPr>
            <a:r>
              <a:rPr lang="en-US" sz="2800" dirty="0" smtClean="0">
                <a:solidFill>
                  <a:srgbClr val="C00000"/>
                </a:solidFill>
                <a:latin typeface="Arial Rounded MT Bold" pitchFamily="34" charset="0"/>
              </a:rPr>
              <a:t>Pre-service Principals </a:t>
            </a:r>
            <a:r>
              <a:rPr lang="en-US" sz="2800" dirty="0" smtClean="0">
                <a:solidFill>
                  <a:schemeClr val="bg2">
                    <a:lumMod val="25000"/>
                  </a:schemeClr>
                </a:solidFill>
                <a:latin typeface="Arial Rounded MT Bold" pitchFamily="34" charset="0"/>
              </a:rPr>
              <a:t>viewed counselors as staff members completing duties at the request of the principal.</a:t>
            </a:r>
          </a:p>
          <a:p>
            <a:pPr>
              <a:buNone/>
            </a:pPr>
            <a:endParaRPr lang="en-US" sz="2800" dirty="0" smtClean="0">
              <a:solidFill>
                <a:schemeClr val="bg2">
                  <a:lumMod val="25000"/>
                </a:schemeClr>
              </a:solidFill>
              <a:latin typeface="Arial (W1)" pitchFamily="34" charset="0"/>
            </a:endParaRPr>
          </a:p>
          <a:p>
            <a:pPr>
              <a:buNone/>
            </a:pPr>
            <a:r>
              <a:rPr lang="en-US" sz="2800" dirty="0" smtClean="0">
                <a:solidFill>
                  <a:schemeClr val="bg2">
                    <a:lumMod val="25000"/>
                  </a:schemeClr>
                </a:solidFill>
                <a:latin typeface="Arial (W1)" pitchFamily="34" charset="0"/>
              </a:rPr>
              <a:t>                                                                   </a:t>
            </a:r>
            <a:r>
              <a:rPr lang="en-US" sz="1600" dirty="0" err="1" smtClean="0">
                <a:solidFill>
                  <a:schemeClr val="bg2">
                    <a:lumMod val="25000"/>
                  </a:schemeClr>
                </a:solidFill>
                <a:latin typeface="Arial (W1)" pitchFamily="34" charset="0"/>
              </a:rPr>
              <a:t>Shoffner</a:t>
            </a:r>
            <a:r>
              <a:rPr lang="en-US" sz="1600" dirty="0" smtClean="0">
                <a:solidFill>
                  <a:schemeClr val="bg2">
                    <a:lumMod val="25000"/>
                  </a:schemeClr>
                </a:solidFill>
                <a:latin typeface="Arial (W1)" pitchFamily="34" charset="0"/>
              </a:rPr>
              <a:t> and Williamson (2000)</a:t>
            </a:r>
            <a:endParaRPr lang="en-US" sz="3600" dirty="0" smtClean="0">
              <a:solidFill>
                <a:schemeClr val="bg2">
                  <a:lumMod val="25000"/>
                </a:schemeClr>
              </a:solidFill>
              <a:latin typeface="Arial (W1)" pitchFamily="34" charset="0"/>
            </a:endParaRPr>
          </a:p>
          <a:p>
            <a:pPr>
              <a:buNone/>
            </a:pPr>
            <a:endParaRPr lang="en-US" sz="2800" dirty="0" smtClean="0">
              <a:solidFill>
                <a:srgbClr val="C00000"/>
              </a:solidFill>
            </a:endParaRPr>
          </a:p>
          <a:p>
            <a:pPr>
              <a:buNone/>
            </a:pPr>
            <a:endParaRPr lang="en-US" sz="2800" b="1" i="1" dirty="0">
              <a:solidFill>
                <a:srgbClr val="FF0000"/>
              </a:solidFill>
            </a:endParaRPr>
          </a:p>
        </p:txBody>
      </p:sp>
    </p:spTree>
  </p:cSld>
  <p:clrMapOvr>
    <a:masterClrMapping/>
  </p:clrMapOvr>
  <p:transition>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09600" y="228600"/>
            <a:ext cx="8534400" cy="1139825"/>
          </a:xfrm>
        </p:spPr>
        <p:txBody>
          <a:bodyPr/>
          <a:lstStyle/>
          <a:p>
            <a:pPr eaLnBrk="1" hangingPunct="1">
              <a:defRPr/>
            </a:pPr>
            <a:r>
              <a:rPr lang="en-US" b="1" dirty="0" smtClean="0"/>
              <a:t>Key Findings</a:t>
            </a:r>
          </a:p>
        </p:txBody>
      </p:sp>
      <p:sp>
        <p:nvSpPr>
          <p:cNvPr id="49155" name="Rectangle 3"/>
          <p:cNvSpPr>
            <a:spLocks noGrp="1" noChangeArrowheads="1"/>
          </p:cNvSpPr>
          <p:nvPr>
            <p:ph type="body" idx="1"/>
          </p:nvPr>
        </p:nvSpPr>
        <p:spPr>
          <a:xfrm>
            <a:off x="228600" y="1828800"/>
            <a:ext cx="8686800" cy="4525963"/>
          </a:xfrm>
        </p:spPr>
        <p:txBody>
          <a:bodyPr/>
          <a:lstStyle/>
          <a:p>
            <a:pPr marL="514350" indent="-514350" eaLnBrk="1" hangingPunct="1">
              <a:buFont typeface="Wingdings" pitchFamily="2" charset="2"/>
              <a:buNone/>
              <a:defRPr/>
            </a:pPr>
            <a:r>
              <a:rPr lang="en-US" dirty="0" smtClean="0"/>
              <a:t>Both principals and counselors ranked </a:t>
            </a:r>
            <a:r>
              <a:rPr lang="en-US" i="1" u="sng" dirty="0" smtClean="0"/>
              <a:t>communication</a:t>
            </a:r>
            <a:r>
              <a:rPr lang="en-US" dirty="0" smtClean="0"/>
              <a:t> and </a:t>
            </a:r>
            <a:r>
              <a:rPr lang="en-US" i="1" u="sng" dirty="0" smtClean="0"/>
              <a:t>respect</a:t>
            </a:r>
            <a:r>
              <a:rPr lang="en-US" dirty="0" smtClean="0"/>
              <a:t> as the two most important elements for their relationship</a:t>
            </a:r>
          </a:p>
          <a:p>
            <a:pPr marL="914400" lvl="1" indent="-514350" eaLnBrk="1" hangingPunct="1">
              <a:buClr>
                <a:srgbClr val="C00000"/>
              </a:buClr>
              <a:buFont typeface="Wingdings" pitchFamily="2" charset="2"/>
              <a:buChar char="Ø"/>
              <a:defRPr/>
            </a:pPr>
            <a:r>
              <a:rPr lang="en-US" dirty="0" smtClean="0"/>
              <a:t>Principals ranked </a:t>
            </a:r>
            <a:r>
              <a:rPr lang="en-US" dirty="0" smtClean="0">
                <a:solidFill>
                  <a:srgbClr val="C00000"/>
                </a:solidFill>
              </a:rPr>
              <a:t>communication</a:t>
            </a:r>
            <a:r>
              <a:rPr lang="en-US" dirty="0" smtClean="0"/>
              <a:t> first</a:t>
            </a:r>
          </a:p>
          <a:p>
            <a:pPr marL="914400" lvl="1" indent="-514350" eaLnBrk="1" hangingPunct="1">
              <a:buClr>
                <a:srgbClr val="C00000"/>
              </a:buClr>
              <a:buFont typeface="Wingdings" pitchFamily="2" charset="2"/>
              <a:buChar char="Ø"/>
              <a:defRPr/>
            </a:pPr>
            <a:r>
              <a:rPr lang="en-US" dirty="0" smtClean="0"/>
              <a:t>Counselors ranked </a:t>
            </a:r>
            <a:r>
              <a:rPr lang="en-US" dirty="0" smtClean="0">
                <a:solidFill>
                  <a:srgbClr val="C00000"/>
                </a:solidFill>
              </a:rPr>
              <a:t>respect</a:t>
            </a:r>
            <a:r>
              <a:rPr lang="en-US" dirty="0" smtClean="0"/>
              <a:t> first</a:t>
            </a:r>
          </a:p>
          <a:p>
            <a:pPr eaLnBrk="1" hangingPunct="1">
              <a:buClr>
                <a:srgbClr val="C00000"/>
              </a:buClr>
              <a:buNone/>
              <a:defRPr/>
            </a:pPr>
            <a:endParaRPr lang="en-US" dirty="0" smtClean="0"/>
          </a:p>
        </p:txBody>
      </p:sp>
      <p:sp>
        <p:nvSpPr>
          <p:cNvPr id="4" name="TextBox 3"/>
          <p:cNvSpPr txBox="1"/>
          <p:nvPr/>
        </p:nvSpPr>
        <p:spPr>
          <a:xfrm>
            <a:off x="1447800" y="5867400"/>
            <a:ext cx="7391400" cy="440057"/>
          </a:xfrm>
          <a:prstGeom prst="rect">
            <a:avLst/>
          </a:prstGeom>
          <a:noFill/>
        </p:spPr>
        <p:txBody>
          <a:bodyPr wrap="square" rtlCol="0">
            <a:spAutoFit/>
          </a:bodyPr>
          <a:lstStyle/>
          <a:p>
            <a:pPr algn="r">
              <a:lnSpc>
                <a:spcPct val="80000"/>
              </a:lnSpc>
              <a:defRPr/>
            </a:pPr>
            <a:r>
              <a:rPr lang="en-US" sz="1400" dirty="0" smtClean="0"/>
              <a:t>A Closer Look at the Principal-Counselor Relationship (2009)  </a:t>
            </a:r>
          </a:p>
          <a:p>
            <a:pPr algn="r">
              <a:lnSpc>
                <a:spcPct val="80000"/>
              </a:lnSpc>
              <a:defRPr/>
            </a:pPr>
            <a:r>
              <a:rPr lang="en-US" sz="1400" dirty="0" smtClean="0"/>
              <a:t>MASSP, College  Board Advocacy, American School Counselor Association</a:t>
            </a:r>
            <a:endParaRPr lang="en-US" sz="14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304800"/>
            <a:ext cx="8458200" cy="1139825"/>
          </a:xfrm>
        </p:spPr>
        <p:txBody>
          <a:bodyPr/>
          <a:lstStyle/>
          <a:p>
            <a:pPr eaLnBrk="1" hangingPunct="1">
              <a:defRPr/>
            </a:pPr>
            <a:r>
              <a:rPr lang="en-US" b="1" dirty="0" smtClean="0"/>
              <a:t>Key Findings</a:t>
            </a:r>
          </a:p>
        </p:txBody>
      </p:sp>
      <p:sp>
        <p:nvSpPr>
          <p:cNvPr id="49155" name="Rectangle 3"/>
          <p:cNvSpPr>
            <a:spLocks noGrp="1" noChangeArrowheads="1"/>
          </p:cNvSpPr>
          <p:nvPr>
            <p:ph type="body" idx="1"/>
          </p:nvPr>
        </p:nvSpPr>
        <p:spPr>
          <a:solidFill>
            <a:schemeClr val="accent1">
              <a:lumMod val="20000"/>
              <a:lumOff val="80000"/>
            </a:schemeClr>
          </a:solidFill>
        </p:spPr>
        <p:txBody>
          <a:bodyPr/>
          <a:lstStyle/>
          <a:p>
            <a:pPr marL="514350" indent="-514350" eaLnBrk="1" hangingPunct="1">
              <a:buFont typeface="Wingdings" pitchFamily="2" charset="2"/>
              <a:buNone/>
              <a:defRPr/>
            </a:pPr>
            <a:r>
              <a:rPr lang="en-US" dirty="0" smtClean="0"/>
              <a:t>Principals often mentioned</a:t>
            </a:r>
            <a:r>
              <a:rPr lang="en-US" b="1" dirty="0" smtClean="0"/>
              <a:t> </a:t>
            </a:r>
            <a:r>
              <a:rPr lang="en-US" b="1" i="1" dirty="0" smtClean="0">
                <a:solidFill>
                  <a:schemeClr val="tx2"/>
                </a:solidFill>
              </a:rPr>
              <a:t>quality </a:t>
            </a:r>
            <a:r>
              <a:rPr lang="en-US" dirty="0" smtClean="0"/>
              <a:t>of the communication while counselors more often mentioned</a:t>
            </a:r>
            <a:r>
              <a:rPr lang="en-US" dirty="0" smtClean="0">
                <a:solidFill>
                  <a:srgbClr val="7030A0"/>
                </a:solidFill>
              </a:rPr>
              <a:t> </a:t>
            </a:r>
            <a:r>
              <a:rPr lang="en-US" b="1" i="1" dirty="0" smtClean="0">
                <a:solidFill>
                  <a:schemeClr val="tx2"/>
                </a:solidFill>
              </a:rPr>
              <a:t>frequency</a:t>
            </a:r>
          </a:p>
          <a:p>
            <a:pPr marL="514350" indent="-514350" eaLnBrk="1" hangingPunct="1">
              <a:buFont typeface="Wingdings" pitchFamily="2" charset="2"/>
              <a:buNone/>
              <a:defRPr/>
            </a:pPr>
            <a:endParaRPr lang="en-US" sz="1200" dirty="0" smtClean="0"/>
          </a:p>
          <a:p>
            <a:pPr marL="514350" indent="-514350" eaLnBrk="1" hangingPunct="1">
              <a:buFont typeface="Wingdings" pitchFamily="2" charset="2"/>
              <a:buNone/>
              <a:defRPr/>
            </a:pPr>
            <a:r>
              <a:rPr lang="en-US" dirty="0" smtClean="0"/>
              <a:t>Principals cited </a:t>
            </a:r>
            <a:r>
              <a:rPr lang="en-US" b="1" i="1" dirty="0" smtClean="0">
                <a:solidFill>
                  <a:schemeClr val="tx2"/>
                </a:solidFill>
              </a:rPr>
              <a:t>respect</a:t>
            </a:r>
            <a:r>
              <a:rPr lang="en-US" b="1" dirty="0" smtClean="0">
                <a:solidFill>
                  <a:srgbClr val="7030A0"/>
                </a:solidFill>
              </a:rPr>
              <a:t> </a:t>
            </a:r>
            <a:r>
              <a:rPr lang="en-US" b="1" i="1" dirty="0" smtClean="0">
                <a:solidFill>
                  <a:schemeClr val="tx2"/>
                </a:solidFill>
              </a:rPr>
              <a:t>for their vision and goals </a:t>
            </a:r>
            <a:r>
              <a:rPr lang="en-US" dirty="0" smtClean="0"/>
              <a:t>while counselors focused on</a:t>
            </a:r>
            <a:r>
              <a:rPr lang="en-US" dirty="0" smtClean="0">
                <a:solidFill>
                  <a:srgbClr val="7030A0"/>
                </a:solidFill>
              </a:rPr>
              <a:t> </a:t>
            </a:r>
            <a:r>
              <a:rPr lang="en-US" b="1" dirty="0" smtClean="0">
                <a:solidFill>
                  <a:schemeClr val="tx2"/>
                </a:solidFill>
              </a:rPr>
              <a:t>personal respect</a:t>
            </a:r>
            <a:r>
              <a:rPr lang="en-US" b="1" dirty="0" smtClean="0">
                <a:solidFill>
                  <a:srgbClr val="7030A0"/>
                </a:solidFill>
              </a:rPr>
              <a:t> </a:t>
            </a:r>
            <a:r>
              <a:rPr lang="en-US" dirty="0" smtClean="0"/>
              <a:t>for themselves and their expertise</a:t>
            </a:r>
          </a:p>
          <a:p>
            <a:pPr marL="514350" indent="-514350">
              <a:buNone/>
              <a:defRPr/>
            </a:pPr>
            <a:endParaRPr lang="en-US" sz="1000" dirty="0" smtClean="0">
              <a:solidFill>
                <a:schemeClr val="tx2"/>
              </a:solidFill>
            </a:endParaRPr>
          </a:p>
          <a:p>
            <a:pPr marL="514350" indent="-514350">
              <a:buNone/>
              <a:defRPr/>
            </a:pPr>
            <a:r>
              <a:rPr lang="en-US" b="1" dirty="0" smtClean="0">
                <a:solidFill>
                  <a:schemeClr val="tx2"/>
                </a:solidFill>
              </a:rPr>
              <a:t>Time</a:t>
            </a:r>
            <a:r>
              <a:rPr lang="en-US" dirty="0" smtClean="0">
                <a:solidFill>
                  <a:srgbClr val="FFC000"/>
                </a:solidFill>
              </a:rPr>
              <a:t> </a:t>
            </a:r>
            <a:r>
              <a:rPr lang="en-US" dirty="0" smtClean="0"/>
              <a:t>was the top barrier for both</a:t>
            </a:r>
          </a:p>
          <a:p>
            <a:pPr marL="514350" indent="-514350" eaLnBrk="1" hangingPunct="1">
              <a:buFont typeface="Wingdings" pitchFamily="2" charset="2"/>
              <a:buNone/>
              <a:defRPr/>
            </a:pPr>
            <a:endParaRPr lang="en-US" dirty="0" smtClean="0">
              <a:solidFill>
                <a:srgbClr val="7030A0"/>
              </a:solidFill>
            </a:endParaRPr>
          </a:p>
        </p:txBody>
      </p:sp>
      <p:sp>
        <p:nvSpPr>
          <p:cNvPr id="5" name="TextBox 4"/>
          <p:cNvSpPr txBox="1"/>
          <p:nvPr/>
        </p:nvSpPr>
        <p:spPr>
          <a:xfrm>
            <a:off x="2971800" y="5562600"/>
            <a:ext cx="5703548" cy="437043"/>
          </a:xfrm>
          <a:prstGeom prst="rect">
            <a:avLst/>
          </a:prstGeom>
          <a:noFill/>
        </p:spPr>
        <p:txBody>
          <a:bodyPr wrap="none" rtlCol="0">
            <a:spAutoFit/>
          </a:bodyPr>
          <a:lstStyle/>
          <a:p>
            <a:pPr algn="r">
              <a:lnSpc>
                <a:spcPct val="80000"/>
              </a:lnSpc>
              <a:defRPr/>
            </a:pPr>
            <a:r>
              <a:rPr lang="en-US" sz="1400" dirty="0" smtClean="0"/>
              <a:t>A Closer Look at the Principal-Counselor Relationship (2009)  </a:t>
            </a:r>
          </a:p>
          <a:p>
            <a:pPr algn="r">
              <a:lnSpc>
                <a:spcPct val="80000"/>
              </a:lnSpc>
              <a:defRPr/>
            </a:pPr>
            <a:r>
              <a:rPr lang="en-US" sz="1400" dirty="0" smtClean="0"/>
              <a:t>MASSP, College  Board Advocacy, American School Counselor Association</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Activity</a:t>
            </a:r>
            <a:endParaRPr lang="en-US" b="1" dirty="0"/>
          </a:p>
        </p:txBody>
      </p:sp>
      <p:sp>
        <p:nvSpPr>
          <p:cNvPr id="5" name="Rectangle 4"/>
          <p:cNvSpPr/>
          <p:nvPr/>
        </p:nvSpPr>
        <p:spPr>
          <a:xfrm>
            <a:off x="228600" y="1828800"/>
            <a:ext cx="8458200" cy="4924425"/>
          </a:xfrm>
          <a:prstGeom prst="rect">
            <a:avLst/>
          </a:prstGeom>
        </p:spPr>
        <p:txBody>
          <a:bodyPr wrap="square">
            <a:spAutoFit/>
          </a:bodyPr>
          <a:lstStyle/>
          <a:p>
            <a:r>
              <a:rPr lang="en-US" sz="3000" b="1" u="sng" dirty="0" smtClean="0"/>
              <a:t>The Principal/Counselor Relationship Rubric</a:t>
            </a:r>
          </a:p>
          <a:p>
            <a:endParaRPr lang="en-US" sz="2800" u="sng" dirty="0" smtClean="0"/>
          </a:p>
          <a:p>
            <a:r>
              <a:rPr lang="en-US" sz="3200" dirty="0" smtClean="0"/>
              <a:t>     </a:t>
            </a:r>
            <a:r>
              <a:rPr lang="en-US" sz="3200" dirty="0" smtClean="0">
                <a:solidFill>
                  <a:srgbClr val="C00000"/>
                </a:solidFill>
              </a:rPr>
              <a:t>Relationship Status</a:t>
            </a:r>
          </a:p>
          <a:p>
            <a:endParaRPr lang="en-US" sz="2400" u="sng" dirty="0" smtClean="0">
              <a:solidFill>
                <a:srgbClr val="C00000"/>
              </a:solidFill>
            </a:endParaRPr>
          </a:p>
          <a:p>
            <a:r>
              <a:rPr lang="en-US" sz="3200" dirty="0" smtClean="0">
                <a:solidFill>
                  <a:srgbClr val="C00000"/>
                </a:solidFill>
              </a:rPr>
              <a:t>                                         Elements </a:t>
            </a:r>
          </a:p>
          <a:p>
            <a:endParaRPr lang="en-US" sz="2400" dirty="0" smtClean="0">
              <a:solidFill>
                <a:srgbClr val="C00000"/>
              </a:solidFill>
            </a:endParaRPr>
          </a:p>
          <a:p>
            <a:r>
              <a:rPr lang="en-US" sz="3200" dirty="0" smtClean="0">
                <a:solidFill>
                  <a:srgbClr val="C00000"/>
                </a:solidFill>
              </a:rPr>
              <a:t>                                                                Descriptors</a:t>
            </a:r>
          </a:p>
          <a:p>
            <a:endParaRPr lang="en-US" sz="2800" dirty="0" smtClean="0"/>
          </a:p>
          <a:p>
            <a:pPr algn="ctr"/>
            <a:r>
              <a:rPr lang="en-US" sz="2800" dirty="0" smtClean="0">
                <a:solidFill>
                  <a:schemeClr val="tx2"/>
                </a:solidFill>
                <a:latin typeface="Berlin Sans FB" pitchFamily="34" charset="0"/>
              </a:rPr>
              <a:t>Self-Assess - Collaborate – Understand – Plan - Act</a:t>
            </a:r>
          </a:p>
          <a:p>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t> Top 10 X 20</a:t>
            </a:r>
            <a:endParaRPr lang="en-US" dirty="0"/>
          </a:p>
        </p:txBody>
      </p:sp>
      <p:sp>
        <p:nvSpPr>
          <p:cNvPr id="3" name="Content Placeholder 2"/>
          <p:cNvSpPr>
            <a:spLocks noGrp="1"/>
          </p:cNvSpPr>
          <p:nvPr>
            <p:ph sz="quarter" idx="1"/>
          </p:nvPr>
        </p:nvSpPr>
        <p:spPr/>
        <p:txBody>
          <a:bodyPr/>
          <a:lstStyle/>
          <a:p>
            <a:pPr>
              <a:buNone/>
            </a:pPr>
            <a:r>
              <a:rPr lang="en-US" b="1" dirty="0"/>
              <a:t>GOAL 1:    All Missouri students will graduate </a:t>
            </a:r>
            <a:r>
              <a:rPr lang="en-US" b="1" dirty="0" smtClean="0"/>
              <a:t>              </a:t>
            </a:r>
          </a:p>
          <a:p>
            <a:pPr>
              <a:buNone/>
            </a:pPr>
            <a:r>
              <a:rPr lang="en-US" sz="4000" b="1" i="1" dirty="0" smtClean="0">
                <a:solidFill>
                  <a:schemeClr val="tx2"/>
                </a:solidFill>
              </a:rPr>
              <a:t>        College </a:t>
            </a:r>
            <a:r>
              <a:rPr lang="en-US" sz="4000" b="1" i="1" dirty="0">
                <a:solidFill>
                  <a:schemeClr val="tx2"/>
                </a:solidFill>
              </a:rPr>
              <a:t>and </a:t>
            </a:r>
            <a:r>
              <a:rPr lang="en-US" sz="4000" b="1" i="1" dirty="0" smtClean="0">
                <a:solidFill>
                  <a:schemeClr val="tx2"/>
                </a:solidFill>
              </a:rPr>
              <a:t>Career Ready</a:t>
            </a:r>
          </a:p>
          <a:p>
            <a:pPr>
              <a:buNone/>
            </a:pPr>
            <a:endParaRPr lang="en-US" sz="1800" dirty="0" smtClean="0">
              <a:solidFill>
                <a:schemeClr val="tx2"/>
              </a:solidFill>
            </a:endParaRPr>
          </a:p>
          <a:p>
            <a:pPr>
              <a:buNone/>
            </a:pPr>
            <a:r>
              <a:rPr lang="en-US" sz="2800" u="sng" dirty="0" smtClean="0"/>
              <a:t>Measures:</a:t>
            </a:r>
            <a:endParaRPr lang="en-US" sz="2800" u="sng" dirty="0"/>
          </a:p>
          <a:p>
            <a:r>
              <a:rPr lang="en-US" i="1" dirty="0" smtClean="0"/>
              <a:t>National Assessment of Educational Progress (NAEP)</a:t>
            </a:r>
          </a:p>
          <a:p>
            <a:r>
              <a:rPr lang="en-US" i="1" dirty="0" smtClean="0"/>
              <a:t>State Assessments – MAP and EOC</a:t>
            </a:r>
          </a:p>
          <a:p>
            <a:r>
              <a:rPr lang="en-US" i="1" dirty="0" smtClean="0"/>
              <a:t>College and Career Ready Assessments </a:t>
            </a:r>
          </a:p>
          <a:p>
            <a:pPr lvl="1"/>
            <a:r>
              <a:rPr lang="en-US" sz="2400" i="1" dirty="0" smtClean="0"/>
              <a:t>ACT, SAT, COMPASS, ASVAB, TSA</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5048" cy="990600"/>
          </a:xfrm>
        </p:spPr>
        <p:txBody>
          <a:bodyPr/>
          <a:lstStyle/>
          <a:p>
            <a:r>
              <a:rPr lang="en-US" dirty="0" smtClean="0"/>
              <a:t>College and Career Ready Defined</a:t>
            </a:r>
            <a:endParaRPr lang="en-US" dirty="0"/>
          </a:p>
        </p:txBody>
      </p:sp>
      <p:sp>
        <p:nvSpPr>
          <p:cNvPr id="3" name="Content Placeholder 2"/>
          <p:cNvSpPr>
            <a:spLocks noGrp="1"/>
          </p:cNvSpPr>
          <p:nvPr>
            <p:ph sz="quarter" idx="1"/>
          </p:nvPr>
        </p:nvSpPr>
        <p:spPr/>
        <p:txBody>
          <a:bodyPr/>
          <a:lstStyle/>
          <a:p>
            <a:pPr>
              <a:buNone/>
            </a:pPr>
            <a:r>
              <a:rPr lang="en-US" sz="3200" i="1" dirty="0" smtClean="0"/>
              <a:t>The degree to which </a:t>
            </a:r>
            <a:r>
              <a:rPr lang="en-US" sz="3200" b="1" i="1" dirty="0" smtClean="0"/>
              <a:t>academic </a:t>
            </a:r>
            <a:r>
              <a:rPr lang="en-US" sz="3200" i="1" dirty="0" smtClean="0"/>
              <a:t>(curriculum &amp; performance) and </a:t>
            </a:r>
            <a:r>
              <a:rPr lang="en-US" sz="3200" b="1" i="1" dirty="0" smtClean="0"/>
              <a:t>interpersona</a:t>
            </a:r>
            <a:r>
              <a:rPr lang="en-US" sz="3200" i="1" dirty="0" smtClean="0"/>
              <a:t>l (advising, counseling and support) experiences prepare a student to make informed decisions, transition successfully and meet the demands of college or the workforce</a:t>
            </a:r>
            <a:r>
              <a:rPr lang="en-US" sz="3200" dirty="0" smtClean="0"/>
              <a:t>. </a:t>
            </a:r>
          </a:p>
          <a:p>
            <a:pPr>
              <a:buNone/>
            </a:pPr>
            <a:endParaRPr lang="en-US" sz="2000" dirty="0" smtClean="0"/>
          </a:p>
          <a:p>
            <a:pPr>
              <a:buNone/>
            </a:pPr>
            <a:endParaRPr lang="en-US" sz="2000" dirty="0" smtClean="0"/>
          </a:p>
          <a:p>
            <a:pPr algn="r">
              <a:buNone/>
            </a:pPr>
            <a:r>
              <a:rPr lang="en-US" sz="2000" dirty="0" smtClean="0"/>
              <a:t>Conley, D., Cline, Z., Spence, D., and </a:t>
            </a:r>
            <a:r>
              <a:rPr lang="en-US" sz="2000" dirty="0" err="1" smtClean="0"/>
              <a:t>Venezia</a:t>
            </a:r>
            <a:r>
              <a:rPr lang="en-US" sz="2000" dirty="0" smtClean="0"/>
              <a:t>, A.</a:t>
            </a:r>
            <a:endParaRPr lang="en-US" sz="2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ESE PPT template_111010">
  <a:themeElements>
    <a:clrScheme name="DESE">
      <a:dk1>
        <a:sysClr val="windowText" lastClr="000000"/>
      </a:dk1>
      <a:lt1>
        <a:sysClr val="window" lastClr="FFFFFF"/>
      </a:lt1>
      <a:dk2>
        <a:srgbClr val="00829B"/>
      </a:dk2>
      <a:lt2>
        <a:srgbClr val="EEECE1"/>
      </a:lt2>
      <a:accent1>
        <a:srgbClr val="3D9833"/>
      </a:accent1>
      <a:accent2>
        <a:srgbClr val="843F0F"/>
      </a:accent2>
      <a:accent3>
        <a:srgbClr val="00337F"/>
      </a:accent3>
      <a:accent4>
        <a:srgbClr val="B59B0C"/>
      </a:accent4>
      <a:accent5>
        <a:srgbClr val="C13828"/>
      </a:accent5>
      <a:accent6>
        <a:srgbClr val="939905"/>
      </a:accent6>
      <a:hlink>
        <a:srgbClr val="4C280F"/>
      </a:hlink>
      <a:folHlink>
        <a:srgbClr val="BF7F3F"/>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SE">
    <a:dk1>
      <a:sysClr val="windowText" lastClr="000000"/>
    </a:dk1>
    <a:lt1>
      <a:sysClr val="window" lastClr="FFFFFF"/>
    </a:lt1>
    <a:dk2>
      <a:srgbClr val="00829B"/>
    </a:dk2>
    <a:lt2>
      <a:srgbClr val="EEECE1"/>
    </a:lt2>
    <a:accent1>
      <a:srgbClr val="3D9833"/>
    </a:accent1>
    <a:accent2>
      <a:srgbClr val="843F0F"/>
    </a:accent2>
    <a:accent3>
      <a:srgbClr val="00337F"/>
    </a:accent3>
    <a:accent4>
      <a:srgbClr val="B59B0C"/>
    </a:accent4>
    <a:accent5>
      <a:srgbClr val="C13828"/>
    </a:accent5>
    <a:accent6>
      <a:srgbClr val="939905"/>
    </a:accent6>
    <a:hlink>
      <a:srgbClr val="4C280F"/>
    </a:hlink>
    <a:folHlink>
      <a:srgbClr val="BF7F3F"/>
    </a:folHlink>
  </a:clrScheme>
</a:themeOverride>
</file>

<file path=docProps/app.xml><?xml version="1.0" encoding="utf-8"?>
<Properties xmlns="http://schemas.openxmlformats.org/officeDocument/2006/extended-properties" xmlns:vt="http://schemas.openxmlformats.org/officeDocument/2006/docPropsVTypes">
  <Template/>
  <TotalTime>3172</TotalTime>
  <Words>1036</Words>
  <Application>Microsoft Office PowerPoint</Application>
  <PresentationFormat>On-screen Show (4:3)</PresentationFormat>
  <Paragraphs>256</Paragraphs>
  <Slides>27</Slides>
  <Notes>26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DESE PPT template_111010</vt:lpstr>
      <vt:lpstr>Guidance System of Support  College and Career Ready for All </vt:lpstr>
      <vt:lpstr>The Principal/Counselor Relationship</vt:lpstr>
      <vt:lpstr>The Principal/Counselor Team</vt:lpstr>
      <vt:lpstr>The Challenge</vt:lpstr>
      <vt:lpstr>Key Findings</vt:lpstr>
      <vt:lpstr>Key Findings</vt:lpstr>
      <vt:lpstr>Activity</vt:lpstr>
      <vt:lpstr> Top 10 X 20</vt:lpstr>
      <vt:lpstr>College and Career Ready Defined</vt:lpstr>
      <vt:lpstr>Soft Skills</vt:lpstr>
      <vt:lpstr>Top 10 X 20</vt:lpstr>
      <vt:lpstr> Top 10 X 20</vt:lpstr>
      <vt:lpstr>Slide 13</vt:lpstr>
      <vt:lpstr>Guidance GLE’s</vt:lpstr>
      <vt:lpstr>Guidance GLE’s</vt:lpstr>
      <vt:lpstr>Guidance GLE’s</vt:lpstr>
      <vt:lpstr>Activity</vt:lpstr>
      <vt:lpstr>Vision </vt:lpstr>
      <vt:lpstr>Slide 19</vt:lpstr>
      <vt:lpstr>Activity</vt:lpstr>
      <vt:lpstr>Slide 21</vt:lpstr>
      <vt:lpstr>Research Findings</vt:lpstr>
      <vt:lpstr>Research Findings</vt:lpstr>
      <vt:lpstr>Evaluation: Program + Personnel = Results </vt:lpstr>
      <vt:lpstr>More, Much More</vt:lpstr>
      <vt:lpstr>Providing Leadership</vt:lpstr>
      <vt:lpstr>Reflective Questions</vt:lpstr>
    </vt:vector>
  </TitlesOfParts>
  <Company>DESE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Purpose </dc:title>
  <dc:creator>tschlimp1</dc:creator>
  <cp:lastModifiedBy>tschlimp1</cp:lastModifiedBy>
  <cp:revision>150</cp:revision>
  <dcterms:created xsi:type="dcterms:W3CDTF">2011-08-05T13:09:31Z</dcterms:created>
  <dcterms:modified xsi:type="dcterms:W3CDTF">2011-09-29T23:29:16Z</dcterms:modified>
</cp:coreProperties>
</file>