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 id="2147483710" r:id="rId3"/>
    <p:sldMasterId id="2147483723" r:id="rId4"/>
    <p:sldMasterId id="2147483736" r:id="rId5"/>
    <p:sldMasterId id="2147483749" r:id="rId6"/>
  </p:sldMasterIdLst>
  <p:notesMasterIdLst>
    <p:notesMasterId r:id="rId56"/>
  </p:notesMasterIdLst>
  <p:handoutMasterIdLst>
    <p:handoutMasterId r:id="rId57"/>
  </p:handoutMasterIdLst>
  <p:sldIdLst>
    <p:sldId id="322" r:id="rId7"/>
    <p:sldId id="323" r:id="rId8"/>
    <p:sldId id="324" r:id="rId9"/>
    <p:sldId id="325" r:id="rId10"/>
    <p:sldId id="267" r:id="rId11"/>
    <p:sldId id="299" r:id="rId12"/>
    <p:sldId id="258" r:id="rId13"/>
    <p:sldId id="292" r:id="rId14"/>
    <p:sldId id="259" r:id="rId15"/>
    <p:sldId id="262" r:id="rId16"/>
    <p:sldId id="261" r:id="rId17"/>
    <p:sldId id="293" r:id="rId18"/>
    <p:sldId id="295" r:id="rId19"/>
    <p:sldId id="294" r:id="rId20"/>
    <p:sldId id="276" r:id="rId21"/>
    <p:sldId id="284" r:id="rId22"/>
    <p:sldId id="290" r:id="rId23"/>
    <p:sldId id="266" r:id="rId24"/>
    <p:sldId id="283" r:id="rId25"/>
    <p:sldId id="291" r:id="rId26"/>
    <p:sldId id="314" r:id="rId27"/>
    <p:sldId id="279" r:id="rId28"/>
    <p:sldId id="269" r:id="rId29"/>
    <p:sldId id="271" r:id="rId30"/>
    <p:sldId id="287" r:id="rId31"/>
    <p:sldId id="288" r:id="rId32"/>
    <p:sldId id="289" r:id="rId33"/>
    <p:sldId id="285" r:id="rId34"/>
    <p:sldId id="286" r:id="rId35"/>
    <p:sldId id="280" r:id="rId36"/>
    <p:sldId id="282" r:id="rId37"/>
    <p:sldId id="315" r:id="rId38"/>
    <p:sldId id="275" r:id="rId39"/>
    <p:sldId id="272" r:id="rId40"/>
    <p:sldId id="273" r:id="rId41"/>
    <p:sldId id="274" r:id="rId42"/>
    <p:sldId id="270" r:id="rId43"/>
    <p:sldId id="316" r:id="rId44"/>
    <p:sldId id="297" r:id="rId45"/>
    <p:sldId id="313" r:id="rId46"/>
    <p:sldId id="281" r:id="rId47"/>
    <p:sldId id="310" r:id="rId48"/>
    <p:sldId id="263" r:id="rId49"/>
    <p:sldId id="311" r:id="rId50"/>
    <p:sldId id="312" r:id="rId51"/>
    <p:sldId id="264" r:id="rId52"/>
    <p:sldId id="265" r:id="rId53"/>
    <p:sldId id="326" r:id="rId54"/>
    <p:sldId id="327" r:id="rId55"/>
  </p:sldIdLst>
  <p:sldSz cx="9144000" cy="6858000" type="screen4x3"/>
  <p:notesSz cx="7010400" cy="92964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3333FF"/>
    <a:srgbClr val="CC0066"/>
    <a:srgbClr val="FFFF99"/>
    <a:srgbClr val="006699"/>
    <a:srgbClr val="FFCCCC"/>
    <a:srgbClr val="C43A00"/>
    <a:srgbClr val="C44000"/>
    <a:srgbClr val="C44900"/>
    <a:srgbClr val="C45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43" autoAdjust="0"/>
    <p:restoredTop sz="92918" autoAdjust="0"/>
  </p:normalViewPr>
  <p:slideViewPr>
    <p:cSldViewPr>
      <p:cViewPr>
        <p:scale>
          <a:sx n="112" d="100"/>
          <a:sy n="112" d="100"/>
        </p:scale>
        <p:origin x="-84" y="-72"/>
      </p:cViewPr>
      <p:guideLst>
        <p:guide orient="horz" pos="2160"/>
        <p:guide pos="2880"/>
      </p:guideLst>
    </p:cSldViewPr>
  </p:slideViewPr>
  <p:notesTextViewPr>
    <p:cViewPr>
      <p:scale>
        <a:sx n="1" d="1"/>
        <a:sy n="1" d="1"/>
      </p:scale>
      <p:origin x="0" y="0"/>
    </p:cViewPr>
  </p:notesTextViewPr>
  <p:sorterViewPr>
    <p:cViewPr>
      <p:scale>
        <a:sx n="100" d="100"/>
        <a:sy n="100" d="100"/>
      </p:scale>
      <p:origin x="0" y="7026"/>
    </p:cViewPr>
  </p:sorterViewPr>
  <p:notesViewPr>
    <p:cSldViewPr>
      <p:cViewPr>
        <p:scale>
          <a:sx n="100" d="100"/>
          <a:sy n="100" d="100"/>
        </p:scale>
        <p:origin x="-1824" y="1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1FC6FA4-956E-44FF-8D3B-5D3499678550}" type="datetimeFigureOut">
              <a:rPr lang="en-US" smtClean="0"/>
              <a:pPr/>
              <a:t>2/13/2012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FEC0741-43B7-4179-8589-5A31F74E58B5}" type="slidenum">
              <a:rPr lang="en-US" smtClean="0"/>
              <a:pPr/>
              <a:t>‹#›</a:t>
            </a:fld>
            <a:endParaRPr lang="en-US"/>
          </a:p>
        </p:txBody>
      </p:sp>
    </p:spTree>
    <p:extLst>
      <p:ext uri="{BB962C8B-B14F-4D97-AF65-F5344CB8AC3E}">
        <p14:creationId xmlns:p14="http://schemas.microsoft.com/office/powerpoint/2010/main" val="261263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0B6D971-F41E-4307-BE72-67F50BE4D03F}" type="datetimeFigureOut">
              <a:rPr lang="en-US" smtClean="0"/>
              <a:pPr/>
              <a:t>2/13/2012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97686B1-26CD-4E06-AADB-6F35C9015CBF}" type="slidenum">
              <a:rPr lang="en-US" smtClean="0"/>
              <a:pPr/>
              <a:t>‹#›</a:t>
            </a:fld>
            <a:endParaRPr lang="en-US"/>
          </a:p>
        </p:txBody>
      </p:sp>
    </p:spTree>
    <p:extLst>
      <p:ext uri="{BB962C8B-B14F-4D97-AF65-F5344CB8AC3E}">
        <p14:creationId xmlns:p14="http://schemas.microsoft.com/office/powerpoint/2010/main" val="751006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reamit-doit.com/content/campaign/about_nam.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eens.lovetoknow.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venturepubs.com/mid-high/ontrack/index.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venturepubs.com/mid-high/movinon/index.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reitlinks.com/careers/career_pdfs/CareerActivitiesBook.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reitlinks.com/careers/career_pdfs/careerbingo.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breitlinks.com/careers/career_pdfs/familytreew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ourfactsyourfuture.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mgs-mager.gsfc.nasa.gov/Kids/careers.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kids.lovetoknow.com/wiki/Science_for_Kids" TargetMode="External"/><Relationship Id="rId4" Type="http://schemas.openxmlformats.org/officeDocument/2006/relationships/hyperlink" Target="http://nasa.gov/"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teachervision.fen.com/tv/tvsearch.php?lowest_grade=100&amp;highest_grade=100&amp;term=60700000000&amp;site=TV&amp;tab=Subjects&amp;scn=29&amp;mode=-bread" TargetMode="External"/><Relationship Id="rId3" Type="http://schemas.openxmlformats.org/officeDocument/2006/relationships/hyperlink" Target="http://www.teachervision.fen.com/tv/tvsearch.php?lowest_grade=100&amp;highest_grade=100&amp;term=60100000000&amp;site=TV&amp;tab=Subjects&amp;scn=27&amp;mode=-bread" TargetMode="External"/><Relationship Id="rId7" Type="http://schemas.openxmlformats.org/officeDocument/2006/relationships/hyperlink" Target="http://www.teachervision.fen.com/tv/tvsearch.php?lowest_grade=100&amp;highest_grade=100&amp;term=60500000000&amp;site=TV&amp;tab=Subjects&amp;scn=1&amp;mode=-bread"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teachervision.fen.com/tv/tvsearch.php?lowest_grade=100&amp;highest_grade=100&amp;term=60400000000&amp;site=TV&amp;tab=Subjects&amp;scn=10&amp;mode=-bread" TargetMode="External"/><Relationship Id="rId5" Type="http://schemas.openxmlformats.org/officeDocument/2006/relationships/hyperlink" Target="http://www.teachervision.fen.com/tv/tvsearch.php?lowest_grade=100&amp;highest_grade=100&amp;term=61800000000&amp;site=TV&amp;tab=Subjects&amp;scn=1&amp;mode=-bread" TargetMode="External"/><Relationship Id="rId10" Type="http://schemas.openxmlformats.org/officeDocument/2006/relationships/hyperlink" Target="http://www.teachervision.fen.com/tv/tvsearch.php?lowest_grade=100&amp;highest_grade=100&amp;term=61100000000&amp;site=TV&amp;tab=Subjects&amp;scn=3&amp;mode=-bread" TargetMode="External"/><Relationship Id="rId4" Type="http://schemas.openxmlformats.org/officeDocument/2006/relationships/hyperlink" Target="http://www.teachervision.fen.com/tv/tvsearch.php?lowest_grade=100&amp;highest_grade=100&amp;term=60200000000&amp;site=TV&amp;tab=Subjects&amp;scn=7&amp;mode=-bread" TargetMode="External"/><Relationship Id="rId9" Type="http://schemas.openxmlformats.org/officeDocument/2006/relationships/hyperlink" Target="http://www.teachervision.fen.com/tv/tvsearch.php?lowest_grade=100&amp;highest_grade=100&amp;term=60800000000&amp;site=TV&amp;tab=Subjects&amp;scn=10&amp;mode=-bread"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resources.mcce.org/joi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resources.mcce.org/cluster/"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khake.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equityallianceatasu.org/ea/equity-matters-newsletter"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equityallianceatasu.org/ea/p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ricw.state.ri.us/"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aauw.org/" TargetMode="External"/><Relationship Id="rId5" Type="http://schemas.openxmlformats.org/officeDocument/2006/relationships/hyperlink" Target="http://www.ridoe.net/" TargetMode="External"/><Relationship Id="rId4" Type="http://schemas.openxmlformats.org/officeDocument/2006/relationships/hyperlink" Target="http://www.ric.edu/sehd/"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400" dirty="0" smtClean="0"/>
              <a:t>With the implementation of Career Paths/Cluster/Pathways as well as the continued responsibility of providing Career Exploration to students K-12, along with all the other duties, it’s hard to find time to look for activities, lesson plans, and resources in general.  </a:t>
            </a:r>
          </a:p>
          <a:p>
            <a:pPr marL="171450" indent="-171450">
              <a:buFont typeface="Arial" pitchFamily="34" charset="0"/>
              <a:buChar char="•"/>
            </a:pPr>
            <a:r>
              <a:rPr lang="en-US" sz="1400" dirty="0" smtClean="0"/>
              <a:t>The following are just a few activities and resources that may help.</a:t>
            </a:r>
          </a:p>
          <a:p>
            <a:endParaRPr lang="en-US" sz="1400" dirty="0" smtClean="0"/>
          </a:p>
          <a:p>
            <a:r>
              <a:rPr lang="en-US" sz="1400" dirty="0" smtClean="0"/>
              <a:t>Goal today - </a:t>
            </a:r>
          </a:p>
          <a:p>
            <a:pPr marL="171450" indent="-171450">
              <a:buFont typeface="Arial" pitchFamily="34" charset="0"/>
              <a:buChar char="•"/>
            </a:pPr>
            <a:r>
              <a:rPr lang="en-US" sz="1400" dirty="0" smtClean="0"/>
              <a:t>Share information on resources available through the regional CECs and MCCE</a:t>
            </a:r>
          </a:p>
          <a:p>
            <a:pPr marL="171450" indent="-171450">
              <a:buFont typeface="Arial" pitchFamily="34" charset="0"/>
              <a:buChar char="•"/>
            </a:pPr>
            <a:r>
              <a:rPr lang="en-US" sz="1400" dirty="0" smtClean="0"/>
              <a:t>As well as websites, </a:t>
            </a:r>
            <a:r>
              <a:rPr lang="en-US" sz="1400" dirty="0" err="1" smtClean="0"/>
              <a:t>PowerPoints</a:t>
            </a:r>
            <a:r>
              <a:rPr lang="en-US" sz="1400" dirty="0" smtClean="0"/>
              <a:t> and examples of presenting the information to students.</a:t>
            </a:r>
          </a:p>
        </p:txBody>
      </p:sp>
      <p:sp>
        <p:nvSpPr>
          <p:cNvPr id="4" name="Slide Number Placeholder 3"/>
          <p:cNvSpPr>
            <a:spLocks noGrp="1"/>
          </p:cNvSpPr>
          <p:nvPr>
            <p:ph type="sldNum" sz="quarter" idx="10"/>
          </p:nvPr>
        </p:nvSpPr>
        <p:spPr/>
        <p:txBody>
          <a:bodyPr/>
          <a:lstStyle/>
          <a:p>
            <a:fld id="{997686B1-26CD-4E06-AADB-6F35C9015CBF}" type="slidenum">
              <a:rPr lang="en-US" smtClean="0"/>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Missouri Connections – Grades 6 &amp;</a:t>
            </a:r>
            <a:r>
              <a:rPr lang="en-US" b="1" baseline="0" dirty="0" smtClean="0"/>
              <a:t> Up</a:t>
            </a:r>
            <a:endParaRPr lang="en-US" b="1"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 web-based</a:t>
            </a:r>
            <a:r>
              <a:rPr lang="en-US" b="0" baseline="0" dirty="0" smtClean="0"/>
              <a:t> resource to help determine career </a:t>
            </a:r>
            <a:r>
              <a:rPr lang="en-US" sz="1200" kern="1200" dirty="0" smtClean="0">
                <a:solidFill>
                  <a:schemeClr val="tx1"/>
                </a:solidFill>
                <a:latin typeface="+mn-lt"/>
                <a:ea typeface="+mn-ea"/>
                <a:cs typeface="+mn-cs"/>
              </a:rPr>
              <a:t>interests, explore occupations, establish education plans, develop job search strategies, and create </a:t>
            </a:r>
            <a:r>
              <a:rPr lang="en-US" sz="1200" kern="1200" dirty="0" err="1" smtClean="0">
                <a:solidFill>
                  <a:schemeClr val="tx1"/>
                </a:solidFill>
                <a:latin typeface="+mn-lt"/>
                <a:ea typeface="+mn-ea"/>
                <a:cs typeface="+mn-cs"/>
              </a:rPr>
              <a:t>resumés</a:t>
            </a:r>
            <a:r>
              <a:rPr lang="en-US" sz="1200" kern="1200" dirty="0" smtClean="0">
                <a:solidFill>
                  <a:schemeClr val="tx1"/>
                </a:solidFill>
                <a:latin typeface="+mn-lt"/>
                <a:ea typeface="+mn-ea"/>
                <a:cs typeface="+mn-cs"/>
              </a:rPr>
              <a:t>. Sponsored by the Department of Elementary and Secondary Education and the Department of Economic Development, Missouri Connections is available to students, parents, guidance counselors, educators, and job seekers at no charge. </a:t>
            </a:r>
          </a:p>
          <a:p>
            <a:endParaRPr lang="en-US" b="1" dirty="0" smtClean="0"/>
          </a:p>
          <a:p>
            <a:r>
              <a:rPr lang="en-US" b="1" dirty="0" smtClean="0"/>
              <a:t>High </a:t>
            </a:r>
            <a:r>
              <a:rPr lang="en-US" b="1" dirty="0"/>
              <a:t>School </a:t>
            </a:r>
            <a:r>
              <a:rPr lang="en-US" b="1" dirty="0" smtClean="0"/>
              <a:t>Side – Grades 8 - 12</a:t>
            </a:r>
            <a:endParaRPr lang="en-US" b="1" dirty="0"/>
          </a:p>
          <a:p>
            <a:endParaRPr lang="en-US" b="1" dirty="0"/>
          </a:p>
          <a:p>
            <a:r>
              <a:rPr lang="en-US" dirty="0" smtClean="0"/>
              <a:t>128 </a:t>
            </a:r>
            <a:r>
              <a:rPr lang="en-US" dirty="0"/>
              <a:t>lesson plans and three curriculum units that support integration of </a:t>
            </a:r>
            <a:r>
              <a:rPr lang="en-US" dirty="0" smtClean="0"/>
              <a:t>Missouri Connections into </a:t>
            </a:r>
            <a:r>
              <a:rPr lang="en-US" dirty="0"/>
              <a:t>classroom settings. </a:t>
            </a:r>
            <a:r>
              <a:rPr lang="en-US" dirty="0" smtClean="0"/>
              <a:t> Many </a:t>
            </a:r>
            <a:r>
              <a:rPr lang="en-US" dirty="0"/>
              <a:t>of these lessons are appropriate for use with adults and younger students with minor modifications. </a:t>
            </a:r>
            <a:endParaRPr lang="en-US" dirty="0" smtClean="0"/>
          </a:p>
          <a:p>
            <a:endParaRPr lang="en-US" dirty="0"/>
          </a:p>
          <a:p>
            <a:r>
              <a:rPr lang="en-US" dirty="0" smtClean="0"/>
              <a:t>Over 600 practical learning activities designed to be infused into </a:t>
            </a:r>
            <a:r>
              <a:rPr lang="en-US" dirty="0"/>
              <a:t>career information and career development concepts into various secondary curriculum areas. </a:t>
            </a:r>
            <a:endParaRPr lang="en-US" dirty="0" smtClean="0"/>
          </a:p>
          <a:p>
            <a:endParaRPr lang="en-US" dirty="0" smtClean="0"/>
          </a:p>
          <a:p>
            <a:r>
              <a:rPr lang="en-US" b="1" dirty="0" smtClean="0"/>
              <a:t>Junior Side – Grades 6 - 8</a:t>
            </a:r>
          </a:p>
          <a:p>
            <a:r>
              <a:rPr lang="en-US" dirty="0"/>
              <a:t/>
            </a:r>
            <a:br>
              <a:rPr lang="en-US" dirty="0"/>
            </a:br>
            <a:r>
              <a:rPr lang="en-US" dirty="0" smtClean="0"/>
              <a:t>Over 300 practical learning activities designed </a:t>
            </a:r>
            <a:r>
              <a:rPr lang="en-US" dirty="0"/>
              <a:t>to infuse career information and career development concepts into various curriculum areas. </a:t>
            </a:r>
            <a:endParaRPr lang="en-US" dirty="0" smtClean="0"/>
          </a:p>
          <a:p>
            <a:endParaRPr lang="en-US" dirty="0"/>
          </a:p>
          <a:p>
            <a:r>
              <a:rPr lang="en-US" b="1" dirty="0" smtClean="0"/>
              <a:t>Online activities</a:t>
            </a:r>
            <a:r>
              <a:rPr lang="en-US" dirty="0"/>
              <a:t/>
            </a:r>
            <a:br>
              <a:rPr lang="en-US" dirty="0"/>
            </a:br>
            <a:r>
              <a:rPr lang="en-US" dirty="0" smtClean="0"/>
              <a:t>Various Assessments </a:t>
            </a:r>
          </a:p>
          <a:p>
            <a:pPr>
              <a:tabLst>
                <a:tab pos="457200" algn="l"/>
              </a:tabLst>
            </a:pPr>
            <a:r>
              <a:rPr lang="en-US" dirty="0" smtClean="0"/>
              <a:t>	Career </a:t>
            </a:r>
            <a:r>
              <a:rPr lang="en-US" dirty="0"/>
              <a:t>Cluster </a:t>
            </a:r>
            <a:r>
              <a:rPr lang="en-US" dirty="0" smtClean="0"/>
              <a:t>Inventory – 80 questions, like/dislike, list of careers based on preferences (by clusters)</a:t>
            </a:r>
          </a:p>
          <a:p>
            <a:pPr>
              <a:tabLst>
                <a:tab pos="457200" algn="l"/>
              </a:tabLst>
            </a:pPr>
            <a:r>
              <a:rPr lang="en-US" dirty="0" smtClean="0"/>
              <a:t>	Interest Profiler – ID strongest work related interests, explore careers that match</a:t>
            </a:r>
          </a:p>
          <a:p>
            <a:pPr>
              <a:tabLst>
                <a:tab pos="457200" algn="l"/>
              </a:tabLst>
            </a:pPr>
            <a:r>
              <a:rPr lang="en-US" dirty="0" smtClean="0"/>
              <a:t>	SKILLS – ID occupations that match skills you want to use in your job</a:t>
            </a:r>
          </a:p>
          <a:p>
            <a:pPr>
              <a:tabLst>
                <a:tab pos="457200" algn="l"/>
              </a:tabLst>
            </a:pPr>
            <a:r>
              <a:rPr lang="en-US" dirty="0" smtClean="0"/>
              <a:t>	Work Importance Locator – ID work valves and explore careers that match</a:t>
            </a:r>
          </a:p>
          <a:p>
            <a:pPr>
              <a:tabLst>
                <a:tab pos="457200" algn="l"/>
              </a:tabLst>
            </a:pPr>
            <a:r>
              <a:rPr lang="en-US" dirty="0" smtClean="0"/>
              <a:t>	Realty Check – Find out how much money you will need and what occupations will provide</a:t>
            </a:r>
          </a:p>
          <a:p>
            <a:endParaRPr lang="en-US" dirty="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14</a:t>
            </a:fld>
            <a:endParaRPr lang="en-US"/>
          </a:p>
        </p:txBody>
      </p:sp>
    </p:spTree>
    <p:extLst>
      <p:ext uri="{BB962C8B-B14F-4D97-AF65-F5344CB8AC3E}">
        <p14:creationId xmlns:p14="http://schemas.microsoft.com/office/powerpoint/2010/main" val="3634930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Virginia Career VIEW (Vital Information for Education and Work) </a:t>
            </a:r>
          </a:p>
          <a:p>
            <a:r>
              <a:rPr lang="en-US" dirty="0" smtClean="0"/>
              <a:t>Career Information Delivery System for all  </a:t>
            </a:r>
            <a:r>
              <a:rPr lang="en-US" b="1" dirty="0" smtClean="0"/>
              <a:t>K – 8 </a:t>
            </a:r>
            <a:r>
              <a:rPr lang="en-US" dirty="0" smtClean="0"/>
              <a:t>students in Virginia. </a:t>
            </a:r>
          </a:p>
          <a:p>
            <a:endParaRPr lang="en-US" dirty="0" smtClean="0"/>
          </a:p>
          <a:p>
            <a:r>
              <a:rPr lang="en-US" dirty="0" smtClean="0"/>
              <a:t>Includes independent research, engaging activities, in addition to hands-on statewide training and outreaches with the most current data presented using the latest technology. </a:t>
            </a:r>
          </a:p>
          <a:p>
            <a:endParaRPr lang="en-US" dirty="0"/>
          </a:p>
          <a:p>
            <a:r>
              <a:rPr lang="en-US" b="1" dirty="0" smtClean="0"/>
              <a:t>Career Search </a:t>
            </a:r>
            <a:r>
              <a:rPr lang="en-US" dirty="0" smtClean="0"/>
              <a:t>– Explore career options</a:t>
            </a:r>
          </a:p>
          <a:p>
            <a:endParaRPr lang="en-US" dirty="0" smtClean="0"/>
          </a:p>
          <a:p>
            <a:r>
              <a:rPr lang="en-US" b="1" dirty="0" smtClean="0"/>
              <a:t>Career Town </a:t>
            </a:r>
            <a:r>
              <a:rPr lang="en-US" dirty="0" smtClean="0"/>
              <a:t>– 23 different career exploration games</a:t>
            </a:r>
            <a:endParaRPr lang="en-US" dirty="0" smtClean="0">
              <a:solidFill>
                <a:srgbClr val="FF0000"/>
              </a:solidFill>
            </a:endParaRPr>
          </a:p>
          <a:p>
            <a:r>
              <a:rPr lang="en-US" dirty="0" smtClean="0"/>
              <a:t>	Grades K - 5</a:t>
            </a:r>
          </a:p>
          <a:p>
            <a:r>
              <a:rPr lang="en-US" dirty="0" smtClean="0"/>
              <a:t>	Matches the tool or item with the occupations</a:t>
            </a:r>
          </a:p>
          <a:p>
            <a:r>
              <a:rPr lang="en-US" dirty="0" smtClean="0"/>
              <a:t>	Could be used for nontraditional career introductions</a:t>
            </a:r>
          </a:p>
          <a:p>
            <a:r>
              <a:rPr lang="en-US" dirty="0" smtClean="0"/>
              <a:t>	Excellent to use if you have a smart board – great for interactive as the kids can drag them over.</a:t>
            </a:r>
            <a:br>
              <a:rPr lang="en-US" dirty="0" smtClean="0"/>
            </a:br>
            <a:r>
              <a:rPr lang="en-US" dirty="0" smtClean="0"/>
              <a:t>	Sound is Yeah for correct – Nope for incorrect </a:t>
            </a:r>
          </a:p>
          <a:p>
            <a:endParaRPr lang="en-US" b="1" dirty="0" smtClean="0"/>
          </a:p>
          <a:p>
            <a:r>
              <a:rPr lang="en-US" b="1" dirty="0" smtClean="0"/>
              <a:t>Kids Search </a:t>
            </a:r>
            <a:r>
              <a:rPr lang="en-US" dirty="0" smtClean="0"/>
              <a:t>– learn about more than 100 careers</a:t>
            </a:r>
          </a:p>
          <a:p>
            <a:r>
              <a:rPr lang="en-US" dirty="0" smtClean="0"/>
              <a:t>	Grade K- 5 game.  Simple questions.  Select things they like</a:t>
            </a:r>
          </a:p>
          <a:p>
            <a:r>
              <a:rPr lang="en-US" dirty="0" smtClean="0"/>
              <a:t>	List of jobs that match are provided along with a description, duties, where and when, what or who they work with.</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Kids Work!</a:t>
            </a:r>
            <a:r>
              <a:rPr lang="en-US" b="1" dirty="0" smtClean="0"/>
              <a:t> </a:t>
            </a:r>
            <a:r>
              <a:rPr lang="en-US" dirty="0" smtClean="0"/>
              <a:t>is a virtual community of workplaces designed to give students an interactive job exploration experience that connects school work to real work. </a:t>
            </a:r>
            <a:br>
              <a:rPr lang="en-US" dirty="0" smtClean="0"/>
            </a:br>
            <a:r>
              <a:rPr lang="en-US" dirty="0" smtClean="0"/>
              <a:t/>
            </a:r>
            <a:br>
              <a:rPr lang="en-US" dirty="0" smtClean="0"/>
            </a:br>
            <a:r>
              <a:rPr lang="en-US" dirty="0" smtClean="0"/>
              <a:t>Each </a:t>
            </a:r>
            <a:r>
              <a:rPr lang="en-US" b="1" i="1" dirty="0" smtClean="0"/>
              <a:t>Kids Work!</a:t>
            </a:r>
            <a:r>
              <a:rPr lang="en-US" dirty="0" smtClean="0"/>
              <a:t> place provides an area to:</a:t>
            </a:r>
          </a:p>
          <a:p>
            <a:r>
              <a:rPr lang="en-US" dirty="0" smtClean="0"/>
              <a:t>Go inside to discover the </a:t>
            </a:r>
            <a:r>
              <a:rPr lang="en-US" b="1" dirty="0" smtClean="0"/>
              <a:t>History</a:t>
            </a:r>
            <a:r>
              <a:rPr lang="en-US" dirty="0" smtClean="0"/>
              <a:t> of the career field by using a timeline to learn interesting facts.</a:t>
            </a:r>
          </a:p>
          <a:p>
            <a:r>
              <a:rPr lang="en-US" b="1" dirty="0" smtClean="0"/>
              <a:t>Job Play</a:t>
            </a:r>
            <a:r>
              <a:rPr lang="en-US" dirty="0" smtClean="0"/>
              <a:t> is an area to play three fun job activities that show how school work relates to real work.  Activities provide an interactive virtual work experience tied directly to curriculum standards. </a:t>
            </a:r>
          </a:p>
          <a:p>
            <a:endParaRPr lang="en-US" dirty="0" smtClean="0"/>
          </a:p>
          <a:p>
            <a:r>
              <a:rPr lang="en-US" dirty="0" smtClean="0"/>
              <a:t>Meet</a:t>
            </a:r>
            <a:r>
              <a:rPr lang="en-US" b="1" dirty="0" smtClean="0"/>
              <a:t> Real People</a:t>
            </a:r>
            <a:r>
              <a:rPr lang="en-US" dirty="0" smtClean="0"/>
              <a:t> who work in this profession and learn about their jobs.</a:t>
            </a:r>
          </a:p>
          <a:p>
            <a:r>
              <a:rPr lang="en-US" dirty="0" smtClean="0"/>
              <a:t>	View profiles of real life professionals. (videos)</a:t>
            </a:r>
          </a:p>
          <a:p>
            <a:endParaRPr lang="en-US" dirty="0" smtClean="0"/>
          </a:p>
          <a:p>
            <a:r>
              <a:rPr lang="en-US" dirty="0" smtClean="0"/>
              <a:t>Explore the </a:t>
            </a:r>
            <a:r>
              <a:rPr lang="en-US" b="1" dirty="0" smtClean="0"/>
              <a:t>Work Zone</a:t>
            </a:r>
            <a:r>
              <a:rPr lang="en-US" dirty="0" smtClean="0"/>
              <a:t> and learn more about a real workplace. </a:t>
            </a:r>
          </a:p>
          <a:p>
            <a:endParaRPr lang="en-US" dirty="0" smtClean="0"/>
          </a:p>
        </p:txBody>
      </p:sp>
      <p:sp>
        <p:nvSpPr>
          <p:cNvPr id="4" name="Slide Number Placeholder 3"/>
          <p:cNvSpPr>
            <a:spLocks noGrp="1"/>
          </p:cNvSpPr>
          <p:nvPr>
            <p:ph type="sldNum" sz="quarter" idx="10"/>
          </p:nvPr>
        </p:nvSpPr>
        <p:spPr/>
        <p:txBody>
          <a:bodyPr/>
          <a:lstStyle/>
          <a:p>
            <a:fld id="{997686B1-26CD-4E06-AADB-6F35C9015CBF}"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774">
              <a:defRPr/>
            </a:pPr>
            <a:r>
              <a:rPr lang="en-US" dirty="0" smtClean="0"/>
              <a:t>“Could This be Your Life?”  An interactive game that teaches you about careers and life choices </a:t>
            </a:r>
          </a:p>
          <a:p>
            <a:pPr defTabSz="931774">
              <a:defRPr/>
            </a:pPr>
            <a:r>
              <a:rPr lang="en-US" dirty="0" smtClean="0"/>
              <a:t>provided by the Nontraditional Career Resource Center. </a:t>
            </a:r>
          </a:p>
          <a:p>
            <a:endParaRPr lang="en-US" dirty="0" smtClean="0"/>
          </a:p>
          <a:p>
            <a:r>
              <a:rPr lang="en-US" dirty="0" smtClean="0"/>
              <a:t>A </a:t>
            </a:r>
            <a:r>
              <a:rPr lang="en-US" baseline="0" dirty="0" smtClean="0"/>
              <a:t>journey through the consequences that your choices in selecting a career, forming a family and choosing a place to live may have on your life.</a:t>
            </a:r>
          </a:p>
          <a:p>
            <a:endParaRPr lang="en-US" baseline="0" dirty="0" smtClean="0"/>
          </a:p>
          <a:p>
            <a:r>
              <a:rPr lang="en-US" baseline="0" dirty="0" smtClean="0"/>
              <a:t>Assumes you finish</a:t>
            </a:r>
            <a:r>
              <a:rPr lang="en-US" dirty="0" smtClean="0">
                <a:effectLst/>
              </a:rPr>
              <a:t>ed high school and finally are ready to start real life!  Provides option of continuing education or military as well as employment.  Allows for exploration of some choices after completing high school and information on each of those avenues.</a:t>
            </a:r>
          </a:p>
          <a:p>
            <a:endParaRPr lang="en-US" dirty="0" smtClean="0">
              <a:effectLst/>
            </a:endParaRPr>
          </a:p>
          <a:p>
            <a:r>
              <a:rPr lang="en-US" dirty="0" smtClean="0"/>
              <a:t>Let’s the student identify skills that match their capabilities.   Based on results it gives the high demand jobs and information regarding the job and whether it is a nontraditional career.</a:t>
            </a:r>
          </a:p>
          <a:p>
            <a:endParaRPr lang="en-US" dirty="0"/>
          </a:p>
          <a:p>
            <a:r>
              <a:rPr lang="en-US" dirty="0" smtClean="0"/>
              <a:t>Also provides the work activities, knowledge and skills needed, work context, related occupations, wages and employment.</a:t>
            </a:r>
          </a:p>
          <a:p>
            <a:endParaRPr lang="en-US" dirty="0"/>
          </a:p>
          <a:p>
            <a:r>
              <a:rPr lang="en-US" dirty="0" smtClean="0"/>
              <a:t>Additional section moves on to Life partner questions; what’s your family like; where you live, what you can afford and it provides answers and a summary at the end.</a:t>
            </a:r>
          </a:p>
          <a:p>
            <a:endParaRPr lang="en-US" dirty="0" smtClean="0"/>
          </a:p>
          <a:p>
            <a:r>
              <a:rPr lang="en-US" dirty="0" smtClean="0"/>
              <a:t>Similar to Missouri Connections – Realty Check.</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Drive </a:t>
            </a:r>
            <a:r>
              <a:rPr lang="en-US" dirty="0"/>
              <a:t>of Your </a:t>
            </a:r>
            <a:r>
              <a:rPr lang="en-US" dirty="0" smtClean="0"/>
              <a:t>Life - A </a:t>
            </a:r>
            <a:r>
              <a:rPr lang="en-US" dirty="0"/>
              <a:t>fun online </a:t>
            </a:r>
            <a:r>
              <a:rPr lang="en-US" b="1" dirty="0"/>
              <a:t>career exploration game</a:t>
            </a:r>
            <a:r>
              <a:rPr lang="en-US" dirty="0"/>
              <a:t> that helps middle-school and high school students learn more about themselves, higher education and careers. </a:t>
            </a:r>
            <a:endParaRPr lang="en-US" dirty="0" smtClean="0"/>
          </a:p>
          <a:p>
            <a:pPr defTabSz="931774">
              <a:defRPr/>
            </a:pPr>
            <a:endParaRPr lang="en-US" dirty="0" smtClean="0"/>
          </a:p>
          <a:p>
            <a:pPr defTabSz="931774">
              <a:defRPr/>
            </a:pPr>
            <a:r>
              <a:rPr lang="en-US" b="1" dirty="0" smtClean="0"/>
              <a:t>Free </a:t>
            </a:r>
            <a:r>
              <a:rPr lang="en-US" b="1" dirty="0"/>
              <a:t>educational tool</a:t>
            </a:r>
            <a:r>
              <a:rPr lang="en-US" dirty="0"/>
              <a:t> lets kids answer a series of questions about themselves to learn what careers could interest them and then go on a virtual drive to learn more about each of those careers – all in their own customized car</a:t>
            </a:r>
            <a:r>
              <a:rPr lang="en-US" dirty="0" smtClean="0"/>
              <a:t>.</a:t>
            </a:r>
          </a:p>
          <a:p>
            <a:pPr defTabSz="931774">
              <a:defRPr/>
            </a:pPr>
            <a:endParaRPr lang="en-US" dirty="0"/>
          </a:p>
          <a:p>
            <a:pPr defTabSz="931774">
              <a:defRPr/>
            </a:pPr>
            <a:r>
              <a:rPr lang="en-US" dirty="0" smtClean="0"/>
              <a:t>A series of questions are asked, </a:t>
            </a:r>
            <a:r>
              <a:rPr lang="en-US" dirty="0" err="1" smtClean="0"/>
              <a:t>ie</a:t>
            </a:r>
            <a:r>
              <a:rPr lang="en-US" dirty="0" smtClean="0"/>
              <a:t> Would you like a job that ….</a:t>
            </a:r>
          </a:p>
          <a:p>
            <a:pPr defTabSz="931774">
              <a:defRPr/>
            </a:pPr>
            <a:r>
              <a:rPr lang="en-US" dirty="0" smtClean="0"/>
              <a:t>After each round of questions you select the car type, color and parts, etc. for your car</a:t>
            </a:r>
          </a:p>
          <a:p>
            <a:pPr defTabSz="931774">
              <a:defRPr/>
            </a:pPr>
            <a:r>
              <a:rPr lang="en-US" dirty="0" smtClean="0"/>
              <a:t>The top 3 personality scores, </a:t>
            </a:r>
            <a:r>
              <a:rPr lang="en-US" dirty="0" err="1" smtClean="0"/>
              <a:t>ie</a:t>
            </a:r>
            <a:r>
              <a:rPr lang="en-US" dirty="0" smtClean="0"/>
              <a:t> structure, creative, practical are provided</a:t>
            </a:r>
          </a:p>
          <a:p>
            <a:pPr defTabSz="931774">
              <a:defRPr/>
            </a:pPr>
            <a:r>
              <a:rPr lang="en-US" dirty="0" smtClean="0"/>
              <a:t>A list of careers that match your scores will be provided</a:t>
            </a:r>
          </a:p>
          <a:p>
            <a:pPr defTabSz="931774">
              <a:defRPr/>
            </a:pPr>
            <a:r>
              <a:rPr lang="en-US" dirty="0" smtClean="0"/>
              <a:t>More Q &amp; A.</a:t>
            </a:r>
          </a:p>
          <a:p>
            <a:pPr defTabSz="931774">
              <a:defRPr/>
            </a:pPr>
            <a:r>
              <a:rPr lang="en-US" dirty="0" smtClean="0"/>
              <a:t>You actually get to choose your path and drive. </a:t>
            </a:r>
          </a:p>
          <a:p>
            <a:pPr defTabSz="931774">
              <a:defRPr/>
            </a:pPr>
            <a:endParaRPr lang="en-US" dirty="0" smtClean="0"/>
          </a:p>
          <a:p>
            <a:pPr defTabSz="931774">
              <a:defRPr/>
            </a:pPr>
            <a:r>
              <a:rPr lang="en-US" dirty="0" smtClean="0"/>
              <a:t>Does require setting up a username and password.  </a:t>
            </a:r>
          </a:p>
          <a:p>
            <a:pPr defTabSz="931774">
              <a:defRPr/>
            </a:pPr>
            <a:r>
              <a:rPr lang="en-US" dirty="0" smtClean="0"/>
              <a:t>I created the following if you want to play –</a:t>
            </a:r>
          </a:p>
          <a:p>
            <a:pPr defTabSz="931774">
              <a:defRPr/>
            </a:pPr>
            <a:r>
              <a:rPr lang="en-US" dirty="0" smtClean="0"/>
              <a:t>	Login – </a:t>
            </a:r>
            <a:r>
              <a:rPr lang="en-US" dirty="0" err="1" smtClean="0"/>
              <a:t>sussmith</a:t>
            </a:r>
            <a:endParaRPr lang="en-US" dirty="0" smtClean="0"/>
          </a:p>
          <a:p>
            <a:pPr defTabSz="931774">
              <a:defRPr/>
            </a:pPr>
            <a:r>
              <a:rPr lang="en-US" dirty="0" smtClean="0"/>
              <a:t>	Password – </a:t>
            </a:r>
            <a:r>
              <a:rPr lang="en-US" dirty="0" err="1" smtClean="0"/>
              <a:t>ssmith</a:t>
            </a:r>
            <a:endParaRPr lang="en-US" dirty="0" smtClean="0"/>
          </a:p>
          <a:p>
            <a:pPr defTabSz="931774">
              <a:defRPr/>
            </a:pPr>
            <a:endParaRPr lang="en-US" dirty="0" smtClean="0"/>
          </a:p>
          <a:p>
            <a:pPr defTabSz="931774">
              <a:defRPr/>
            </a:pPr>
            <a:endParaRPr lang="en-US" dirty="0" smtClean="0"/>
          </a:p>
          <a:p>
            <a:pPr defTabSz="931774">
              <a:defRPr/>
            </a:pPr>
            <a:endParaRPr lang="en-US" dirty="0"/>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Dream It. Do It. Campaign is a national as well as regional set of actions taken to address the growing shortage of talent and skilled workers in U.S. manufacturing.   </a:t>
            </a:r>
            <a:r>
              <a:rPr lang="en-US" dirty="0" smtClean="0">
                <a:hlinkClick r:id="rId3" action="ppaction://hlinkfile"/>
              </a:rPr>
              <a:t>The National Association of Manufacturers (NAM)</a:t>
            </a:r>
            <a:r>
              <a:rPr lang="en-US" dirty="0" smtClean="0"/>
              <a:t>  started the campaign as a result of manufacturers having trouble attracting employees with the right mix of skills in certain job functions to meet the demands of modern manufacturing. </a:t>
            </a:r>
          </a:p>
          <a:p>
            <a:endParaRPr lang="en-US" dirty="0"/>
          </a:p>
          <a:p>
            <a:r>
              <a:rPr lang="en-US" dirty="0" smtClean="0"/>
              <a:t>· It is campaign to promote a clear understanding of advanced, high-tech manufacturing and its contribution to innovation, productivity, economic growth, wealth building, and high quality careers. </a:t>
            </a:r>
          </a:p>
          <a:p>
            <a:r>
              <a:rPr lang="en-US" dirty="0" smtClean="0"/>
              <a:t>· It is vehicle for attracting people to manufacturing careers and/or training for manufacturing careers. </a:t>
            </a:r>
          </a:p>
          <a:p>
            <a:r>
              <a:rPr lang="en-US" dirty="0" smtClean="0"/>
              <a:t>· It offers a world-class, interactive, career exploration Web site that reveals the array of highly paid manufacturing careers as well as cutting edge messaging about the opportunities in today’s manufacturing economy.</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Fun Works </a:t>
            </a:r>
          </a:p>
          <a:p>
            <a:pPr lvl="1">
              <a:buFont typeface="Arial" pitchFamily="34" charset="0"/>
              <a:buChar char="•"/>
            </a:pPr>
            <a:r>
              <a:rPr lang="en-US" dirty="0" smtClean="0"/>
              <a:t>EXPLORES many different career areas, not just the ones that seem obvious</a:t>
            </a:r>
          </a:p>
          <a:p>
            <a:pPr lvl="1">
              <a:buFont typeface="Arial" pitchFamily="34" charset="0"/>
              <a:buChar char="•"/>
            </a:pPr>
            <a:r>
              <a:rPr lang="en-US" dirty="0" smtClean="0"/>
              <a:t>Leads the student to THINK about what you enjoy. </a:t>
            </a:r>
          </a:p>
          <a:p>
            <a:pPr lvl="1">
              <a:buFont typeface="Arial" pitchFamily="34" charset="0"/>
              <a:buChar char="•"/>
            </a:pPr>
            <a:r>
              <a:rPr lang="en-US" dirty="0" smtClean="0"/>
              <a:t>See where it leads them. </a:t>
            </a:r>
          </a:p>
          <a:p>
            <a:pPr lvl="1">
              <a:buFont typeface="Arial" pitchFamily="34" charset="0"/>
              <a:buChar char="•"/>
            </a:pPr>
            <a:r>
              <a:rPr lang="en-US" dirty="0" smtClean="0"/>
              <a:t>And EXPERIENCE lots of ideas </a:t>
            </a:r>
          </a:p>
          <a:p>
            <a:r>
              <a:rPr lang="en-US" dirty="0" smtClean="0"/>
              <a:t/>
            </a:r>
            <a:br>
              <a:rPr lang="en-US" dirty="0" smtClean="0"/>
            </a:br>
            <a:r>
              <a:rPr lang="en-US" dirty="0" smtClean="0"/>
              <a:t>Asks approximately 40 questions</a:t>
            </a:r>
          </a:p>
          <a:p>
            <a:r>
              <a:rPr lang="en-US" dirty="0" smtClean="0"/>
              <a:t>Gives a list of careers and lists the classes to take, meet people in the field, things to do.</a:t>
            </a:r>
          </a:p>
          <a:p>
            <a:endParaRPr lang="en-US" dirty="0" smtClean="0"/>
          </a:p>
          <a:p>
            <a:r>
              <a:rPr lang="en-US" dirty="0" smtClean="0"/>
              <a:t>Games Section included</a:t>
            </a:r>
          </a:p>
          <a:p>
            <a:endParaRPr lang="en-US" dirty="0"/>
          </a:p>
          <a:p>
            <a:r>
              <a:rPr lang="en-US" dirty="0" smtClean="0"/>
              <a:t>Teachers section includes </a:t>
            </a:r>
          </a:p>
          <a:p>
            <a:r>
              <a:rPr lang="en-US" dirty="0"/>
              <a:t>	</a:t>
            </a:r>
            <a:r>
              <a:rPr lang="en-US" dirty="0" smtClean="0"/>
              <a:t>Lesson </a:t>
            </a:r>
            <a:r>
              <a:rPr lang="en-US" dirty="0"/>
              <a:t>plans and activities</a:t>
            </a:r>
          </a:p>
          <a:p>
            <a:r>
              <a:rPr lang="en-US" dirty="0" smtClean="0"/>
              <a:t>	Career </a:t>
            </a:r>
            <a:r>
              <a:rPr lang="en-US" dirty="0"/>
              <a:t>counseling resources</a:t>
            </a:r>
          </a:p>
          <a:p>
            <a:r>
              <a:rPr lang="en-US" dirty="0" smtClean="0"/>
              <a:t>	Other </a:t>
            </a:r>
            <a:r>
              <a:rPr lang="en-US" dirty="0"/>
              <a:t>resources (links to books, videos, and other useful tools)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Minot, North Dakota Career &amp; Technical Education </a:t>
            </a:r>
          </a:p>
          <a:p>
            <a:endParaRPr lang="en-US" dirty="0"/>
          </a:p>
          <a:p>
            <a:r>
              <a:rPr lang="en-US" dirty="0"/>
              <a:t>The goal of the Elementary Career Jeopardy Games is to create career awareness. The games are designed to be facilitated by a teacher in a classroom setting with the entire class participating. Teachers will find a link on the Introduction page to print the game rules. These rules are a guide that can be adapted to fit the needs of each classroom. The Jeopardy theme song should start automatically when you open the Introduction page. If you don't want the music to play, please turn off your sound. There is also a loud BUZZ for each of the two Double Jeopardy questions. If the sounds won't play, it means your computer probably doesn't have the correct plugin to make the sound work. To play any of the games, click the appropriate browser link below. </a:t>
            </a:r>
            <a:br>
              <a:rPr lang="en-US" dirty="0"/>
            </a:b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21</a:t>
            </a:fld>
            <a:endParaRPr lang="en-US"/>
          </a:p>
        </p:txBody>
      </p:sp>
    </p:spTree>
    <p:extLst>
      <p:ext uri="{BB962C8B-B14F-4D97-AF65-F5344CB8AC3E}">
        <p14:creationId xmlns:p14="http://schemas.microsoft.com/office/powerpoint/2010/main" val="3510354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Links to government and other kids' sites K – 8 on Careers.</a:t>
            </a:r>
          </a:p>
          <a:p>
            <a:endParaRPr lang="en-US" dirty="0" smtClean="0"/>
          </a:p>
          <a:p>
            <a:r>
              <a:rPr lang="en-US" dirty="0" smtClean="0"/>
              <a:t>Large listing of career sites for kids.</a:t>
            </a:r>
          </a:p>
          <a:p>
            <a:endParaRPr lang="en-US" dirty="0" smtClean="0"/>
          </a:p>
          <a:p>
            <a:r>
              <a:rPr lang="en-US" dirty="0" smtClean="0"/>
              <a:t>Kids, 'tweens and </a:t>
            </a:r>
            <a:r>
              <a:rPr lang="en-US" dirty="0" smtClean="0">
                <a:hlinkClick r:id="rId3"/>
              </a:rPr>
              <a:t>teens</a:t>
            </a:r>
            <a:r>
              <a:rPr lang="en-US" dirty="0" smtClean="0"/>
              <a:t> can click on any of the links to learn more about various professions. </a:t>
            </a:r>
          </a:p>
          <a:p>
            <a:endParaRPr lang="en-US" dirty="0"/>
          </a:p>
          <a:p>
            <a:r>
              <a:rPr lang="en-US" dirty="0" smtClean="0"/>
              <a:t>There are links to information regarding aquarium and aviation careers, careers in the military, role model and mentoring programs, technical careers and much more. </a:t>
            </a:r>
          </a:p>
          <a:p>
            <a:endParaRPr lang="en-US" dirty="0"/>
          </a:p>
          <a:p>
            <a:r>
              <a:rPr lang="en-US" dirty="0" smtClean="0"/>
              <a:t>If your child has expressed interest in becoming an astronaut or zookeeper, this is the place to go!</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Track” and “</a:t>
            </a:r>
            <a:r>
              <a:rPr lang="en-US" dirty="0" err="1" smtClean="0"/>
              <a:t>Movin</a:t>
            </a:r>
            <a:r>
              <a:rPr lang="en-US" dirty="0" smtClean="0"/>
              <a:t>’ On” are career discovery stay-in-school magazines perfect for career curriculum in the classroom, after school career exploration workshops and career days!</a:t>
            </a:r>
          </a:p>
          <a:p>
            <a:endParaRPr lang="en-US" dirty="0" smtClean="0"/>
          </a:p>
          <a:p>
            <a:r>
              <a:rPr lang="en-US" dirty="0" smtClean="0"/>
              <a:t>Benefits:</a:t>
            </a:r>
          </a:p>
          <a:p>
            <a:r>
              <a:rPr lang="en-US" dirty="0" smtClean="0"/>
              <a:t>A PDF Teacher Guide with lesson plans and options for each article. </a:t>
            </a:r>
          </a:p>
          <a:p>
            <a:r>
              <a:rPr lang="en-US" dirty="0" smtClean="0"/>
              <a:t>Full color, cutting edge design in a magazine format - pointing students to the value of higher education! </a:t>
            </a:r>
          </a:p>
          <a:p>
            <a:r>
              <a:rPr lang="en-US" dirty="0" smtClean="0"/>
              <a:t>Customization options available with the institution’s name on the cover and a program information four-page insert. </a:t>
            </a:r>
            <a:r>
              <a:rPr lang="en-US" dirty="0" err="1" smtClean="0"/>
              <a:t>Movin</a:t>
            </a:r>
            <a:r>
              <a:rPr lang="en-US" dirty="0" smtClean="0"/>
              <a:t>’ On offers back page customization also. </a:t>
            </a:r>
          </a:p>
          <a:p>
            <a:r>
              <a:rPr lang="en-US" dirty="0" smtClean="0"/>
              <a:t>Use Carl D. Perkins funds. </a:t>
            </a:r>
          </a:p>
          <a:p>
            <a:r>
              <a:rPr lang="en-US" dirty="0" smtClean="0">
                <a:hlinkClick r:id="rId3" action="ppaction://hlinkfile"/>
              </a:rPr>
              <a:t>On Track</a:t>
            </a:r>
            <a:r>
              <a:rPr lang="en-US" dirty="0" smtClean="0"/>
              <a:t> gets 6th to 9th grade students thinking about a career and college. We show them education is the launching pad for their dreams. On Track showcases a wide variety of vocations for exploration.</a:t>
            </a:r>
          </a:p>
          <a:p>
            <a:r>
              <a:rPr lang="en-US" dirty="0" err="1" smtClean="0">
                <a:hlinkClick r:id="rId4" action="ppaction://hlinkfile"/>
              </a:rPr>
              <a:t>Movin</a:t>
            </a:r>
            <a:r>
              <a:rPr lang="en-US" dirty="0" smtClean="0">
                <a:hlinkClick r:id="rId4" action="ppaction://hlinkfile"/>
              </a:rPr>
              <a:t>’ On</a:t>
            </a:r>
            <a:r>
              <a:rPr lang="en-US" dirty="0" smtClean="0"/>
              <a:t> presents to 10th to 12th grade students traditional and cutting-edge careers along with college information and “life skill” articles. All answer the questions – What can I be? Why go to college?</a:t>
            </a:r>
          </a:p>
          <a:p>
            <a:endParaRPr lang="en-US" dirty="0" smtClean="0"/>
          </a:p>
          <a:p>
            <a:r>
              <a:rPr lang="en-US" dirty="0" smtClean="0"/>
              <a:t>On</a:t>
            </a:r>
            <a:r>
              <a:rPr lang="en-US" baseline="0" dirty="0" smtClean="0"/>
              <a:t> Track - $1 per magazine</a:t>
            </a:r>
          </a:p>
          <a:p>
            <a:r>
              <a:rPr lang="en-US" baseline="0" dirty="0" err="1" smtClean="0"/>
              <a:t>Movin</a:t>
            </a:r>
            <a:r>
              <a:rPr lang="en-US" baseline="0" dirty="0" smtClean="0"/>
              <a:t>’ On - $1.99 per magazine</a:t>
            </a:r>
          </a:p>
          <a:p>
            <a:r>
              <a:rPr lang="en-US" baseline="0" dirty="0" smtClean="0"/>
              <a:t>Teacher’s Guides free</a:t>
            </a:r>
          </a:p>
          <a:p>
            <a:endParaRPr lang="en-US" dirty="0" smtClean="0"/>
          </a:p>
        </p:txBody>
      </p:sp>
      <p:sp>
        <p:nvSpPr>
          <p:cNvPr id="4" name="Slide Number Placeholder 3"/>
          <p:cNvSpPr>
            <a:spLocks noGrp="1"/>
          </p:cNvSpPr>
          <p:nvPr>
            <p:ph type="sldNum" sz="quarter" idx="10"/>
          </p:nvPr>
        </p:nvSpPr>
        <p:spPr/>
        <p:txBody>
          <a:bodyPr/>
          <a:lstStyle/>
          <a:p>
            <a:fld id="{C7BE2528-C497-4963-A4AD-8DBC40568462}" type="slidenum">
              <a:rPr lang="en-US" smtClean="0"/>
              <a:pPr/>
              <a:t>23</a:t>
            </a:fld>
            <a:endParaRPr lang="en-US"/>
          </a:p>
        </p:txBody>
      </p:sp>
    </p:spTree>
    <p:extLst>
      <p:ext uri="{BB962C8B-B14F-4D97-AF65-F5344CB8AC3E}">
        <p14:creationId xmlns:p14="http://schemas.microsoft.com/office/powerpoint/2010/main" val="229709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a:t>
            </a:r>
            <a:r>
              <a:rPr lang="en-US" baseline="0" dirty="0" smtClean="0"/>
              <a:t> of Regional Career Education Coordinators and office location.</a:t>
            </a:r>
          </a:p>
        </p:txBody>
      </p:sp>
      <p:sp>
        <p:nvSpPr>
          <p:cNvPr id="4" name="Slide Number Placeholder 3"/>
          <p:cNvSpPr>
            <a:spLocks noGrp="1"/>
          </p:cNvSpPr>
          <p:nvPr>
            <p:ph type="sldNum" sz="quarter" idx="10"/>
          </p:nvPr>
        </p:nvSpPr>
        <p:spPr/>
        <p:txBody>
          <a:bodyPr/>
          <a:lstStyle/>
          <a:p>
            <a:fld id="{997686B1-26CD-4E06-AADB-6F35C9015CBF}" type="slidenum">
              <a:rPr lang="en-US" smtClean="0"/>
              <a:pPr/>
              <a:t>6</a:t>
            </a:fld>
            <a:endParaRPr lang="en-US"/>
          </a:p>
        </p:txBody>
      </p:sp>
    </p:spTree>
    <p:extLst>
      <p:ext uri="{BB962C8B-B14F-4D97-AF65-F5344CB8AC3E}">
        <p14:creationId xmlns:p14="http://schemas.microsoft.com/office/powerpoint/2010/main" val="1768508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Wisconsin has a online elementary career program.  </a:t>
            </a:r>
          </a:p>
          <a:p>
            <a:r>
              <a:rPr lang="en-US" dirty="0" smtClean="0"/>
              <a:t>New game for K-1 students called </a:t>
            </a:r>
            <a:r>
              <a:rPr lang="en-US" dirty="0" err="1" smtClean="0"/>
              <a:t>Bizzy</a:t>
            </a:r>
            <a:r>
              <a:rPr lang="en-US" dirty="0" smtClean="0"/>
              <a:t> Bee.  </a:t>
            </a:r>
          </a:p>
          <a:p>
            <a:r>
              <a:rPr lang="en-US" dirty="0" smtClean="0"/>
              <a:t>Cost is $11.95 - $39.95</a:t>
            </a:r>
            <a:r>
              <a:rPr lang="en-US" baseline="0" dirty="0" smtClean="0"/>
              <a:t> depending on what you purchase.</a:t>
            </a:r>
          </a:p>
          <a:p>
            <a:r>
              <a:rPr lang="en-US" baseline="0" dirty="0" smtClean="0"/>
              <a:t>Students can work individually or in small groups to match the </a:t>
            </a:r>
            <a:r>
              <a:rPr lang="en-US" baseline="0" dirty="0" err="1" smtClean="0"/>
              <a:t>Bizzy</a:t>
            </a:r>
            <a:r>
              <a:rPr lang="en-US" baseline="0" dirty="0" smtClean="0"/>
              <a:t> Bee occupation cards to the Career Cluster Hives that form a large classroom display.  </a:t>
            </a:r>
          </a:p>
          <a:p>
            <a:r>
              <a:rPr lang="en-US" baseline="0" dirty="0" smtClean="0"/>
              <a:t>Games include 16 </a:t>
            </a:r>
            <a:r>
              <a:rPr lang="en-US" baseline="0" dirty="0" err="1" smtClean="0"/>
              <a:t>Bizzy</a:t>
            </a:r>
            <a:r>
              <a:rPr lang="en-US" baseline="0" dirty="0" smtClean="0"/>
              <a:t> Bees Career Clusters or 64 </a:t>
            </a:r>
            <a:r>
              <a:rPr lang="en-US" baseline="0" dirty="0" err="1" smtClean="0"/>
              <a:t>Bizzy</a:t>
            </a:r>
            <a:r>
              <a:rPr lang="en-US" baseline="0" dirty="0" smtClean="0"/>
              <a:t> Bees Occupation Cards or Bees” and more.</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24</a:t>
            </a:fld>
            <a:endParaRPr lang="en-US"/>
          </a:p>
        </p:txBody>
      </p:sp>
    </p:spTree>
    <p:extLst>
      <p:ext uri="{BB962C8B-B14F-4D97-AF65-F5344CB8AC3E}">
        <p14:creationId xmlns:p14="http://schemas.microsoft.com/office/powerpoint/2010/main" val="3536759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hlinkClick r:id="rId3" action="ppaction://hlinkfile"/>
              </a:rPr>
              <a:t>Careers Are Everywhere Activities Workbook</a:t>
            </a:r>
            <a:r>
              <a:rPr lang="en-US" dirty="0" smtClean="0"/>
              <a:t>. </a:t>
            </a:r>
          </a:p>
          <a:p>
            <a:r>
              <a:rPr lang="en-US" dirty="0" smtClean="0"/>
              <a:t>Children start exploring careers as early as the elementary grades. </a:t>
            </a:r>
          </a:p>
          <a:p>
            <a:r>
              <a:rPr lang="en-US" dirty="0" smtClean="0"/>
              <a:t>Workbook includes some suggestions to help young children begin to think about careers.</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hlinkClick r:id="rId3" action="ppaction://hlinkfile"/>
              </a:rPr>
              <a:t>Career Bingo Lesson Plan</a:t>
            </a:r>
            <a:r>
              <a:rPr lang="en-US" dirty="0" smtClean="0"/>
              <a:t>. </a:t>
            </a:r>
          </a:p>
          <a:p>
            <a:r>
              <a:rPr lang="en-US" dirty="0" smtClean="0"/>
              <a:t>Fun way to look at different careers with a traditional B I N G O ! </a:t>
            </a:r>
          </a:p>
          <a:p>
            <a:r>
              <a:rPr lang="en-US" dirty="0" smtClean="0"/>
              <a:t>This complete lesson has directions, BINGO sheets, everything you need.</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hlinkClick r:id="rId3" action="ppaction://hlinkfile"/>
              </a:rPr>
              <a:t>Career Family Tree</a:t>
            </a:r>
            <a:r>
              <a:rPr lang="en-US" dirty="0" smtClean="0"/>
              <a:t>. </a:t>
            </a:r>
          </a:p>
          <a:p>
            <a:r>
              <a:rPr lang="en-US" dirty="0" smtClean="0"/>
              <a:t>Take a look at the careers chosen by your grandparents, parents, aunts, uncles, and other relatives.</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Teach the Children Well is a collection of links to sites carefully selected by a teacher, Elaine M. Doolittle, M.Ed., for students as well as their parents and teachers.  The site was designed for elementary grades but many of the sites will also be of interest to older students.</a:t>
            </a:r>
            <a:br>
              <a:rPr lang="en-US" dirty="0" smtClean="0"/>
            </a:br>
            <a:r>
              <a:rPr lang="en-US" dirty="0" smtClean="0"/>
              <a:t/>
            </a:r>
            <a:br>
              <a:rPr lang="en-US" dirty="0" smtClean="0"/>
            </a:br>
            <a:endParaRPr lang="en-US" dirty="0" smtClean="0"/>
          </a:p>
          <a:p>
            <a:r>
              <a:rPr lang="en-US" dirty="0" smtClean="0"/>
              <a:t>The site includes lesson plans, activities, some specific to core subjects.</a:t>
            </a:r>
          </a:p>
          <a:p>
            <a:endParaRPr lang="en-US" baseline="0" dirty="0" smtClean="0"/>
          </a:p>
          <a:p>
            <a:r>
              <a:rPr lang="en-US" dirty="0" smtClean="0"/>
              <a:t>Example – Select “Math”</a:t>
            </a:r>
          </a:p>
          <a:p>
            <a:r>
              <a:rPr lang="en-US" baseline="0" dirty="0" smtClean="0"/>
              <a:t>	Then select “Builder Ted”.</a:t>
            </a:r>
          </a:p>
          <a:p>
            <a:r>
              <a:rPr lang="en-US" dirty="0" smtClean="0"/>
              <a:t>	Interactive game showing math is relevant to building trades.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Career Heroes is a set of career education tools designed </a:t>
            </a:r>
            <a:r>
              <a:rPr lang="en-US" dirty="0" smtClean="0"/>
              <a:t>by the Montana Department of Labor and Industry around </a:t>
            </a:r>
            <a:r>
              <a:rPr lang="en-US" dirty="0"/>
              <a:t>the theme of popular </a:t>
            </a:r>
            <a:r>
              <a:rPr lang="en-US" dirty="0" smtClean="0"/>
              <a:t>trading card </a:t>
            </a:r>
            <a:r>
              <a:rPr lang="en-US" dirty="0"/>
              <a:t>games. </a:t>
            </a:r>
            <a:endParaRPr lang="en-US" dirty="0" smtClean="0"/>
          </a:p>
          <a:p>
            <a:endParaRPr lang="en-US" dirty="0" smtClean="0"/>
          </a:p>
          <a:p>
            <a:r>
              <a:rPr lang="en-US" dirty="0" smtClean="0"/>
              <a:t>The </a:t>
            </a:r>
            <a:r>
              <a:rPr lang="en-US" dirty="0"/>
              <a:t>goal of Career Heroes is </a:t>
            </a:r>
            <a:r>
              <a:rPr lang="en-US" dirty="0" smtClean="0"/>
              <a:t>simple:  To </a:t>
            </a:r>
            <a:r>
              <a:rPr lang="en-US" dirty="0"/>
              <a:t>introduce 3rd and 4th graders to the</a:t>
            </a:r>
          </a:p>
          <a:p>
            <a:r>
              <a:rPr lang="en-US" dirty="0"/>
              <a:t>concept of career planning and to teach them the basics of using career information. </a:t>
            </a:r>
            <a:endParaRPr lang="en-US" dirty="0" smtClean="0"/>
          </a:p>
          <a:p>
            <a:endParaRPr lang="en-US" dirty="0" smtClean="0"/>
          </a:p>
          <a:p>
            <a:r>
              <a:rPr lang="en-US" dirty="0" smtClean="0"/>
              <a:t>Career Heroes </a:t>
            </a:r>
            <a:r>
              <a:rPr lang="en-US" dirty="0"/>
              <a:t>consists of two main components:</a:t>
            </a:r>
          </a:p>
          <a:p>
            <a:r>
              <a:rPr lang="en-US" dirty="0"/>
              <a:t>A Career Awareness Workbook for 3rd/4th </a:t>
            </a:r>
            <a:r>
              <a:rPr lang="en-US" dirty="0" smtClean="0"/>
              <a:t>Graders and a Teacher’s Guide with </a:t>
            </a:r>
            <a:r>
              <a:rPr lang="en-US" dirty="0"/>
              <a:t>Additional Classroom Activities</a:t>
            </a:r>
          </a:p>
          <a:p>
            <a:r>
              <a:rPr lang="en-US" i="1" dirty="0"/>
              <a:t>The Career Heroes Workbook The Career Heroes Trading Card </a:t>
            </a:r>
            <a:r>
              <a:rPr lang="en-US" i="1" dirty="0" smtClean="0"/>
              <a:t>Activities</a:t>
            </a:r>
          </a:p>
          <a:p>
            <a:endParaRPr lang="en-US" i="1" dirty="0" smtClean="0"/>
          </a:p>
          <a:p>
            <a:r>
              <a:rPr lang="en-US" dirty="0" smtClean="0">
                <a:hlinkClick r:id="rId3"/>
              </a:rPr>
              <a:t>www.ourfactsyourfuture.org</a:t>
            </a:r>
            <a:r>
              <a:rPr lang="en-US" dirty="0" smtClean="0"/>
              <a:t> Montana Department of Labor and Industry website.</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Speaking of astronauts, </a:t>
            </a:r>
            <a:r>
              <a:rPr lang="en-US" dirty="0" smtClean="0">
                <a:hlinkClick r:id="rId3"/>
              </a:rPr>
              <a:t>MGS for Kids and Teachers</a:t>
            </a:r>
            <a:r>
              <a:rPr lang="en-US" dirty="0" smtClean="0"/>
              <a:t> is part of the </a:t>
            </a:r>
            <a:r>
              <a:rPr lang="en-US" dirty="0" smtClean="0">
                <a:hlinkClick r:id="rId4"/>
              </a:rPr>
              <a:t>NASA</a:t>
            </a:r>
            <a:r>
              <a:rPr lang="en-US" dirty="0" smtClean="0"/>
              <a:t> website and offers some great career sites for kids who are interested in becoming part of the space program. </a:t>
            </a:r>
          </a:p>
          <a:p>
            <a:r>
              <a:rPr lang="en-US" dirty="0" smtClean="0"/>
              <a:t>Explore programs for those interested in careers in astronomy, chemistry, geology, chemistry, </a:t>
            </a:r>
            <a:r>
              <a:rPr lang="en-US" dirty="0" smtClean="0">
                <a:hlinkClick r:id="rId5" action="ppaction://hlinkfile" tooltip="Science for Kids"/>
              </a:rPr>
              <a:t>science</a:t>
            </a:r>
            <a:r>
              <a:rPr lang="en-US" dirty="0" smtClean="0"/>
              <a:t> and space exploration.</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the Girls Know How® website and the book series that inspires young readers to explore careers and follow their dreams!</a:t>
            </a:r>
          </a:p>
          <a:p>
            <a:endParaRPr lang="en-US" dirty="0" smtClean="0"/>
          </a:p>
          <a:p>
            <a:r>
              <a:rPr lang="en-US" dirty="0" smtClean="0"/>
              <a:t>Uncover exciting careers, learn about women who have risen to the tops of their fields and find out how they achieved their success. And through the Girls Know How book series, you will have fun reading about girls who might be just like you while you discover the answer to one important question:</a:t>
            </a:r>
          </a:p>
          <a:p>
            <a:endParaRPr lang="en-US" dirty="0" smtClean="0"/>
          </a:p>
          <a:p>
            <a:r>
              <a:rPr lang="en-US" dirty="0" smtClean="0"/>
              <a:t>What do you want to be when you grow up?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Vision is dedicated </a:t>
            </a:r>
            <a:r>
              <a:rPr lang="en-US" dirty="0"/>
              <a:t>to helping teachers save time. </a:t>
            </a:r>
            <a:endParaRPr lang="en-US" dirty="0" smtClean="0"/>
          </a:p>
          <a:p>
            <a:r>
              <a:rPr lang="en-US" dirty="0" smtClean="0"/>
              <a:t>Over 22,000 </a:t>
            </a:r>
            <a:r>
              <a:rPr lang="en-US" dirty="0"/>
              <a:t>pages of classroom-ready lesson plans, </a:t>
            </a:r>
            <a:r>
              <a:rPr lang="en-US" dirty="0" err="1"/>
              <a:t>printables</a:t>
            </a:r>
            <a:r>
              <a:rPr lang="en-US" dirty="0"/>
              <a:t>, and </a:t>
            </a:r>
            <a:r>
              <a:rPr lang="en-US" dirty="0" smtClean="0"/>
              <a:t>resources for Grades Pre – 12.</a:t>
            </a:r>
          </a:p>
          <a:p>
            <a:endParaRPr lang="en-US" dirty="0"/>
          </a:p>
          <a:p>
            <a:r>
              <a:rPr lang="en-US" dirty="0" smtClean="0"/>
              <a:t>Section under Subject on Counseling has grade level topics including </a:t>
            </a:r>
          </a:p>
          <a:p>
            <a:r>
              <a:rPr lang="en-US" dirty="0">
                <a:hlinkClick r:id="rId3" action="ppaction://hlinkfile"/>
              </a:rPr>
              <a:t>Crisis Intervention</a:t>
            </a:r>
            <a:r>
              <a:rPr lang="en-US" dirty="0"/>
              <a:t> </a:t>
            </a:r>
          </a:p>
          <a:p>
            <a:r>
              <a:rPr lang="en-US" dirty="0">
                <a:hlinkClick r:id="rId4" action="ppaction://hlinkfile"/>
              </a:rPr>
              <a:t>Cross-Cultural Counseling</a:t>
            </a:r>
            <a:r>
              <a:rPr lang="en-US" dirty="0"/>
              <a:t> </a:t>
            </a:r>
          </a:p>
          <a:p>
            <a:r>
              <a:rPr lang="en-US" dirty="0">
                <a:hlinkClick r:id="rId5" action="ppaction://hlinkfile"/>
              </a:rPr>
              <a:t>Employment</a:t>
            </a:r>
            <a:r>
              <a:rPr lang="en-US" dirty="0"/>
              <a:t> </a:t>
            </a:r>
          </a:p>
          <a:p>
            <a:r>
              <a:rPr lang="en-US" dirty="0">
                <a:hlinkClick r:id="rId6" action="ppaction://hlinkfile"/>
              </a:rPr>
              <a:t>Employment Counseling</a:t>
            </a:r>
            <a:r>
              <a:rPr lang="en-US" dirty="0"/>
              <a:t> </a:t>
            </a:r>
          </a:p>
          <a:p>
            <a:r>
              <a:rPr lang="en-US" dirty="0">
                <a:hlinkClick r:id="rId7" action="ppaction://hlinkfile"/>
              </a:rPr>
              <a:t>Family </a:t>
            </a:r>
            <a:r>
              <a:rPr lang="en-US" dirty="0" smtClean="0">
                <a:hlinkClick r:id="rId7" action="ppaction://hlinkfile"/>
              </a:rPr>
              <a:t>Counseling</a:t>
            </a:r>
            <a:endParaRPr lang="en-US" dirty="0"/>
          </a:p>
          <a:p>
            <a:r>
              <a:rPr lang="en-US" dirty="0">
                <a:hlinkClick r:id="rId8" action="ppaction://hlinkfile"/>
              </a:rPr>
              <a:t>Interpersonal Skills</a:t>
            </a:r>
            <a:r>
              <a:rPr lang="en-US" dirty="0"/>
              <a:t> </a:t>
            </a:r>
          </a:p>
          <a:p>
            <a:r>
              <a:rPr lang="en-US" dirty="0">
                <a:hlinkClick r:id="rId9" action="ppaction://hlinkfile"/>
              </a:rPr>
              <a:t>Life Skills</a:t>
            </a:r>
            <a:r>
              <a:rPr lang="en-US" dirty="0"/>
              <a:t> </a:t>
            </a:r>
          </a:p>
          <a:p>
            <a:r>
              <a:rPr lang="en-US" dirty="0">
                <a:hlinkClick r:id="rId10" action="ppaction://hlinkfile"/>
              </a:rPr>
              <a:t>Peer Counseling</a:t>
            </a:r>
            <a:r>
              <a:rPr lang="en-US" dirty="0"/>
              <a:t> </a:t>
            </a:r>
          </a:p>
          <a:p>
            <a:r>
              <a:rPr lang="en-US" dirty="0"/>
              <a:t/>
            </a:r>
            <a:br>
              <a:rPr lang="en-US" dirty="0"/>
            </a:br>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32</a:t>
            </a:fld>
            <a:endParaRPr lang="en-US"/>
          </a:p>
        </p:txBody>
      </p:sp>
    </p:spTree>
    <p:extLst>
      <p:ext uri="{BB962C8B-B14F-4D97-AF65-F5344CB8AC3E}">
        <p14:creationId xmlns:p14="http://schemas.microsoft.com/office/powerpoint/2010/main" val="2751094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website contains the official Commonwealth of Pennsylvania Department of Education toolkit to support the implementation of the Career Education and Work Standards.  </a:t>
            </a:r>
          </a:p>
          <a:p>
            <a:r>
              <a:rPr lang="en-US" dirty="0" smtClean="0"/>
              <a:t>The standards address four areas of knowledge:</a:t>
            </a:r>
          </a:p>
          <a:p>
            <a:r>
              <a:rPr lang="en-US" dirty="0" smtClean="0"/>
              <a:t>Career Awareness and Preparation</a:t>
            </a:r>
          </a:p>
          <a:p>
            <a:r>
              <a:rPr lang="en-US" dirty="0" smtClean="0"/>
              <a:t>Career Acquisition (Getting a Job)</a:t>
            </a:r>
          </a:p>
          <a:p>
            <a:r>
              <a:rPr lang="en-US" dirty="0" smtClean="0"/>
              <a:t>Career Retention and Advancement</a:t>
            </a:r>
          </a:p>
          <a:p>
            <a:r>
              <a:rPr lang="en-US" dirty="0" smtClean="0"/>
              <a:t>Entrepreneurship</a:t>
            </a:r>
          </a:p>
          <a:p>
            <a:endParaRPr lang="en-US" dirty="0" smtClean="0"/>
          </a:p>
          <a:p>
            <a:r>
              <a:rPr lang="en-US" dirty="0" smtClean="0"/>
              <a:t>The site includes Curriculum Lesson Plans and Guides by Grade and Strand as well as a </a:t>
            </a:r>
          </a:p>
          <a:p>
            <a:r>
              <a:rPr lang="en-US" dirty="0" smtClean="0"/>
              <a:t>43 page “Careers are Everywhere” Coloring Book</a:t>
            </a:r>
          </a:p>
          <a:p>
            <a:endParaRPr lang="en-US" dirty="0" smtClean="0"/>
          </a:p>
          <a:p>
            <a:r>
              <a:rPr lang="en-US" dirty="0" smtClean="0"/>
              <a:t/>
            </a:r>
            <a:br>
              <a:rPr lang="en-US" dirty="0" smtClean="0"/>
            </a:b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97686B1-26CD-4E06-AADB-6F35C9015CBF}"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171450" indent="-171450">
              <a:buFont typeface="Arial" pitchFamily="34" charset="0"/>
              <a:buChar char="•"/>
            </a:pPr>
            <a:r>
              <a:rPr lang="en-US" dirty="0" smtClean="0"/>
              <a:t>Variety of resources available for Grades K – 12 through the Missouri Center for Career Education website.  </a:t>
            </a:r>
          </a:p>
          <a:p>
            <a:pPr marL="171450" indent="-171450"/>
            <a:endParaRPr lang="en-US" dirty="0" smtClean="0"/>
          </a:p>
          <a:p>
            <a:pPr marL="171450" indent="-171450">
              <a:buFont typeface="Arial" pitchFamily="34" charset="0"/>
              <a:buChar char="•"/>
            </a:pPr>
            <a:r>
              <a:rPr lang="en-US" b="1" dirty="0" smtClean="0"/>
              <a:t>Career Clusters </a:t>
            </a:r>
            <a:r>
              <a:rPr lang="en-US" dirty="0" smtClean="0"/>
              <a:t>– Link to Publications</a:t>
            </a:r>
            <a:r>
              <a:rPr lang="en-US" baseline="0" dirty="0" smtClean="0"/>
              <a:t> (online) and order form</a:t>
            </a:r>
          </a:p>
          <a:p>
            <a:pPr marL="628650" lvl="1" indent="-171450">
              <a:buFont typeface="Arial" pitchFamily="34" charset="0"/>
              <a:buChar char="•"/>
            </a:pPr>
            <a:r>
              <a:rPr lang="en-US" baseline="0" dirty="0" smtClean="0"/>
              <a:t>Link to Career Cluster Game and other Career Cluster information</a:t>
            </a:r>
          </a:p>
          <a:p>
            <a:pPr marL="628650" lvl="1" indent="-171450">
              <a:buFont typeface="Arial" pitchFamily="34" charset="0"/>
              <a:buChar char="•"/>
            </a:pPr>
            <a:endParaRPr lang="en-US" baseline="0" dirty="0" smtClean="0">
              <a:solidFill>
                <a:srgbClr val="FF0000"/>
              </a:solidFill>
            </a:endParaRPr>
          </a:p>
          <a:p>
            <a:pPr marL="171450" indent="-171450">
              <a:buFont typeface="Arial" pitchFamily="34" charset="0"/>
              <a:buChar char="•"/>
            </a:pPr>
            <a:r>
              <a:rPr lang="en-US" b="1" dirty="0" smtClean="0"/>
              <a:t>Career Education Coordinator </a:t>
            </a:r>
            <a:r>
              <a:rPr lang="en-US" dirty="0" smtClean="0"/>
              <a:t>– link to map and contact information by region</a:t>
            </a:r>
          </a:p>
          <a:p>
            <a:pPr marL="628650" lvl="1" indent="-171450">
              <a:buFont typeface="Arial" pitchFamily="34" charset="0"/>
              <a:buChar char="•"/>
            </a:pPr>
            <a:r>
              <a:rPr lang="en-US" dirty="0" smtClean="0"/>
              <a:t>Guidance system of support meetings materials  posted</a:t>
            </a:r>
          </a:p>
          <a:p>
            <a:pPr marL="628650" lvl="1" indent="-171450"/>
            <a:endParaRPr lang="en-US" dirty="0" smtClean="0">
              <a:solidFill>
                <a:srgbClr val="FF0000"/>
              </a:solidFill>
            </a:endParaRPr>
          </a:p>
          <a:p>
            <a:pPr marL="171450" indent="-171450">
              <a:buFont typeface="Arial" pitchFamily="34" charset="0"/>
              <a:buChar char="•"/>
            </a:pPr>
            <a:r>
              <a:rPr lang="en-US" b="1" dirty="0" smtClean="0"/>
              <a:t>Resources @ MCCE</a:t>
            </a:r>
          </a:p>
          <a:p>
            <a:pPr marL="628650" lvl="1" indent="-171450">
              <a:buFont typeface="Arial" pitchFamily="34" charset="0"/>
              <a:buChar char="•"/>
            </a:pPr>
            <a:r>
              <a:rPr lang="en-US" baseline="0" dirty="0" smtClean="0"/>
              <a:t>Free-loan l</a:t>
            </a:r>
            <a:r>
              <a:rPr lang="en-US" dirty="0" smtClean="0"/>
              <a:t>ibrary for career education</a:t>
            </a:r>
          </a:p>
          <a:p>
            <a:pPr marL="628650" lvl="1" indent="-171450">
              <a:buFont typeface="Arial" pitchFamily="34" charset="0"/>
              <a:buChar char="•"/>
            </a:pPr>
            <a:r>
              <a:rPr lang="en-US" dirty="0" smtClean="0"/>
              <a:t>Largest library of its kind in Missouri, designed to support the work of Missouri educators.</a:t>
            </a:r>
          </a:p>
          <a:p>
            <a:pPr marL="628650" lvl="1" indent="-171450">
              <a:buFont typeface="Arial" pitchFamily="34" charset="0"/>
              <a:buChar char="•"/>
            </a:pPr>
            <a:r>
              <a:rPr lang="en-US" dirty="0" smtClean="0"/>
              <a:t>To borrow materials, you must </a:t>
            </a:r>
            <a:r>
              <a:rPr lang="en-US" dirty="0" smtClean="0">
                <a:hlinkClick r:id="rId3" action="ppaction://hlinkfile"/>
              </a:rPr>
              <a:t>join the library.</a:t>
            </a:r>
            <a:endParaRPr lang="en-US" dirty="0" smtClean="0"/>
          </a:p>
          <a:p>
            <a:pPr marL="628650" lvl="1" indent="-171450">
              <a:buFont typeface="Arial" pitchFamily="34" charset="0"/>
              <a:buChar char="•"/>
            </a:pPr>
            <a:r>
              <a:rPr lang="en-US" dirty="0" smtClean="0"/>
              <a:t>No cost for membership;  provide your mailing and email information and create a </a:t>
            </a:r>
            <a:r>
              <a:rPr lang="en-US" dirty="0" err="1" smtClean="0"/>
              <a:t>UserID</a:t>
            </a:r>
            <a:r>
              <a:rPr lang="en-US" dirty="0" smtClean="0"/>
              <a:t> and password for your account. </a:t>
            </a:r>
          </a:p>
          <a:p>
            <a:pPr marL="628650" lvl="1" indent="-171450">
              <a:buFont typeface="Arial" pitchFamily="34" charset="0"/>
              <a:buChar char="•"/>
            </a:pPr>
            <a:r>
              <a:rPr lang="en-US" dirty="0" smtClean="0"/>
              <a:t>Search the catalog by content area or </a:t>
            </a:r>
            <a:r>
              <a:rPr lang="en-US" dirty="0" smtClean="0">
                <a:hlinkClick r:id="rId4" action="ppaction://hlinkfile"/>
              </a:rPr>
              <a:t>Career Cluster</a:t>
            </a:r>
            <a:r>
              <a:rPr lang="en-US" dirty="0" smtClean="0"/>
              <a:t> as well as subject areas and there is a careers and employment subject area.  (Books, CD/DVDs and Curriculum downloads are also available.)</a:t>
            </a:r>
          </a:p>
          <a:p>
            <a:pPr marL="171450" indent="-171450">
              <a:buFont typeface="Arial" pitchFamily="34" charset="0"/>
              <a:buChar char="•"/>
            </a:pPr>
            <a:endParaRPr lang="en-US" b="1" baseline="0" dirty="0" smtClean="0"/>
          </a:p>
          <a:p>
            <a:pPr marL="171450" indent="-171450">
              <a:buFont typeface="Arial" pitchFamily="34" charset="0"/>
              <a:buChar char="•"/>
            </a:pPr>
            <a:r>
              <a:rPr lang="en-US" b="1" baseline="0" dirty="0" smtClean="0"/>
              <a:t>eLearning Center </a:t>
            </a:r>
            <a:r>
              <a:rPr lang="en-US" baseline="0" dirty="0" smtClean="0"/>
              <a:t>– link to DESE Comprehensive Guidance &amp; Counseling</a:t>
            </a:r>
          </a:p>
          <a:p>
            <a:pPr marL="628650" lvl="1" indent="-171450">
              <a:buFont typeface="Arial" pitchFamily="34" charset="0"/>
              <a:buChar char="•"/>
            </a:pPr>
            <a:r>
              <a:rPr lang="en-US" baseline="0" dirty="0" smtClean="0"/>
              <a:t>Information by the GLE categories and Guidance components</a:t>
            </a:r>
          </a:p>
          <a:p>
            <a:pPr marL="628650" lvl="1" indent="-171450">
              <a:buFont typeface="Arial" pitchFamily="34" charset="0"/>
              <a:buChar char="•"/>
            </a:pPr>
            <a:r>
              <a:rPr lang="en-US" baseline="0" dirty="0" smtClean="0"/>
              <a:t>Personal/Social</a:t>
            </a:r>
          </a:p>
          <a:p>
            <a:pPr marL="628650" lvl="1" indent="-171450">
              <a:buFont typeface="Arial" pitchFamily="34" charset="0"/>
              <a:buChar char="•"/>
            </a:pPr>
            <a:r>
              <a:rPr lang="en-US" baseline="0" dirty="0" smtClean="0"/>
              <a:t>Academic</a:t>
            </a:r>
          </a:p>
          <a:p>
            <a:pPr marL="628650" lvl="1" indent="-171450">
              <a:buFont typeface="Arial" pitchFamily="34" charset="0"/>
              <a:buChar char="•"/>
            </a:pPr>
            <a:r>
              <a:rPr lang="en-US" baseline="0" dirty="0" smtClean="0"/>
              <a:t>Career Development</a:t>
            </a:r>
          </a:p>
          <a:p>
            <a:pPr marL="1085850" lvl="2" indent="-171450">
              <a:buFont typeface="Arial" pitchFamily="34" charset="0"/>
              <a:buChar char="•"/>
            </a:pPr>
            <a:r>
              <a:rPr lang="en-US" baseline="0" dirty="0" smtClean="0"/>
              <a:t>Guidance Curriculum</a:t>
            </a:r>
          </a:p>
          <a:p>
            <a:pPr marL="1085850" lvl="2" indent="-171450">
              <a:buFont typeface="Arial" pitchFamily="34" charset="0"/>
              <a:buChar char="•"/>
            </a:pPr>
            <a:r>
              <a:rPr lang="en-US" baseline="0" dirty="0" smtClean="0"/>
              <a:t>Individual Planning</a:t>
            </a:r>
          </a:p>
          <a:p>
            <a:pPr marL="1085850" lvl="2" indent="-171450">
              <a:buFont typeface="Arial" pitchFamily="34" charset="0"/>
              <a:buChar char="•"/>
            </a:pPr>
            <a:r>
              <a:rPr lang="en-US" baseline="0" dirty="0" smtClean="0"/>
              <a:t>Responsive Services</a:t>
            </a:r>
          </a:p>
          <a:p>
            <a:pPr marL="1085850" lvl="4" indent="-171450">
              <a:buFont typeface="Arial" pitchFamily="34" charset="0"/>
              <a:buChar char="•"/>
            </a:pPr>
            <a:r>
              <a:rPr lang="en-US" dirty="0" smtClean="0"/>
              <a:t>System of Support</a:t>
            </a:r>
          </a:p>
          <a:p>
            <a:pPr marL="171450" indent="-171450">
              <a:buFont typeface="Arial" pitchFamily="34" charset="0"/>
              <a:buChar char="•"/>
            </a:pPr>
            <a:endParaRPr lang="en-US" dirty="0" smtClean="0">
              <a:solidFill>
                <a:srgbClr val="FF0000"/>
              </a:solidFill>
            </a:endParaRPr>
          </a:p>
          <a:p>
            <a:pPr marL="628650" lvl="1" indent="-171450">
              <a:buFont typeface="Arial" pitchFamily="34" charset="0"/>
              <a:buChar cha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997686B1-26CD-4E06-AADB-6F35C9015CBF}"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Washington State Navigation 101 Curriculum includes 20 lesson plans for each grade level from grades 6 through 12, along with a Resource Guide for lead advisors or building coordinators for each grade. </a:t>
            </a:r>
          </a:p>
          <a:p>
            <a:r>
              <a:rPr lang="en-US" dirty="0" smtClean="0">
                <a:effectLst/>
              </a:rPr>
              <a:t>These lesson plans are meant to be used as templates to give your school a foundation on which to develop a customized program. Feel free to adapt these lesson plans to make them consistent with your school’s customs, traditions and expectations. </a:t>
            </a:r>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34</a:t>
            </a:fld>
            <a:endParaRPr lang="en-US"/>
          </a:p>
        </p:txBody>
      </p:sp>
    </p:spTree>
    <p:extLst>
      <p:ext uri="{BB962C8B-B14F-4D97-AF65-F5344CB8AC3E}">
        <p14:creationId xmlns:p14="http://schemas.microsoft.com/office/powerpoint/2010/main" val="2526763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“Sparking the Future” curriculum was designed for students who are the first in their family to attend college. These lessons provide extra help for students in grades 7 through 12. Students follow a guided tour through postsecondary options, helping them explore college and career options. </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35</a:t>
            </a:fld>
            <a:endParaRPr lang="en-US"/>
          </a:p>
        </p:txBody>
      </p:sp>
    </p:spTree>
    <p:extLst>
      <p:ext uri="{BB962C8B-B14F-4D97-AF65-F5344CB8AC3E}">
        <p14:creationId xmlns:p14="http://schemas.microsoft.com/office/powerpoint/2010/main" val="808758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Vocational Information Center website is an education directory that provides links to online resources for career exploration, technical education, workforce development, technical schools and related vocational learning resources. </a:t>
            </a:r>
            <a:endParaRPr lang="en-US" b="1" dirty="0" smtClean="0"/>
          </a:p>
          <a:p>
            <a:endParaRPr lang="en-US" dirty="0" smtClean="0"/>
          </a:p>
          <a:p>
            <a:r>
              <a:rPr lang="en-US" dirty="0" smtClean="0"/>
              <a:t>This Career Guides for Younger Students section includes sections of:</a:t>
            </a:r>
          </a:p>
          <a:p>
            <a:r>
              <a:rPr lang="en-US" dirty="0" smtClean="0"/>
              <a:t>	Career Guides and</a:t>
            </a:r>
            <a:r>
              <a:rPr lang="en-US" baseline="0" dirty="0" smtClean="0"/>
              <a:t> Activities for Kids</a:t>
            </a:r>
          </a:p>
          <a:p>
            <a:r>
              <a:rPr lang="en-US" baseline="0" dirty="0" smtClean="0"/>
              <a:t>	Elementary , Middle School and High School</a:t>
            </a:r>
            <a:r>
              <a:rPr lang="en-US" dirty="0" smtClean="0"/>
              <a:t> </a:t>
            </a:r>
            <a:r>
              <a:rPr lang="en-US" baseline="0" dirty="0" smtClean="0"/>
              <a:t>Career Curriculum</a:t>
            </a:r>
          </a:p>
          <a:p>
            <a:r>
              <a:rPr lang="en-US" dirty="0" smtClean="0"/>
              <a:t>	Girl Specific</a:t>
            </a:r>
          </a:p>
          <a:p>
            <a:r>
              <a:rPr lang="en-US" baseline="0" dirty="0" smtClean="0"/>
              <a:t>	Career Coloring</a:t>
            </a:r>
            <a:r>
              <a:rPr lang="en-US" dirty="0" smtClean="0"/>
              <a:t> Books</a:t>
            </a:r>
          </a:p>
          <a:p>
            <a:endParaRPr lang="en-US" dirty="0" smtClean="0"/>
          </a:p>
          <a:p>
            <a:r>
              <a:rPr lang="en-US" dirty="0" smtClean="0"/>
              <a:t>There are many more links from the </a:t>
            </a:r>
            <a:r>
              <a:rPr lang="en-US" dirty="0" smtClean="0">
                <a:hlinkClick r:id="rId3"/>
              </a:rPr>
              <a:t>www.khake.com</a:t>
            </a:r>
            <a:r>
              <a:rPr lang="en-US" dirty="0" smtClean="0"/>
              <a:t> home page.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Teaching Ideas!</a:t>
            </a:r>
          </a:p>
          <a:p>
            <a:endParaRPr lang="en-US" dirty="0" smtClean="0"/>
          </a:p>
          <a:p>
            <a:r>
              <a:rPr lang="en-US" dirty="0" err="1" smtClean="0"/>
              <a:t>SuccessLink</a:t>
            </a:r>
            <a:r>
              <a:rPr lang="en-US" dirty="0" smtClean="0"/>
              <a:t> </a:t>
            </a:r>
            <a:r>
              <a:rPr lang="en-US" dirty="0"/>
              <a:t>is a valuable resource for Missouri educators. Funded through the Missouri Department of Elementary &amp; Secondary Education and other public and private funds, </a:t>
            </a:r>
            <a:r>
              <a:rPr lang="en-US" dirty="0" err="1"/>
              <a:t>SuccessLink</a:t>
            </a:r>
            <a:r>
              <a:rPr lang="en-US" dirty="0"/>
              <a:t> disseminates and promotes the best teaching ideas throughout Missouri . </a:t>
            </a:r>
            <a:endParaRPr lang="en-US" dirty="0" smtClean="0"/>
          </a:p>
          <a:p>
            <a:endParaRPr lang="en-US" dirty="0" smtClean="0"/>
          </a:p>
          <a:p>
            <a:r>
              <a:rPr lang="en-US" dirty="0" smtClean="0"/>
              <a:t>Teaching </a:t>
            </a:r>
            <a:r>
              <a:rPr lang="en-US" dirty="0"/>
              <a:t>activities and exemplary programs are recognized and </a:t>
            </a:r>
            <a:r>
              <a:rPr lang="en-US" dirty="0" smtClean="0"/>
              <a:t>share </a:t>
            </a:r>
            <a:r>
              <a:rPr lang="en-US" dirty="0"/>
              <a:t>freely throughout the state.</a:t>
            </a:r>
          </a:p>
          <a:p>
            <a:endParaRPr lang="en-US" dirty="0" smtClean="0"/>
          </a:p>
          <a:p>
            <a:r>
              <a:rPr lang="en-US" dirty="0" smtClean="0"/>
              <a:t>The </a:t>
            </a:r>
            <a:r>
              <a:rPr lang="en-US" dirty="0" err="1"/>
              <a:t>SuccessLink</a:t>
            </a:r>
            <a:r>
              <a:rPr lang="en-US" dirty="0"/>
              <a:t> web site has a database filled with lessons written by Missouri teachers. Lessons are searchable by subject/grade, Show Me Standards, Grade Level Expectations and keywords. Lessons are performance-based, aligned to state standards and most have an assessment component.</a:t>
            </a:r>
          </a:p>
          <a:p>
            <a:endParaRPr lang="en-US" dirty="0" smtClean="0"/>
          </a:p>
          <a:p>
            <a:r>
              <a:rPr lang="en-US" dirty="0" smtClean="0"/>
              <a:t>Careers/Community K-12 Unit</a:t>
            </a:r>
          </a:p>
          <a:p>
            <a:r>
              <a:rPr lang="en-US" dirty="0" smtClean="0"/>
              <a:t>Career Awareness</a:t>
            </a:r>
          </a:p>
          <a:p>
            <a:r>
              <a:rPr lang="en-US" dirty="0" smtClean="0"/>
              <a:t>Career Exploration</a:t>
            </a:r>
          </a:p>
          <a:p>
            <a:r>
              <a:rPr lang="en-US" dirty="0" smtClean="0"/>
              <a:t>Resume Writing, Mock Interviews</a:t>
            </a:r>
          </a:p>
          <a:p>
            <a:r>
              <a:rPr lang="en-US" dirty="0" smtClean="0"/>
              <a:t>When I Grow Up</a:t>
            </a:r>
          </a:p>
          <a:p>
            <a:endParaRPr lang="en-US" dirty="0"/>
          </a:p>
          <a:p>
            <a:r>
              <a:rPr lang="en-US" dirty="0" smtClean="0"/>
              <a:t>Includes Lesson Plan, goals, materials needed, instructions and scoring guides</a:t>
            </a:r>
          </a:p>
          <a:p>
            <a:endParaRPr lang="en-US" dirty="0"/>
          </a:p>
        </p:txBody>
      </p:sp>
      <p:sp>
        <p:nvSpPr>
          <p:cNvPr id="4" name="Slide Number Placeholder 3"/>
          <p:cNvSpPr>
            <a:spLocks noGrp="1"/>
          </p:cNvSpPr>
          <p:nvPr>
            <p:ph type="sldNum" sz="quarter" idx="10"/>
          </p:nvPr>
        </p:nvSpPr>
        <p:spPr/>
        <p:txBody>
          <a:bodyPr/>
          <a:lstStyle/>
          <a:p>
            <a:fld id="{C7BE2528-C497-4963-A4AD-8DBC40568462}" type="slidenum">
              <a:rPr lang="en-US" smtClean="0"/>
              <a:pPr/>
              <a:t>37</a:t>
            </a:fld>
            <a:endParaRPr lang="en-US"/>
          </a:p>
        </p:txBody>
      </p:sp>
    </p:spTree>
    <p:extLst>
      <p:ext uri="{BB962C8B-B14F-4D97-AF65-F5344CB8AC3E}">
        <p14:creationId xmlns:p14="http://schemas.microsoft.com/office/powerpoint/2010/main" val="3961015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Oklahoma Career Information Systems provides career information activities specific to the career clusters which assists in connecting classrooms, community and careers for Grades K – 6.</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38</a:t>
            </a:fld>
            <a:endParaRPr lang="en-US"/>
          </a:p>
        </p:txBody>
      </p:sp>
    </p:spTree>
    <p:extLst>
      <p:ext uri="{BB962C8B-B14F-4D97-AF65-F5344CB8AC3E}">
        <p14:creationId xmlns:p14="http://schemas.microsoft.com/office/powerpoint/2010/main" val="24164589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Arkansas Career Guidance and  Development offers a variety of Career Cluster activities.</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39</a:t>
            </a:fld>
            <a:endParaRPr lang="en-US"/>
          </a:p>
        </p:txBody>
      </p:sp>
    </p:spTree>
    <p:extLst>
      <p:ext uri="{BB962C8B-B14F-4D97-AF65-F5344CB8AC3E}">
        <p14:creationId xmlns:p14="http://schemas.microsoft.com/office/powerpoint/2010/main" val="1168429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National Academy of Engineering provides information on why girls should become engineers, fun facts about engineering, cool links and readings, profiles of women engineers, information about engineering careers, and what classes to take in high school to pursue an careers in engineering.</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National Alliance for Partnerships in Equity Education Foundation supports</a:t>
            </a:r>
            <a:r>
              <a:rPr lang="en-US" baseline="0" dirty="0" smtClean="0"/>
              <a:t> the </a:t>
            </a:r>
            <a:r>
              <a:rPr lang="en-US" dirty="0" smtClean="0"/>
              <a:t>STEM</a:t>
            </a:r>
            <a:r>
              <a:rPr lang="en-US" baseline="0" dirty="0" smtClean="0"/>
              <a:t> Equity Pipeline.  The site includes training modules along with other r</a:t>
            </a:r>
            <a:r>
              <a:rPr lang="en-US" dirty="0" smtClean="0"/>
              <a:t>esources for the use in expanding options for women and girls in science, technology, engineering and math</a:t>
            </a:r>
            <a:r>
              <a:rPr lang="en-US" baseline="0" dirty="0" smtClean="0"/>
              <a:t> careers.  </a:t>
            </a:r>
            <a:r>
              <a:rPr lang="en-US" dirty="0" smtClean="0"/>
              <a:t> </a:t>
            </a:r>
          </a:p>
          <a:p>
            <a:r>
              <a:rPr lang="en-US" dirty="0" smtClean="0"/>
              <a:t>Online</a:t>
            </a:r>
            <a:r>
              <a:rPr lang="en-US" baseline="0" dirty="0" smtClean="0"/>
              <a:t> </a:t>
            </a:r>
            <a:r>
              <a:rPr lang="en-US" baseline="0" dirty="0" err="1" smtClean="0"/>
              <a:t>curricu</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42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Equity Alliance at Arizona State University works with principals, teachers, parents, community members, students, school boards, and other school leaders to create the conditions necessary for culturally responsive schools. Committed to inclusive education, the Equity Alliance values diversity, pushes the boundaries of traditional thinking, and leads by example.</a:t>
            </a:r>
          </a:p>
          <a:p>
            <a:endParaRPr lang="en-US" dirty="0" smtClean="0"/>
          </a:p>
          <a:p>
            <a:r>
              <a:rPr lang="en-US" dirty="0" smtClean="0"/>
              <a:t>Sign up for the </a:t>
            </a:r>
            <a:r>
              <a:rPr lang="en-US" dirty="0" smtClean="0">
                <a:hlinkClick r:id="rId3"/>
              </a:rPr>
              <a:t>Equity Matters newsletter</a:t>
            </a:r>
            <a:r>
              <a:rPr lang="en-US" dirty="0" smtClean="0"/>
              <a:t>. Receive just-in-time information about teaching, leading, and empowering culturally and linguistically diverse learners. </a:t>
            </a:r>
          </a:p>
          <a:p>
            <a:r>
              <a:rPr lang="en-US" dirty="0" smtClean="0"/>
              <a:t>Access hundreds of </a:t>
            </a:r>
            <a:r>
              <a:rPr lang="en-US" u="sng" dirty="0" smtClean="0"/>
              <a:t>free</a:t>
            </a:r>
            <a:r>
              <a:rPr lang="en-US" dirty="0" smtClean="0"/>
              <a:t> learning material through our Learning Carousel and learn how to develop inclusive teaching through </a:t>
            </a:r>
            <a:r>
              <a:rPr lang="en-US" dirty="0" smtClean="0">
                <a:hlinkClick r:id="rId4"/>
              </a:rPr>
              <a:t>Professional Learning modules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997686B1-26CD-4E06-AADB-6F35C9015CBF}" type="slidenum">
              <a:rPr lang="en-US" smtClean="0"/>
              <a:pPr/>
              <a:t>43</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i="1" dirty="0" err="1" smtClean="0"/>
              <a:t>TeachEngineering</a:t>
            </a:r>
            <a:r>
              <a:rPr lang="en-US" dirty="0" smtClean="0"/>
              <a:t> digital library provides teacher-tested, standards-based engineering content for K-12 to use in science and math classrooms. </a:t>
            </a:r>
          </a:p>
          <a:p>
            <a:endParaRPr lang="en-US" dirty="0" smtClean="0"/>
          </a:p>
          <a:p>
            <a:r>
              <a:rPr lang="en-US" dirty="0" smtClean="0"/>
              <a:t>Engineering lessons connect real-world experiences with curricular content already taught in K-12 classrooms. Mapped to educational content standards, </a:t>
            </a:r>
            <a:r>
              <a:rPr lang="en-US" i="1" dirty="0" err="1" smtClean="0"/>
              <a:t>TeachEngineering</a:t>
            </a:r>
            <a:r>
              <a:rPr lang="en-US" dirty="0" err="1" smtClean="0"/>
              <a:t>'s</a:t>
            </a:r>
            <a:r>
              <a:rPr lang="en-US" dirty="0" smtClean="0"/>
              <a:t> comprehensive curricula are hands-on, inexpensive, and relevant to children's daily lives.</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44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Career Clusters Section</a:t>
            </a:r>
          </a:p>
          <a:p>
            <a:pPr>
              <a:buFont typeface="Arial" pitchFamily="34" charset="0"/>
              <a:buChar char="•"/>
            </a:pPr>
            <a:r>
              <a:rPr lang="en-US" dirty="0" smtClean="0"/>
              <a:t>Missouri Career Guide – Ideal for </a:t>
            </a:r>
            <a:r>
              <a:rPr lang="en-US" b="1" dirty="0" smtClean="0"/>
              <a:t>High School through Adult</a:t>
            </a:r>
          </a:p>
          <a:p>
            <a:pPr>
              <a:buFont typeface="Arial" pitchFamily="34" charset="0"/>
              <a:buChar char="•"/>
            </a:pPr>
            <a:r>
              <a:rPr lang="en-US" dirty="0" smtClean="0"/>
              <a:t>	Interest</a:t>
            </a:r>
            <a:r>
              <a:rPr lang="en-US" baseline="0" dirty="0" smtClean="0"/>
              <a:t> Survey, resumes, interviewing, list of services</a:t>
            </a:r>
          </a:p>
          <a:p>
            <a:endParaRPr lang="en-US" baseline="0" dirty="0" smtClean="0">
              <a:solidFill>
                <a:srgbClr val="FF0000"/>
              </a:solidFill>
            </a:endParaRPr>
          </a:p>
          <a:p>
            <a:pPr>
              <a:buFont typeface="Arial" pitchFamily="34" charset="0"/>
              <a:buChar char="•"/>
            </a:pPr>
            <a:r>
              <a:rPr lang="en-US" baseline="0" dirty="0" smtClean="0"/>
              <a:t>What’s the Plan – Ideal for </a:t>
            </a:r>
            <a:r>
              <a:rPr lang="en-US" b="1" baseline="0" dirty="0" smtClean="0"/>
              <a:t>Business &amp; Community partners</a:t>
            </a:r>
          </a:p>
          <a:p>
            <a:pPr>
              <a:buFont typeface="Arial" pitchFamily="34" charset="0"/>
              <a:buChar char="•"/>
            </a:pPr>
            <a:r>
              <a:rPr lang="en-US" baseline="0" dirty="0" smtClean="0"/>
              <a:t>	Learn about Career Clusters Framework and Personal Plans of Study</a:t>
            </a:r>
          </a:p>
          <a:p>
            <a:pPr>
              <a:buFont typeface="Arial" pitchFamily="34" charset="0"/>
              <a:buChar char="•"/>
            </a:pPr>
            <a:r>
              <a:rPr lang="en-US" dirty="0"/>
              <a:t>	</a:t>
            </a:r>
            <a:r>
              <a:rPr lang="en-US" dirty="0" smtClean="0"/>
              <a:t>Special Note:  </a:t>
            </a:r>
            <a:r>
              <a:rPr lang="en-US" dirty="0" smtClean="0">
                <a:solidFill>
                  <a:srgbClr val="FF0000"/>
                </a:solidFill>
              </a:rPr>
              <a:t>Flow Chart – p 7</a:t>
            </a:r>
            <a:endParaRPr lang="en-US" baseline="0" dirty="0" smtClean="0"/>
          </a:p>
          <a:p>
            <a:pPr>
              <a:buFont typeface="Arial" pitchFamily="34" charset="0"/>
              <a:buChar char="•"/>
            </a:pPr>
            <a:endParaRPr lang="en-US" baseline="0" dirty="0" smtClean="0"/>
          </a:p>
          <a:p>
            <a:pPr>
              <a:buFont typeface="Arial" pitchFamily="34" charset="0"/>
              <a:buChar char="•"/>
            </a:pPr>
            <a:r>
              <a:rPr lang="en-US" baseline="0" dirty="0" smtClean="0"/>
              <a:t>Making A Plan – Parents of Students in </a:t>
            </a:r>
            <a:r>
              <a:rPr lang="en-US" b="1" baseline="0" dirty="0" smtClean="0"/>
              <a:t>Grades 7 – 10</a:t>
            </a:r>
          </a:p>
          <a:p>
            <a:pPr>
              <a:buFont typeface="Arial" pitchFamily="34" charset="0"/>
              <a:buChar char="•"/>
            </a:pPr>
            <a:r>
              <a:rPr lang="en-US" baseline="0" dirty="0" smtClean="0"/>
              <a:t>	Career Development Tips for Parents, Personal Plans of Study Info</a:t>
            </a:r>
          </a:p>
          <a:p>
            <a:pPr>
              <a:buFont typeface="Arial" pitchFamily="34" charset="0"/>
              <a:buChar char="•"/>
            </a:pPr>
            <a:endParaRPr lang="en-US" baseline="0" dirty="0" smtClean="0"/>
          </a:p>
          <a:p>
            <a:pPr>
              <a:buFont typeface="Arial" pitchFamily="34" charset="0"/>
              <a:buChar char="•"/>
            </a:pPr>
            <a:r>
              <a:rPr lang="en-US" baseline="0" dirty="0" smtClean="0"/>
              <a:t>How’s Your Plan? – Ideal for </a:t>
            </a:r>
            <a:r>
              <a:rPr lang="en-US" b="1" baseline="0" dirty="0" smtClean="0"/>
              <a:t>Grades 10 – 12</a:t>
            </a:r>
          </a:p>
          <a:p>
            <a:pPr>
              <a:buFont typeface="Arial" pitchFamily="34" charset="0"/>
              <a:buChar char="•"/>
            </a:pPr>
            <a:r>
              <a:rPr lang="en-US" baseline="0" dirty="0" smtClean="0"/>
              <a:t>	Review a Personal Plan of Study</a:t>
            </a:r>
          </a:p>
          <a:p>
            <a:pPr>
              <a:buFont typeface="Arial" pitchFamily="34" charset="0"/>
              <a:buChar char="•"/>
            </a:pPr>
            <a:endParaRPr lang="en-US" baseline="0" dirty="0" smtClean="0"/>
          </a:p>
          <a:p>
            <a:pPr>
              <a:buFont typeface="Arial" pitchFamily="34" charset="0"/>
              <a:buChar char="•"/>
            </a:pPr>
            <a:r>
              <a:rPr lang="en-US" baseline="0" dirty="0" smtClean="0"/>
              <a:t>What’s Your Plan? – tabloid Ideal for </a:t>
            </a:r>
            <a:r>
              <a:rPr lang="en-US" b="1" baseline="0" dirty="0" smtClean="0"/>
              <a:t>Grades 6 – 10</a:t>
            </a:r>
          </a:p>
          <a:p>
            <a:pPr>
              <a:buFont typeface="Arial" pitchFamily="34" charset="0"/>
              <a:buChar char="•"/>
            </a:pPr>
            <a:r>
              <a:rPr lang="en-US" baseline="0" dirty="0" smtClean="0"/>
              <a:t>	Includes Interest Survey &amp; Career Info</a:t>
            </a:r>
          </a:p>
          <a:p>
            <a:pPr>
              <a:buFont typeface="Arial" pitchFamily="34" charset="0"/>
              <a:buChar char="•"/>
            </a:pPr>
            <a:r>
              <a:rPr lang="en-US" dirty="0"/>
              <a:t>	</a:t>
            </a:r>
            <a:r>
              <a:rPr lang="en-US" dirty="0" smtClean="0">
                <a:solidFill>
                  <a:srgbClr val="FF0000"/>
                </a:solidFill>
              </a:rPr>
              <a:t>Use w/Career Cluster Game</a:t>
            </a:r>
            <a:endParaRPr lang="en-US" baseline="0" dirty="0" smtClean="0"/>
          </a:p>
          <a:p>
            <a:pPr>
              <a:buFont typeface="Arial" pitchFamily="34" charset="0"/>
              <a:buChar char="•"/>
            </a:pPr>
            <a:endParaRPr lang="en-US" dirty="0" smtClean="0"/>
          </a:p>
          <a:p>
            <a:pPr>
              <a:buFont typeface="Arial" pitchFamily="34" charset="0"/>
              <a:buChar char="•"/>
            </a:pPr>
            <a:r>
              <a:rPr lang="en-US" dirty="0" smtClean="0"/>
              <a:t>Career Cluster Poster – Ideal for </a:t>
            </a:r>
            <a:r>
              <a:rPr lang="en-US" b="1" dirty="0" smtClean="0"/>
              <a:t>Grades 6 – 12</a:t>
            </a:r>
          </a:p>
          <a:p>
            <a:pPr>
              <a:buFont typeface="Arial" pitchFamily="34" charset="0"/>
              <a:buChar char="•"/>
            </a:pPr>
            <a:r>
              <a:rPr lang="en-US" dirty="0" smtClean="0"/>
              <a:t>	Critical</a:t>
            </a:r>
            <a:r>
              <a:rPr lang="en-US" baseline="0" dirty="0" smtClean="0"/>
              <a:t> Components for Schools on back of poster</a:t>
            </a:r>
          </a:p>
          <a:p>
            <a:pPr>
              <a:buFont typeface="Arial" pitchFamily="34" charset="0"/>
              <a:buChar char="•"/>
            </a:pPr>
            <a:endParaRPr lang="en-US" baseline="0" dirty="0" smtClean="0"/>
          </a:p>
          <a:p>
            <a:pPr>
              <a:buFont typeface="Arial" pitchFamily="34" charset="0"/>
              <a:buChar char="•"/>
            </a:pPr>
            <a:r>
              <a:rPr lang="en-US" baseline="0" dirty="0" smtClean="0"/>
              <a:t>Career Path Poster – Ideal for </a:t>
            </a:r>
            <a:r>
              <a:rPr lang="en-US" b="1" baseline="0" dirty="0" smtClean="0"/>
              <a:t>Grades 3 – 6</a:t>
            </a:r>
          </a:p>
          <a:p>
            <a:pPr>
              <a:buFont typeface="Arial" pitchFamily="34" charset="0"/>
              <a:buChar char="•"/>
            </a:pPr>
            <a:endParaRPr lang="en-US" baseline="0" dirty="0" smtClean="0"/>
          </a:p>
          <a:p>
            <a:pPr>
              <a:buFont typeface="Arial" pitchFamily="34" charset="0"/>
              <a:buChar char="•"/>
            </a:pPr>
            <a:r>
              <a:rPr lang="en-US" baseline="0" dirty="0" smtClean="0"/>
              <a:t>Career Cluster Poster Set – Set of 16 posters, one for each cluster</a:t>
            </a:r>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8</a:t>
            </a:fld>
            <a:endParaRPr lang="en-US"/>
          </a:p>
        </p:txBody>
      </p:sp>
    </p:spTree>
    <p:extLst>
      <p:ext uri="{BB962C8B-B14F-4D97-AF65-F5344CB8AC3E}">
        <p14:creationId xmlns:p14="http://schemas.microsoft.com/office/powerpoint/2010/main" val="3754619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i="1" dirty="0" smtClean="0"/>
              <a:t>Gender Equity Handbook </a:t>
            </a:r>
            <a:r>
              <a:rPr lang="en-US" dirty="0" smtClean="0"/>
              <a:t>is the product of a collaboration between the </a:t>
            </a:r>
            <a:r>
              <a:rPr lang="en-US" dirty="0" smtClean="0">
                <a:hlinkClick r:id="rId3"/>
              </a:rPr>
              <a:t>Rhode Island Commission on Women</a:t>
            </a:r>
            <a:r>
              <a:rPr lang="en-US" dirty="0" smtClean="0"/>
              <a:t> (RICW) and the </a:t>
            </a:r>
            <a:r>
              <a:rPr lang="en-US" dirty="0" smtClean="0">
                <a:hlinkClick r:id="rId4"/>
              </a:rPr>
              <a:t>Rhode Island College (RIC) Feinstein School of Education and Human Development</a:t>
            </a:r>
            <a:r>
              <a:rPr lang="en-US" dirty="0" smtClean="0"/>
              <a:t>, with funding from the </a:t>
            </a:r>
            <a:r>
              <a:rPr lang="en-US" dirty="0" smtClean="0">
                <a:hlinkClick r:id="rId5"/>
              </a:rPr>
              <a:t>Rhode Island Department of Elementary and Secondary Education</a:t>
            </a:r>
            <a:r>
              <a:rPr lang="en-US" dirty="0" smtClean="0"/>
              <a:t>.   The online version of the Handbook is funded by grant from the </a:t>
            </a:r>
            <a:r>
              <a:rPr lang="en-US" dirty="0" smtClean="0">
                <a:hlinkClick r:id="rId6"/>
              </a:rPr>
              <a:t>American Association of University Women</a:t>
            </a:r>
            <a:r>
              <a:rPr lang="en-US" dirty="0" smtClean="0"/>
              <a:t> (AAUW).</a:t>
            </a:r>
          </a:p>
          <a:p>
            <a:r>
              <a:rPr lang="en-US" dirty="0" smtClean="0"/>
              <a:t>This was developed for classroom teachers by 45 classroom teachers and educators. The 400-page handbook consists of time-saving, uniform lesson plans for teaching gender equity in K-16 classrooms. The Handbook also contains information on gender issues in education, as well as information about print and online resources. </a:t>
            </a:r>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45</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Video by CBS News correspondent Steve Hartman reporting on a female auto mechanic whose drive is to teach and empower women about cars. </a:t>
            </a:r>
            <a:r>
              <a:rPr lang="en-US" b="1" dirty="0" smtClean="0"/>
              <a:t/>
            </a:r>
            <a:br>
              <a:rPr lang="en-US" b="1" dirty="0" smtClean="0"/>
            </a:b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46</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KMBC's Karen </a:t>
            </a:r>
            <a:r>
              <a:rPr lang="en-US" dirty="0" err="1" smtClean="0"/>
              <a:t>Kornacki</a:t>
            </a:r>
            <a:r>
              <a:rPr lang="en-US" dirty="0" smtClean="0"/>
              <a:t> reports on  more female mechanics at NASCAR events at the Kansas Speedway.</a:t>
            </a:r>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47</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Question &amp; Answer</a:t>
            </a:r>
          </a:p>
          <a:p>
            <a:pPr>
              <a:spcBef>
                <a:spcPct val="0"/>
              </a:spcBef>
            </a:pPr>
            <a:r>
              <a:rPr lang="en-US" smtClean="0"/>
              <a:t>Videos if time</a:t>
            </a:r>
          </a:p>
          <a:p>
            <a:pPr>
              <a:spcBef>
                <a:spcPct val="0"/>
              </a:spcBef>
            </a:pPr>
            <a:endParaRPr lang="en-US" smtClean="0"/>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982CE8-B495-4265-A9CC-B179E4EA685C}"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Career Cluster Section</a:t>
            </a:r>
          </a:p>
          <a:p>
            <a:pPr eaLnBrk="1" hangingPunct="1">
              <a:spcBef>
                <a:spcPct val="0"/>
              </a:spcBef>
            </a:pPr>
            <a:endParaRPr lang="en-US" dirty="0" smtClean="0"/>
          </a:p>
          <a:p>
            <a:pPr eaLnBrk="1" hangingPunct="1">
              <a:spcBef>
                <a:spcPct val="0"/>
              </a:spcBef>
            </a:pPr>
            <a:r>
              <a:rPr lang="en-US" dirty="0" smtClean="0"/>
              <a:t>The Career Cluster Game is designed to help students become familiar with the six Career Paths, 16 Career Cluster, the Career Pathways and careers that are nontraditional to their gender.</a:t>
            </a:r>
          </a:p>
          <a:p>
            <a:pPr eaLnBrk="1" hangingPunct="1">
              <a:spcBef>
                <a:spcPct val="0"/>
              </a:spcBef>
            </a:pPr>
            <a:endParaRPr lang="en-US" dirty="0" smtClean="0"/>
          </a:p>
          <a:p>
            <a:pPr eaLnBrk="1" hangingPunct="1">
              <a:spcBef>
                <a:spcPct val="0"/>
              </a:spcBef>
            </a:pPr>
            <a:r>
              <a:rPr lang="en-US" dirty="0" smtClean="0"/>
              <a:t>Recommended use for </a:t>
            </a:r>
            <a:r>
              <a:rPr lang="en-US" b="1" dirty="0" smtClean="0"/>
              <a:t>Grades 5 – 8 </a:t>
            </a:r>
            <a:r>
              <a:rPr lang="en-US" dirty="0" smtClean="0"/>
              <a:t>with “What’s Your Plan” Tabloid in a game format.  </a:t>
            </a:r>
          </a:p>
          <a:p>
            <a:pPr eaLnBrk="1" hangingPunct="1">
              <a:spcBef>
                <a:spcPct val="0"/>
              </a:spcBef>
            </a:pPr>
            <a:endParaRPr lang="en-US" dirty="0"/>
          </a:p>
          <a:p>
            <a:pPr eaLnBrk="1" hangingPunct="1">
              <a:spcBef>
                <a:spcPct val="0"/>
              </a:spcBef>
            </a:pPr>
            <a:endParaRPr lang="en-US" dirty="0" smtClean="0"/>
          </a:p>
          <a:p>
            <a:pPr eaLnBrk="1" hangingPunct="1">
              <a:spcBef>
                <a:spcPct val="0"/>
              </a:spcBef>
            </a:pPr>
            <a:endParaRPr lang="en-US" dirty="0"/>
          </a:p>
        </p:txBody>
      </p:sp>
      <p:sp>
        <p:nvSpPr>
          <p:cNvPr id="24580" name="Slide Number Placeholder 3"/>
          <p:cNvSpPr>
            <a:spLocks noGrp="1"/>
          </p:cNvSpPr>
          <p:nvPr>
            <p:ph type="sldNum" sz="quarter" idx="5"/>
          </p:nvPr>
        </p:nvSpPr>
        <p:spPr bwMode="auto">
          <a:ln>
            <a:miter lim="800000"/>
            <a:headEnd/>
            <a:tailEnd/>
          </a:ln>
        </p:spPr>
        <p:txBody>
          <a:bodyPr/>
          <a:lstStyle/>
          <a:p>
            <a:fld id="{8F9DF421-5990-40DA-A9FB-982C26AD7D6E}" type="slidenum">
              <a:rPr lang="en-US"/>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"What's A Career Path?" Video</a:t>
            </a:r>
            <a:br>
              <a:rPr lang="en-US" b="1" dirty="0" smtClean="0"/>
            </a:br>
            <a:endParaRPr lang="en-US" b="1" dirty="0" smtClean="0"/>
          </a:p>
          <a:p>
            <a:r>
              <a:rPr lang="en-US" dirty="0" smtClean="0"/>
              <a:t>An 18-minute video introducing Career Paths to young students</a:t>
            </a:r>
          </a:p>
          <a:p>
            <a:r>
              <a:rPr lang="en-US" dirty="0" smtClean="0"/>
              <a:t>Available in streaming video. </a:t>
            </a:r>
          </a:p>
          <a:p>
            <a:r>
              <a:rPr lang="en-US" dirty="0" smtClean="0"/>
              <a:t>Developed by DESE.  </a:t>
            </a:r>
          </a:p>
          <a:p>
            <a:r>
              <a:rPr lang="en-US" dirty="0" smtClean="0"/>
              <a:t>Similar to a Saturday morning fun show, this video is targeted to students in the 4-8 grade levels, yet is enjoyable for all ages.</a:t>
            </a:r>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Student Video Introduces 16 Career Clusters </a:t>
            </a:r>
            <a:endParaRPr lang="en-US" dirty="0" smtClean="0"/>
          </a:p>
          <a:p>
            <a:r>
              <a:rPr lang="en-US" dirty="0" smtClean="0"/>
              <a:t>Upbeat music, bold colors and amusing teenage hosts invite Missouri students to explore the world of careers.</a:t>
            </a:r>
          </a:p>
          <a:p>
            <a:endParaRPr lang="en-US" dirty="0" smtClean="0"/>
          </a:p>
          <a:p>
            <a:r>
              <a:rPr lang="en-US" b="1" dirty="0" smtClean="0"/>
              <a:t>Grades 7 - 9</a:t>
            </a:r>
          </a:p>
        </p:txBody>
      </p:sp>
      <p:sp>
        <p:nvSpPr>
          <p:cNvPr id="4" name="Slide Number Placeholder 3"/>
          <p:cNvSpPr>
            <a:spLocks noGrp="1"/>
          </p:cNvSpPr>
          <p:nvPr>
            <p:ph type="sldNum" sz="quarter" idx="10"/>
          </p:nvPr>
        </p:nvSpPr>
        <p:spPr/>
        <p:txBody>
          <a:bodyPr/>
          <a:lstStyle/>
          <a:p>
            <a:fld id="{997686B1-26CD-4E06-AADB-6F35C9015CBF}"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Missouri </a:t>
            </a:r>
            <a:r>
              <a:rPr lang="en-US" b="1" dirty="0"/>
              <a:t>Connections Career Mentor Videos </a:t>
            </a:r>
          </a:p>
          <a:p>
            <a:r>
              <a:rPr lang="en-US" dirty="0"/>
              <a:t>Hear from real professionals about their career paths, education, plus their practical advice for students</a:t>
            </a:r>
            <a:r>
              <a:rPr lang="en-US" b="1" dirty="0"/>
              <a:t>.</a:t>
            </a:r>
            <a:endParaRPr lang="en-US" dirty="0"/>
          </a:p>
          <a:p>
            <a:endParaRPr lang="en-US" dirty="0" smtClean="0"/>
          </a:p>
          <a:p>
            <a:r>
              <a:rPr lang="en-US" dirty="0" smtClean="0"/>
              <a:t>Target audience – high school, post high, parents</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12</a:t>
            </a:fld>
            <a:endParaRPr lang="en-US"/>
          </a:p>
        </p:txBody>
      </p:sp>
    </p:spTree>
    <p:extLst>
      <p:ext uri="{BB962C8B-B14F-4D97-AF65-F5344CB8AC3E}">
        <p14:creationId xmlns:p14="http://schemas.microsoft.com/office/powerpoint/2010/main" val="73195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resources (CD/DVDs) available through MCCE Lending Library</a:t>
            </a:r>
          </a:p>
          <a:p>
            <a:r>
              <a:rPr lang="en-US" dirty="0" smtClean="0"/>
              <a:t>Guidance Lessons/Activities by GLE</a:t>
            </a:r>
            <a:r>
              <a:rPr lang="en-US" baseline="0" dirty="0" smtClean="0"/>
              <a:t> and grade level.</a:t>
            </a:r>
          </a:p>
          <a:p>
            <a:r>
              <a:rPr lang="en-US" dirty="0"/>
              <a:t>	</a:t>
            </a:r>
            <a:endParaRPr lang="en-US" dirty="0" smtClean="0"/>
          </a:p>
          <a:p>
            <a:r>
              <a:rPr lang="en-US" dirty="0" smtClean="0"/>
              <a:t>	Click on Academic, Career or P&amp;SD –</a:t>
            </a:r>
          </a:p>
          <a:p>
            <a:endParaRPr lang="en-US" baseline="0" dirty="0"/>
          </a:p>
          <a:p>
            <a:r>
              <a:rPr lang="en-US" dirty="0" smtClean="0"/>
              <a:t>	Click on “More materials”</a:t>
            </a:r>
          </a:p>
          <a:p>
            <a:endParaRPr lang="en-US" baseline="0" dirty="0"/>
          </a:p>
          <a:p>
            <a:r>
              <a:rPr lang="en-US" dirty="0" smtClean="0"/>
              <a:t>	Click on one of the components </a:t>
            </a:r>
            <a:r>
              <a:rPr lang="en-US" dirty="0" err="1" smtClean="0"/>
              <a:t>ie</a:t>
            </a:r>
            <a:r>
              <a:rPr lang="en-US" dirty="0" smtClean="0"/>
              <a:t> Responsive services</a:t>
            </a:r>
          </a:p>
          <a:p>
            <a:endParaRPr lang="en-US" baseline="0"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97686B1-26CD-4E06-AADB-6F35C9015CBF}" type="slidenum">
              <a:rPr lang="en-US" smtClean="0"/>
              <a:pPr/>
              <a:t>13</a:t>
            </a:fld>
            <a:endParaRPr lang="en-US"/>
          </a:p>
        </p:txBody>
      </p:sp>
    </p:spTree>
    <p:extLst>
      <p:ext uri="{BB962C8B-B14F-4D97-AF65-F5344CB8AC3E}">
        <p14:creationId xmlns:p14="http://schemas.microsoft.com/office/powerpoint/2010/main" val="390762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E40A8F8B-DDCA-4C76-BA9F-6024638F0323}" type="datetimeFigureOut">
              <a:rPr lang="en-US" smtClean="0"/>
              <a:pPr/>
              <a:t>2/13/2012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3BDF-8FFC-4217-856D-46BCB93C201E}" type="slidenum">
              <a:rPr lang="en-US" smtClean="0"/>
              <a:pPr/>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0A8F8B-DDCA-4C76-BA9F-6024638F0323}" type="datetimeFigureOut">
              <a:rPr lang="en-US" smtClean="0"/>
              <a:pPr/>
              <a:t>2/13/2012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0A8F8B-DDCA-4C76-BA9F-6024638F0323}" type="datetimeFigureOut">
              <a:rPr lang="en-US" smtClean="0"/>
              <a:pPr/>
              <a:t>2/13/2012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D0503A-4CB8-4F4E-B049-E64A4A866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4232979"/>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08B21-F80C-4385-94BC-67661C74EE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6720527"/>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3C286C-9F44-4126-AC77-AF3EC4F8EF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08751"/>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67B2F3-00CC-4C01-82FA-B89ADB7569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294285"/>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622160-68E1-41F6-BB93-727B41AA9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211835"/>
      </p:ext>
    </p:extLst>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3776D3-BA7A-4096-AB3B-7BAA4D17C3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5444743"/>
      </p:ext>
    </p:extLst>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D696A6-4234-44EC-AD3E-AFEE484D40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2334839"/>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1B6FAC-7996-4E12-89A9-76F7DE242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5613"/>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0A8F8B-DDCA-4C76-BA9F-6024638F0323}" type="datetimeFigureOut">
              <a:rPr lang="en-US" smtClean="0"/>
              <a:pPr/>
              <a:t>2/13/2012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8E23FA-02A1-41BB-8216-40E4E2E095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8291611"/>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30031B-A2CF-442B-B00C-085FF7998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812742"/>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DC8063-EAC6-44EF-B09F-8548105D74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557499"/>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B76ABBD-66E2-4EFA-A6DC-AF4710952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34872"/>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D0503A-4CB8-4F4E-B049-E64A4A866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9698052"/>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08B21-F80C-4385-94BC-67661C74EE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543177"/>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3C286C-9F44-4126-AC77-AF3EC4F8EF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100339"/>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67B2F3-00CC-4C01-82FA-B89ADB7569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673290"/>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622160-68E1-41F6-BB93-727B41AA9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278293"/>
      </p:ext>
    </p:extLst>
  </p:cSld>
  <p:clrMapOvr>
    <a:masterClrMapping/>
  </p:clrMapOvr>
  <p:transition spd="med">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3776D3-BA7A-4096-AB3B-7BAA4D17C3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258099"/>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E40A8F8B-DDCA-4C76-BA9F-6024638F0323}" type="datetimeFigureOut">
              <a:rPr lang="en-US" smtClean="0"/>
              <a:pPr/>
              <a:t>2/13/2012</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F02B3BDF-8FFC-4217-856D-46BCB93C201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D696A6-4234-44EC-AD3E-AFEE484D40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9299524"/>
      </p:ext>
    </p:extLst>
  </p:cSld>
  <p:clrMapOvr>
    <a:masterClrMapping/>
  </p:clrMapOvr>
  <p:transition spd="med">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1B6FAC-7996-4E12-89A9-76F7DE242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6009408"/>
      </p:ext>
    </p:extLst>
  </p:cSld>
  <p:clrMapOvr>
    <a:masterClrMapping/>
  </p:clrMapOvr>
  <p:transition spd="med">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8E23FA-02A1-41BB-8216-40E4E2E095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436575"/>
      </p:ext>
    </p:extLst>
  </p:cSld>
  <p:clrMapOvr>
    <a:masterClrMapping/>
  </p:clrMapOvr>
  <p:transition spd="med">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30031B-A2CF-442B-B00C-085FF7998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8237515"/>
      </p:ext>
    </p:extLst>
  </p:cSld>
  <p:clrMapOvr>
    <a:masterClrMapping/>
  </p:clrMapOvr>
  <p:transition spd="med">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DC8063-EAC6-44EF-B09F-8548105D74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2708275"/>
      </p:ext>
    </p:extLst>
  </p:cSld>
  <p:clrMapOvr>
    <a:masterClrMapping/>
  </p:clrMapOvr>
  <p:transition spd="med">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B76ABBD-66E2-4EFA-A6DC-AF4710952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379153"/>
      </p:ext>
    </p:extLst>
  </p:cSld>
  <p:clrMapOvr>
    <a:masterClrMapping/>
  </p:clrMapOvr>
  <p:transition spd="med">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D0503A-4CB8-4F4E-B049-E64A4A866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078298"/>
      </p:ext>
    </p:extLst>
  </p:cSld>
  <p:clrMapOvr>
    <a:masterClrMapping/>
  </p:clrMapOvr>
  <p:transition spd="med">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08B21-F80C-4385-94BC-67661C74EE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0664402"/>
      </p:ext>
    </p:extLst>
  </p:cSld>
  <p:clrMapOvr>
    <a:masterClrMapping/>
  </p:clrMapOvr>
  <p:transition spd="med">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3C286C-9F44-4126-AC77-AF3EC4F8EF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6490522"/>
      </p:ext>
    </p:extLst>
  </p:cSld>
  <p:clrMapOvr>
    <a:masterClrMapping/>
  </p:clrMapOvr>
  <p:transition spd="med">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67B2F3-00CC-4C01-82FA-B89ADB7569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4956693"/>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0A8F8B-DDCA-4C76-BA9F-6024638F0323}" type="datetimeFigureOut">
              <a:rPr lang="en-US" smtClean="0"/>
              <a:pPr/>
              <a:t>2/13/2012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622160-68E1-41F6-BB93-727B41AA9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121332"/>
      </p:ext>
    </p:extLst>
  </p:cSld>
  <p:clrMapOvr>
    <a:masterClrMapping/>
  </p:clrMapOvr>
  <p:transition spd="med">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3776D3-BA7A-4096-AB3B-7BAA4D17C3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990383"/>
      </p:ext>
    </p:extLst>
  </p:cSld>
  <p:clrMapOvr>
    <a:masterClrMapping/>
  </p:clrMapOvr>
  <p:transition spd="med">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D696A6-4234-44EC-AD3E-AFEE484D40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601738"/>
      </p:ext>
    </p:extLst>
  </p:cSld>
  <p:clrMapOvr>
    <a:masterClrMapping/>
  </p:clrMapOvr>
  <p:transition spd="med">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1B6FAC-7996-4E12-89A9-76F7DE242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35333"/>
      </p:ext>
    </p:extLst>
  </p:cSld>
  <p:clrMapOvr>
    <a:masterClrMapping/>
  </p:clrMapOvr>
  <p:transition spd="med">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8E23FA-02A1-41BB-8216-40E4E2E095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3417357"/>
      </p:ext>
    </p:extLst>
  </p:cSld>
  <p:clrMapOvr>
    <a:masterClrMapping/>
  </p:clrMapOvr>
  <p:transition spd="med">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30031B-A2CF-442B-B00C-085FF7998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238475"/>
      </p:ext>
    </p:extLst>
  </p:cSld>
  <p:clrMapOvr>
    <a:masterClrMapping/>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DC8063-EAC6-44EF-B09F-8548105D74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1167172"/>
      </p:ext>
    </p:extLst>
  </p:cSld>
  <p:clrMapOvr>
    <a:masterClrMapping/>
  </p:clrMapOvr>
  <p:transition spd="med">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B76ABBD-66E2-4EFA-A6DC-AF4710952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136732"/>
      </p:ext>
    </p:extLst>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D0503A-4CB8-4F4E-B049-E64A4A866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4126709"/>
      </p:ext>
    </p:extLst>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08B21-F80C-4385-94BC-67661C74EE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416347"/>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0A8F8B-DDCA-4C76-BA9F-6024638F0323}" type="datetimeFigureOut">
              <a:rPr lang="en-US" smtClean="0"/>
              <a:pPr/>
              <a:t>2/13/2012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3C286C-9F44-4126-AC77-AF3EC4F8EF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3365376"/>
      </p:ext>
    </p:extLst>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67B2F3-00CC-4C01-82FA-B89ADB7569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3154263"/>
      </p:ext>
    </p:extLst>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622160-68E1-41F6-BB93-727B41AA9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827158"/>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3776D3-BA7A-4096-AB3B-7BAA4D17C3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7102638"/>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D696A6-4234-44EC-AD3E-AFEE484D40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8393749"/>
      </p:ext>
    </p:extLst>
  </p:cSld>
  <p:clrMapOvr>
    <a:masterClrMapping/>
  </p:clrMapOvr>
  <p:transition spd="med">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1B6FAC-7996-4E12-89A9-76F7DE242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5342018"/>
      </p:ext>
    </p:extLst>
  </p:cSld>
  <p:clrMapOvr>
    <a:masterClrMapping/>
  </p:clrMapOvr>
  <p:transition spd="med">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8E23FA-02A1-41BB-8216-40E4E2E095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1038093"/>
      </p:ext>
    </p:extLst>
  </p:cSld>
  <p:clrMapOvr>
    <a:masterClrMapping/>
  </p:clrMapOvr>
  <p:transition spd="med">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30031B-A2CF-442B-B00C-085FF7998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300222"/>
      </p:ext>
    </p:extLst>
  </p:cSld>
  <p:clrMapOvr>
    <a:masterClrMapping/>
  </p:clrMapOvr>
  <p:transition spd="med">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DC8063-EAC6-44EF-B09F-8548105D74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7601143"/>
      </p:ext>
    </p:extLst>
  </p:cSld>
  <p:clrMapOvr>
    <a:masterClrMapping/>
  </p:clrMapOvr>
  <p:transition spd="med">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B76ABBD-66E2-4EFA-A6DC-AF4710952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5875808"/>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0A8F8B-DDCA-4C76-BA9F-6024638F0323}" type="datetimeFigureOut">
              <a:rPr lang="en-US" smtClean="0"/>
              <a:pPr/>
              <a:t>2/13/2012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D0503A-4CB8-4F4E-B049-E64A4A866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2712502"/>
      </p:ext>
    </p:extLst>
  </p:cSld>
  <p:clrMapOvr>
    <a:masterClrMapping/>
  </p:clrMapOvr>
  <p:transition spd="med">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108B21-F80C-4385-94BC-67661C74EE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8836278"/>
      </p:ext>
    </p:extLst>
  </p:cSld>
  <p:clrMapOvr>
    <a:masterClrMapping/>
  </p:clrMapOvr>
  <p:transition spd="med">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63C286C-9F44-4126-AC77-AF3EC4F8EF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3316249"/>
      </p:ext>
    </p:extLst>
  </p:cSld>
  <p:clrMapOvr>
    <a:masterClrMapping/>
  </p:clrMapOvr>
  <p:transition spd="med">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F67B2F3-00CC-4C01-82FA-B89ADB7569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8182672"/>
      </p:ext>
    </p:extLst>
  </p:cSld>
  <p:clrMapOvr>
    <a:masterClrMapping/>
  </p:clrMapOvr>
  <p:transition spd="med">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5622160-68E1-41F6-BB93-727B41AA9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2540874"/>
      </p:ext>
    </p:extLst>
  </p:cSld>
  <p:clrMapOvr>
    <a:masterClrMapping/>
  </p:clrMapOvr>
  <p:transition spd="med">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53776D3-BA7A-4096-AB3B-7BAA4D17C3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872491"/>
      </p:ext>
    </p:extLst>
  </p:cSld>
  <p:clrMapOvr>
    <a:masterClrMapping/>
  </p:clrMapOvr>
  <p:transition spd="med">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D696A6-4234-44EC-AD3E-AFEE484D40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2609346"/>
      </p:ext>
    </p:extLst>
  </p:cSld>
  <p:clrMapOvr>
    <a:masterClrMapping/>
  </p:clrMapOvr>
  <p:transition spd="med">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1B6FAC-7996-4E12-89A9-76F7DE2422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760499"/>
      </p:ext>
    </p:extLst>
  </p:cSld>
  <p:clrMapOvr>
    <a:masterClrMapping/>
  </p:clrMapOvr>
  <p:transition spd="med">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8E23FA-02A1-41BB-8216-40E4E2E095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9811378"/>
      </p:ext>
    </p:extLst>
  </p:cSld>
  <p:clrMapOvr>
    <a:masterClrMapping/>
  </p:clrMapOvr>
  <p:transition spd="med">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30031B-A2CF-442B-B00C-085FF7998F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507439"/>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A8F8B-DDCA-4C76-BA9F-6024638F0323}" type="datetimeFigureOut">
              <a:rPr lang="en-US" smtClean="0"/>
              <a:pPr/>
              <a:t>2/13/2012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B3BDF-8FFC-4217-856D-46BCB93C201E}"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DC8063-EAC6-44EF-B09F-8548105D74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9686055"/>
      </p:ext>
    </p:extLst>
  </p:cSld>
  <p:clrMapOvr>
    <a:masterClrMapping/>
  </p:clrMapOvr>
  <p:transition spd="med">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B76ABBD-66E2-4EFA-A6DC-AF47109522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158404"/>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0A8F8B-DDCA-4C76-BA9F-6024638F0323}" type="datetimeFigureOut">
              <a:rPr lang="en-US" smtClean="0"/>
              <a:pPr/>
              <a:t>2/13/2012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3BDF-8FFC-4217-856D-46BCB93C201E}" type="slidenum">
              <a:rPr lang="en-US" smtClean="0"/>
              <a:pPr/>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E40A8F8B-DDCA-4C76-BA9F-6024638F0323}" type="datetimeFigureOut">
              <a:rPr lang="en-US" smtClean="0"/>
              <a:pPr/>
              <a:t>2/13/2012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3BDF-8FFC-4217-856D-46BCB93C201E}" type="slidenum">
              <a:rPr lang="en-US" smtClean="0"/>
              <a:pPr/>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E40A8F8B-DDCA-4C76-BA9F-6024638F0323}" type="datetimeFigureOut">
              <a:rPr lang="en-US" smtClean="0"/>
              <a:pPr/>
              <a:t>2/13/2012</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02B3BDF-8FFC-4217-856D-46BCB93C201E}"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963344-1FCE-4CE6-B1E4-1843887A1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6619409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med">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963344-1FCE-4CE6-B1E4-1843887A1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7521967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963344-1FCE-4CE6-B1E4-1843887A1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1038855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med">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963344-1FCE-4CE6-B1E4-1843887A1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0913056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spd="med">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963344-1FCE-4CE6-B1E4-1843887A15F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32883485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ransition spd="med">
    <p:random/>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file:///C:\Users\Charlene%20Piel\Desktop\Career%20Paths.lnk"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mms://wmvstream.dese.mo.gov/careerpath"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dese.mo.gov/divcareered/missouri_connections_video_room.ht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dese.mo.gov/divcareered/missouri_connections_video_room.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www.missouricareereducation.org/for/content/guidan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www.missouriconnections.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vacareerview.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www.knowitall.org/kidswor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www.ncrctv.com/index.as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hyperlink" Target="http://www.driveofyourlife.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www.dreamit-doit.com/index.ph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youtube.com/watch?v=ZV6xrmm2mII" TargetMode="Externa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hyperlink" Target="http://thefunworks.edc.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pages.minot.k12.nd.us/votech/File/Jeopardy.ht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www.kids.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http://www.venturepubs.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hyperlink" Target="http://wiscareers.wisc.edu/G_Catalog/cat_detail.asp?key=00735" TargetMode="External"/><Relationship Id="rId3" Type="http://schemas.openxmlformats.org/officeDocument/2006/relationships/notesSlide" Target="../notesSlides/notesSlide20.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6.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hyperlink" Target="http://www.breitlinks.com/careers/career_pdfs/CareerActivitiesBook.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hyperlink" Target="http://www.breitlinks.com/careers/career_pdfs/careerbingo.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www.breitlinks.com/careers/career_pdfs/familytreews.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hyperlink" Target="http://www.teachthechildrenwell.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hyperlink" Target="http://www.ourfactsyourfuture.org/admin/uploadedPublications/3314_career_heroes.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www.ourfactsyourfuture.org/admin/uploadedPublications/3965_CH_teach_guide.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hyperlink" Target="http://mgs-mager.gsfc.nasa.gov/Kids/career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hyperlink" Target="http://www.girlsknowhow.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hyperlink" Target="http://www.teachervision.fen.com/tv/subjects/6000000000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hyperlink" Target="http://www.pacareerstandards.com/curriculum-resources.php"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hyperlink" Target="http://www.k12.wa.us/SecondaryEducation/CareerCollegeReadiness/Curriculum.asp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hyperlink" Target="http://www.k12.wa.us/SecondaryEducation/CareerCollegeReadiness/SparkingFuture.asp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hyperlink" Target="http://www.khake.com/page64.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hyperlink" Target="http://www.successlink.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http://www.okcareertech.org/cac/Pages/resources_products/Classroom/cluster_activities_K6.ht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hyperlink" Target="http://www.arcota.org/arcota.org/Career_Cluster_Activities.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engineergirl.or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hyperlink" Target="http://www.stemequitypipeline.org/Resources/Default.aspx"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hyperlink" Target="http://equityallianceatasu.org/pub/whatmatter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equityallianceatasu.or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teachengineering.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hyperlink" Target="http://www.ricw.ri.gov/publications/GEH/lessons.ht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hyperlink" Target="http://www.cbsnews.com/stories/2010/12/06/assignment_america/main7123714.shtml?tag=cbsnewstwocolupperpromoare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XnF-d0MT1Pk"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file:///C:\Users\Charlene%20Piel\Videos\Women%20Break%20Pit%20Rows%20Glass%20Ceiling.avi"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youtube.com/watch?v=ehDAP1OQ9Zw&amp;feature=player_detailpage" TargetMode="External"/><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3.xml"/><Relationship Id="rId1" Type="http://schemas.openxmlformats.org/officeDocument/2006/relationships/slideLayout" Target="../slideLayouts/slideLayout66.xml"/><Relationship Id="rId4" Type="http://schemas.openxmlformats.org/officeDocument/2006/relationships/hyperlink" Target="http://www.missouricareereducation.org/for/cec/coordinators.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www.missouricareereducation.org/for/cec/coordinators.ph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mcce.or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missouricareereducation.org/doc/order/OrderForm.pdf"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file:///C:\Users\Charlene%20Piel\Documents\Career%20Cluster%20Game.pptx" TargetMode="External"/><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hyperlink" Target="http://www.missouricareereducation.org/for/content/career/" TargetMode="External"/><Relationship Id="rId4" Type="http://schemas.openxmlformats.org/officeDocument/2006/relationships/image" Target="../media/image15.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a:spLocks noGrp="1" noChangeArrowheads="1"/>
          </p:cNvSpPr>
          <p:nvPr>
            <p:ph type="subTitle" idx="1"/>
          </p:nvPr>
        </p:nvSpPr>
        <p:spPr>
          <a:xfrm>
            <a:off x="0" y="0"/>
            <a:ext cx="9144000" cy="2438400"/>
          </a:xfrm>
          <a:ln>
            <a:headEnd/>
            <a:tailEnd/>
          </a:ln>
        </p:spPr>
        <p:style>
          <a:lnRef idx="1">
            <a:schemeClr val="accent2"/>
          </a:lnRef>
          <a:fillRef idx="3">
            <a:schemeClr val="accent2"/>
          </a:fillRef>
          <a:effectRef idx="2">
            <a:schemeClr val="accent2"/>
          </a:effectRef>
          <a:fontRef idx="minor">
            <a:schemeClr val="lt1"/>
          </a:fontRef>
        </p:style>
        <p:txBody>
          <a:bodyPr/>
          <a:lstStyle/>
          <a:p>
            <a:pPr>
              <a:lnSpc>
                <a:spcPct val="90000"/>
              </a:lnSpc>
            </a:pPr>
            <a:endParaRPr lang="en-US" sz="2800" b="1" i="1" dirty="0"/>
          </a:p>
          <a:p>
            <a:pPr>
              <a:lnSpc>
                <a:spcPct val="90000"/>
              </a:lnSpc>
            </a:pPr>
            <a:r>
              <a:rPr lang="en-US" sz="4000" b="1" i="1" dirty="0">
                <a:solidFill>
                  <a:schemeClr val="tx1"/>
                </a:solidFill>
              </a:rPr>
              <a:t>Welcome!</a:t>
            </a:r>
          </a:p>
          <a:p>
            <a:pPr>
              <a:lnSpc>
                <a:spcPct val="90000"/>
              </a:lnSpc>
            </a:pPr>
            <a:r>
              <a:rPr lang="en-US" sz="2800" b="1" i="1" dirty="0"/>
              <a:t>K-8 Guidance System Of Support (GSOS) </a:t>
            </a:r>
          </a:p>
          <a:p>
            <a:pPr>
              <a:lnSpc>
                <a:spcPct val="90000"/>
              </a:lnSpc>
            </a:pPr>
            <a:r>
              <a:rPr lang="en-US" sz="2800" b="1" i="1" dirty="0"/>
              <a:t>Counselor Sharing Session</a:t>
            </a:r>
          </a:p>
          <a:p>
            <a:pPr>
              <a:lnSpc>
                <a:spcPct val="90000"/>
              </a:lnSpc>
            </a:pPr>
            <a:endParaRPr lang="en-US" sz="2800" b="1" i="1" dirty="0"/>
          </a:p>
        </p:txBody>
      </p:sp>
      <p:pic>
        <p:nvPicPr>
          <p:cNvPr id="2052" name="il_fi" descr="http://liu.english.ucsb.edu/wiki1/images/4/4c/Collabor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743200"/>
            <a:ext cx="2819400" cy="2800350"/>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1905000" y="5715000"/>
            <a:ext cx="5486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r>
              <a:rPr lang="en-US" b="1" i="1" dirty="0" smtClean="0">
                <a:solidFill>
                  <a:srgbClr val="000000"/>
                </a:solidFill>
              </a:rPr>
              <a:t>Working together to prepare students to be college and career ready!</a:t>
            </a:r>
          </a:p>
          <a:p>
            <a:pPr fontAlgn="base">
              <a:spcBef>
                <a:spcPct val="50000"/>
              </a:spcBef>
              <a:spcAft>
                <a:spcPct val="0"/>
              </a:spcAft>
            </a:pPr>
            <a:endParaRPr lang="en-US" dirty="0" smtClean="0">
              <a:solidFill>
                <a:srgbClr val="000000"/>
              </a:solidFill>
            </a:endParaRPr>
          </a:p>
        </p:txBody>
      </p:sp>
    </p:spTree>
    <p:extLst>
      <p:ext uri="{BB962C8B-B14F-4D97-AF65-F5344CB8AC3E}">
        <p14:creationId xmlns:p14="http://schemas.microsoft.com/office/powerpoint/2010/main" val="3208386766"/>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a:hlinkClick r:id="rId3" action="ppaction://hlinkfile"/>
          </p:cNvPr>
          <p:cNvPicPr>
            <a:picLocks noGrp="1" noChangeAspect="1" noChangeArrowheads="1"/>
          </p:cNvPicPr>
          <p:nvPr>
            <p:ph sz="half" idx="1"/>
          </p:nvPr>
        </p:nvPicPr>
        <p:blipFill>
          <a:blip r:embed="rId4"/>
          <a:srcRect t="8060" r="-746" b="10000"/>
          <a:stretch>
            <a:fillRect/>
          </a:stretch>
        </p:blipFill>
        <p:spPr bwMode="auto">
          <a:xfrm>
            <a:off x="-1" y="457200"/>
            <a:ext cx="9144001" cy="4648200"/>
          </a:xfrm>
          <a:prstGeom prst="rect">
            <a:avLst/>
          </a:prstGeom>
          <a:noFill/>
          <a:ln w="9525">
            <a:noFill/>
            <a:miter lim="800000"/>
            <a:headEnd/>
            <a:tailEnd/>
          </a:ln>
          <a:effectLst/>
        </p:spPr>
      </p:pic>
      <p:sp>
        <p:nvSpPr>
          <p:cNvPr id="5" name="TextBox 4"/>
          <p:cNvSpPr txBox="1"/>
          <p:nvPr/>
        </p:nvSpPr>
        <p:spPr>
          <a:xfrm>
            <a:off x="381000" y="6172200"/>
            <a:ext cx="1524000" cy="369332"/>
          </a:xfrm>
          <a:prstGeom prst="rect">
            <a:avLst/>
          </a:prstGeom>
          <a:noFill/>
        </p:spPr>
        <p:txBody>
          <a:bodyPr wrap="square" rtlCol="0">
            <a:spAutoFit/>
          </a:bodyPr>
          <a:lstStyle/>
          <a:p>
            <a:r>
              <a:rPr lang="en-US" b="1" dirty="0" smtClean="0"/>
              <a:t>Grades 4 - 8</a:t>
            </a:r>
            <a:endParaRPr lang="en-US" b="1" dirty="0"/>
          </a:p>
        </p:txBody>
      </p:sp>
      <p:sp>
        <p:nvSpPr>
          <p:cNvPr id="2" name="Title 1"/>
          <p:cNvSpPr>
            <a:spLocks noGrp="1"/>
          </p:cNvSpPr>
          <p:nvPr>
            <p:ph type="title"/>
          </p:nvPr>
        </p:nvSpPr>
        <p:spPr>
          <a:xfrm>
            <a:off x="381000" y="4114800"/>
            <a:ext cx="8534400" cy="1143000"/>
          </a:xfrm>
        </p:spPr>
        <p:txBody>
          <a:bodyPr>
            <a:normAutofit/>
          </a:bodyPr>
          <a:lstStyle/>
          <a:p>
            <a:pPr algn="ctr"/>
            <a:r>
              <a:rPr lang="en-US"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hlinkClick r:id="rId5"/>
              </a:rPr>
              <a:t>mms://wmvstream.dese.mo.gov/careerpath</a:t>
            </a:r>
            <a:endParaRPr lang="en-US"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s Your Plan? image"/>
          <p:cNvPicPr>
            <a:picLocks noChangeAspect="1" noChangeArrowheads="1"/>
          </p:cNvPicPr>
          <p:nvPr/>
        </p:nvPicPr>
        <p:blipFill>
          <a:blip r:embed="rId3"/>
          <a:srcRect/>
          <a:stretch>
            <a:fillRect/>
          </a:stretch>
        </p:blipFill>
        <p:spPr bwMode="auto">
          <a:xfrm>
            <a:off x="228600" y="228600"/>
            <a:ext cx="8686800" cy="6400800"/>
          </a:xfrm>
          <a:prstGeom prst="rect">
            <a:avLst/>
          </a:prstGeom>
          <a:noFill/>
        </p:spPr>
      </p:pic>
      <p:sp>
        <p:nvSpPr>
          <p:cNvPr id="2" name="Title 1"/>
          <p:cNvSpPr>
            <a:spLocks noGrp="1"/>
          </p:cNvSpPr>
          <p:nvPr>
            <p:ph type="title"/>
          </p:nvPr>
        </p:nvSpPr>
        <p:spPr/>
        <p:txBody>
          <a:bodyPr>
            <a:normAutofit/>
          </a:bodyPr>
          <a:lstStyle/>
          <a:p>
            <a:r>
              <a:rPr lang="en-US" sz="2000" dirty="0" smtClean="0">
                <a:solidFill>
                  <a:schemeClr val="bg1"/>
                </a:solidFill>
                <a:hlinkClick r:id="rId4"/>
              </a:rPr>
              <a:t>http://dese.mo.gov/divcareered/missouri_connections_video_room.htm</a:t>
            </a:r>
            <a:r>
              <a:rPr lang="en-US" sz="2000" dirty="0" smtClean="0">
                <a:solidFill>
                  <a:schemeClr val="bg1"/>
                </a:solidFill>
              </a:rPr>
              <a:t> </a:t>
            </a:r>
            <a:endParaRPr lang="en-US" sz="2000" dirty="0">
              <a:solidFill>
                <a:schemeClr val="bg1"/>
              </a:solidFill>
            </a:endParaRPr>
          </a:p>
        </p:txBody>
      </p:sp>
      <p:sp>
        <p:nvSpPr>
          <p:cNvPr id="3" name="Content Placeholder 2"/>
          <p:cNvSpPr>
            <a:spLocks noGrp="1"/>
          </p:cNvSpPr>
          <p:nvPr>
            <p:ph sz="half" idx="1"/>
          </p:nvPr>
        </p:nvSpPr>
        <p:spPr>
          <a:xfrm>
            <a:off x="5638800" y="5867400"/>
            <a:ext cx="2971800" cy="457200"/>
          </a:xfrm>
        </p:spPr>
        <p:txBody>
          <a:bodyPr>
            <a:normAutofit fontScale="92500" lnSpcReduction="10000"/>
          </a:bodyPr>
          <a:lstStyle/>
          <a:p>
            <a:r>
              <a:rPr lang="en-US" b="1" dirty="0" smtClean="0">
                <a:solidFill>
                  <a:schemeClr val="bg1"/>
                </a:solidFill>
              </a:rPr>
              <a:t>16 cluster videos</a:t>
            </a:r>
          </a:p>
          <a:p>
            <a:endParaRPr lang="en-US" b="1" dirty="0" smtClean="0">
              <a:solidFill>
                <a:schemeClr val="bg1"/>
              </a:solidFill>
            </a:endParaRPr>
          </a:p>
        </p:txBody>
      </p:sp>
      <p:sp>
        <p:nvSpPr>
          <p:cNvPr id="5" name="TextBox 4"/>
          <p:cNvSpPr txBox="1"/>
          <p:nvPr/>
        </p:nvSpPr>
        <p:spPr>
          <a:xfrm>
            <a:off x="381000" y="6019800"/>
            <a:ext cx="1524000" cy="369332"/>
          </a:xfrm>
          <a:prstGeom prst="rect">
            <a:avLst/>
          </a:prstGeom>
          <a:noFill/>
        </p:spPr>
        <p:txBody>
          <a:bodyPr wrap="square" rtlCol="0">
            <a:spAutoFit/>
          </a:bodyPr>
          <a:lstStyle/>
          <a:p>
            <a:r>
              <a:rPr lang="en-US" b="1" dirty="0" smtClean="0">
                <a:solidFill>
                  <a:schemeClr val="bg1"/>
                </a:solidFill>
              </a:rPr>
              <a:t>Grades 7 - 9</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normAutofit/>
          </a:bodyPr>
          <a:lstStyle/>
          <a:p>
            <a:pPr algn="ctr"/>
            <a:r>
              <a:rPr lang="en-US" sz="2000" dirty="0" smtClean="0">
                <a:hlinkClick r:id="rId3"/>
              </a:rPr>
              <a:t>www.dese.mo.gov/divcareered/missouri_connections_video_room.htm</a:t>
            </a:r>
            <a:endParaRPr lang="en-US" sz="20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380" y="1921297"/>
            <a:ext cx="4375020" cy="371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81000" y="6019800"/>
            <a:ext cx="1828800" cy="369332"/>
          </a:xfrm>
          <a:prstGeom prst="rect">
            <a:avLst/>
          </a:prstGeom>
          <a:noFill/>
        </p:spPr>
        <p:txBody>
          <a:bodyPr wrap="square" rtlCol="0">
            <a:spAutoFit/>
          </a:bodyPr>
          <a:lstStyle/>
          <a:p>
            <a:r>
              <a:rPr lang="en-US" b="1" dirty="0" smtClean="0">
                <a:solidFill>
                  <a:schemeClr val="bg1"/>
                </a:solidFill>
              </a:rPr>
              <a:t>Grades 9 &amp; up</a:t>
            </a:r>
            <a:endParaRPr lang="en-US" b="1" dirty="0">
              <a:solidFill>
                <a:schemeClr val="bg1"/>
              </a:solidFill>
            </a:endParaRPr>
          </a:p>
        </p:txBody>
      </p:sp>
    </p:spTree>
    <p:extLst>
      <p:ext uri="{BB962C8B-B14F-4D97-AF65-F5344CB8AC3E}">
        <p14:creationId xmlns:p14="http://schemas.microsoft.com/office/powerpoint/2010/main" val="160308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2400" dirty="0" smtClean="0">
                <a:solidFill>
                  <a:schemeClr val="bg1"/>
                </a:solidFill>
                <a:hlinkClick r:id="rId3"/>
              </a:rPr>
              <a:t>www.missouricareereducation.org/for/content/guidance</a:t>
            </a:r>
            <a:r>
              <a:rPr lang="en-US" sz="2400" dirty="0">
                <a:solidFill>
                  <a:schemeClr val="bg1"/>
                </a:solidFill>
                <a:hlinkClick r:id="rId3"/>
              </a:rPr>
              <a:t>/</a:t>
            </a:r>
            <a:endParaRPr lang="en-US" sz="2400"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440" r="23319" b="42711"/>
          <a:stretch/>
        </p:blipFill>
        <p:spPr bwMode="auto">
          <a:xfrm>
            <a:off x="1142999" y="1524000"/>
            <a:ext cx="7026443" cy="505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60198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extLst>
      <p:ext uri="{BB962C8B-B14F-4D97-AF65-F5344CB8AC3E}">
        <p14:creationId xmlns:p14="http://schemas.microsoft.com/office/powerpoint/2010/main" val="1294525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79000">
              <a:srgbClr val="D4DEFF"/>
            </a:gs>
            <a:gs pos="90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chemeClr val="tx1"/>
                </a:solidFill>
                <a:hlinkClick r:id="rId3"/>
              </a:rPr>
              <a:t>www.missouriconnections.org</a:t>
            </a:r>
            <a:r>
              <a:rPr lang="en-US" sz="4000" dirty="0" smtClean="0">
                <a:solidFill>
                  <a:schemeClr val="tx1"/>
                </a:solidFill>
              </a:rPr>
              <a:t> </a:t>
            </a:r>
            <a:endParaRPr lang="en-US" sz="4000"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146" t="1602" r="14706" b="7689"/>
          <a:stretch/>
        </p:blipFill>
        <p:spPr bwMode="auto">
          <a:xfrm>
            <a:off x="1828800" y="1569966"/>
            <a:ext cx="4953001" cy="4688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6 - 12</a:t>
            </a:r>
            <a:endParaRPr lang="en-US" b="1" dirty="0">
              <a:solidFill>
                <a:schemeClr val="bg1"/>
              </a:solidFill>
            </a:endParaRPr>
          </a:p>
        </p:txBody>
      </p:sp>
    </p:spTree>
    <p:extLst>
      <p:ext uri="{BB962C8B-B14F-4D97-AF65-F5344CB8AC3E}">
        <p14:creationId xmlns:p14="http://schemas.microsoft.com/office/powerpoint/2010/main" val="3610524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0"/>
            <a:ext cx="8229600" cy="685800"/>
          </a:xfrm>
        </p:spPr>
        <p:txBody>
          <a:bodyPr>
            <a:noAutofit/>
          </a:bodyPr>
          <a:lstStyle/>
          <a:p>
            <a:pPr algn="ctr"/>
            <a:r>
              <a:rPr lang="en-US" sz="4000" dirty="0" smtClean="0">
                <a:hlinkClick r:id="rId3"/>
              </a:rPr>
              <a:t>http://vacareerview.org/</a:t>
            </a:r>
            <a:endParaRPr lang="en-US" sz="4000" dirty="0"/>
          </a:p>
        </p:txBody>
      </p:sp>
      <p:pic>
        <p:nvPicPr>
          <p:cNvPr id="38914" name="Picture 2"/>
          <p:cNvPicPr>
            <a:picLocks noGrp="1" noChangeAspect="1" noChangeArrowheads="1"/>
          </p:cNvPicPr>
          <p:nvPr>
            <p:ph idx="1"/>
          </p:nvPr>
        </p:nvPicPr>
        <p:blipFill>
          <a:blip r:embed="rId4"/>
          <a:srcRect l="11499" t="13212" r="12371" b="7613"/>
          <a:stretch>
            <a:fillRect/>
          </a:stretch>
        </p:blipFill>
        <p:spPr bwMode="auto">
          <a:xfrm>
            <a:off x="228600" y="228600"/>
            <a:ext cx="8686800" cy="5646420"/>
          </a:xfrm>
          <a:prstGeom prst="rect">
            <a:avLst/>
          </a:prstGeom>
          <a:noFill/>
          <a:ln w="9525">
            <a:noFill/>
            <a:miter lim="800000"/>
            <a:headEnd/>
            <a:tailEnd/>
          </a:ln>
          <a:effectLst/>
        </p:spPr>
      </p:pic>
      <p:sp>
        <p:nvSpPr>
          <p:cNvPr id="6" name="Rounded Rectangle 5"/>
          <p:cNvSpPr/>
          <p:nvPr/>
        </p:nvSpPr>
        <p:spPr>
          <a:xfrm>
            <a:off x="228600" y="4343400"/>
            <a:ext cx="4038600" cy="1447800"/>
          </a:xfrm>
          <a:prstGeom prst="roundRect">
            <a:avLst/>
          </a:prstGeom>
          <a:noFill/>
          <a:ln w="762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- 8</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bg1"/>
                </a:solidFill>
                <a:hlinkClick r:id="rId3"/>
              </a:rPr>
              <a:t>www.knowitall.org/kidswork/</a:t>
            </a:r>
            <a:endParaRPr lang="en-US" sz="4400" dirty="0">
              <a:solidFill>
                <a:schemeClr val="bg1"/>
              </a:solidFill>
            </a:endParaRPr>
          </a:p>
        </p:txBody>
      </p:sp>
      <p:pic>
        <p:nvPicPr>
          <p:cNvPr id="46082" name="Picture 2"/>
          <p:cNvPicPr>
            <a:picLocks noGrp="1" noChangeAspect="1" noChangeArrowheads="1"/>
          </p:cNvPicPr>
          <p:nvPr>
            <p:ph idx="1"/>
          </p:nvPr>
        </p:nvPicPr>
        <p:blipFill>
          <a:blip r:embed="rId4"/>
          <a:srcRect l="15153" r="12452" b="25921"/>
          <a:stretch>
            <a:fillRect/>
          </a:stretch>
        </p:blipFill>
        <p:spPr bwMode="auto">
          <a:xfrm>
            <a:off x="228600" y="1524000"/>
            <a:ext cx="8686800" cy="5105400"/>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4 - 12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chemeClr val="bg1"/>
                </a:solidFill>
                <a:hlinkClick r:id="rId3"/>
              </a:rPr>
              <a:t>www.ncrctv.com/index.asp</a:t>
            </a:r>
            <a:endParaRPr lang="en-US" sz="4400" dirty="0">
              <a:solidFill>
                <a:schemeClr val="bg1"/>
              </a:solidFill>
            </a:endParaRPr>
          </a:p>
        </p:txBody>
      </p:sp>
      <p:pic>
        <p:nvPicPr>
          <p:cNvPr id="54274" name="Picture 2"/>
          <p:cNvPicPr>
            <a:picLocks noGrp="1" noChangeAspect="1" noChangeArrowheads="1"/>
          </p:cNvPicPr>
          <p:nvPr>
            <p:ph idx="1"/>
          </p:nvPr>
        </p:nvPicPr>
        <p:blipFill>
          <a:blip r:embed="rId4"/>
          <a:srcRect r="3700" b="12452"/>
          <a:stretch>
            <a:fillRect/>
          </a:stretch>
        </p:blipFill>
        <p:spPr bwMode="auto">
          <a:xfrm>
            <a:off x="228600" y="1676400"/>
            <a:ext cx="8716964" cy="4953000"/>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6 - 12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4400" dirty="0" smtClean="0">
                <a:hlinkClick r:id="rId3"/>
              </a:rPr>
              <a:t>www.driveofyourlife.org</a:t>
            </a:r>
            <a:r>
              <a:rPr lang="en-US" sz="4400" dirty="0" smtClean="0"/>
              <a:t>  </a:t>
            </a:r>
            <a:endParaRPr lang="en-US" sz="4400"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4"/>
          <a:srcRect t="19099"/>
          <a:stretch/>
        </p:blipFill>
        <p:spPr bwMode="auto">
          <a:xfrm>
            <a:off x="300567" y="1451728"/>
            <a:ext cx="8538633" cy="5180847"/>
          </a:xfrm>
          <a:prstGeom prst="rect">
            <a:avLst/>
          </a:prstGeom>
          <a:noFill/>
          <a:ln w="9525">
            <a:noFill/>
            <a:miter lim="800000"/>
            <a:headEnd/>
            <a:tailEnd/>
          </a:ln>
          <a:effec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6 - 12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hlinkClick r:id="rId3"/>
              </a:rPr>
              <a:t>www.dreamit-doit.com/index.php</a:t>
            </a:r>
            <a:endParaRPr lang="en-US" sz="4000" dirty="0"/>
          </a:p>
        </p:txBody>
      </p:sp>
      <p:pic>
        <p:nvPicPr>
          <p:cNvPr id="45058" name="Picture 2"/>
          <p:cNvPicPr>
            <a:picLocks noGrp="1" noChangeAspect="1" noChangeArrowheads="1"/>
          </p:cNvPicPr>
          <p:nvPr>
            <p:ph idx="1"/>
          </p:nvPr>
        </p:nvPicPr>
        <p:blipFill rotWithShape="1">
          <a:blip r:embed="rId4"/>
          <a:srcRect l="10817" r="9515" b="3305"/>
          <a:stretch/>
        </p:blipFill>
        <p:spPr bwMode="auto">
          <a:xfrm>
            <a:off x="1734532" y="1600201"/>
            <a:ext cx="5769204" cy="4376394"/>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9 - 12</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p:txBody>
          <a:bodyPr/>
          <a:lstStyle/>
          <a:p>
            <a:pPr>
              <a:buFontTx/>
              <a:buNone/>
            </a:pPr>
            <a:endParaRPr lang="en-US"/>
          </a:p>
          <a:p>
            <a:pPr>
              <a:buFontTx/>
              <a:buNone/>
            </a:pPr>
            <a:endParaRPr lang="en-US"/>
          </a:p>
        </p:txBody>
      </p:sp>
      <p:sp>
        <p:nvSpPr>
          <p:cNvPr id="4117" name="AutoShape 21" descr="default"/>
          <p:cNvSpPr>
            <a:spLocks noChangeAspect="1" noChangeArrowheads="1"/>
          </p:cNvSpPr>
          <p:nvPr/>
        </p:nvSpPr>
        <p:spPr bwMode="auto">
          <a:xfrm>
            <a:off x="155575" y="46038"/>
            <a:ext cx="1238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endParaRPr>
          </a:p>
        </p:txBody>
      </p:sp>
      <p:sp>
        <p:nvSpPr>
          <p:cNvPr id="4119" name="AutoShape 23" descr="default"/>
          <p:cNvSpPr>
            <a:spLocks noChangeAspect="1" noChangeArrowheads="1"/>
          </p:cNvSpPr>
          <p:nvPr/>
        </p:nvSpPr>
        <p:spPr bwMode="auto">
          <a:xfrm>
            <a:off x="3952875" y="3000375"/>
            <a:ext cx="123825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endParaRPr>
          </a:p>
        </p:txBody>
      </p:sp>
      <p:sp>
        <p:nvSpPr>
          <p:cNvPr id="4122" name="Text Box 26"/>
          <p:cNvSpPr txBox="1">
            <a:spLocks noChangeArrowheads="1"/>
          </p:cNvSpPr>
          <p:nvPr/>
        </p:nvSpPr>
        <p:spPr bwMode="auto">
          <a:xfrm>
            <a:off x="2019300" y="5791200"/>
            <a:ext cx="5105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dirty="0" smtClean="0">
                <a:solidFill>
                  <a:srgbClr val="000000"/>
                </a:solidFill>
                <a:hlinkClick r:id="rId2"/>
              </a:rPr>
              <a:t>http://www.youtube.com/watch?v=ZV6xrmm2mII</a:t>
            </a:r>
            <a:endParaRPr lang="en-US" dirty="0" smtClean="0">
              <a:solidFill>
                <a:srgbClr val="000000"/>
              </a:solidFill>
            </a:endParaRPr>
          </a:p>
          <a:p>
            <a:pPr fontAlgn="base">
              <a:spcBef>
                <a:spcPct val="50000"/>
              </a:spcBef>
              <a:spcAft>
                <a:spcPct val="0"/>
              </a:spcAft>
            </a:pPr>
            <a:endParaRPr lang="en-US" dirty="0" smtClean="0">
              <a:solidFill>
                <a:srgbClr val="000000"/>
              </a:solidFill>
            </a:endParaRPr>
          </a:p>
        </p:txBody>
      </p:sp>
      <p:pic>
        <p:nvPicPr>
          <p:cNvPr id="4124" name="Picture 28" descr="diamond-shreddies-cereal-old-vs-new-small-568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24" y="1274240"/>
            <a:ext cx="8738151" cy="4354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85800"/>
            <a:ext cx="8229600" cy="715962"/>
          </a:xfrm>
        </p:spPr>
        <p:txBody>
          <a:bodyPr/>
          <a:lstStyle/>
          <a:p>
            <a:r>
              <a:rPr lang="en-US" dirty="0" smtClean="0"/>
              <a:t>Not changing…..transforming!</a:t>
            </a:r>
            <a:br>
              <a:rPr lang="en-US" dirty="0" smtClean="0"/>
            </a:br>
            <a:endParaRPr lang="en-US" dirty="0"/>
          </a:p>
        </p:txBody>
      </p:sp>
    </p:spTree>
    <p:extLst>
      <p:ext uri="{BB962C8B-B14F-4D97-AF65-F5344CB8AC3E}">
        <p14:creationId xmlns:p14="http://schemas.microsoft.com/office/powerpoint/2010/main" val="3153790504"/>
      </p:ext>
    </p:extLst>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4000" dirty="0" smtClean="0">
                <a:solidFill>
                  <a:schemeClr val="bg1"/>
                </a:solidFill>
                <a:hlinkClick r:id="rId3"/>
              </a:rPr>
              <a:t>http://thefunworks.edc.org</a:t>
            </a:r>
            <a:endParaRPr lang="en-US" sz="4000" dirty="0">
              <a:solidFill>
                <a:schemeClr val="bg1"/>
              </a:solidFill>
            </a:endParaRPr>
          </a:p>
        </p:txBody>
      </p:sp>
      <p:pic>
        <p:nvPicPr>
          <p:cNvPr id="55298" name="Picture 2"/>
          <p:cNvPicPr>
            <a:picLocks noGrp="1" noChangeAspect="1" noChangeArrowheads="1"/>
          </p:cNvPicPr>
          <p:nvPr>
            <p:ph idx="1"/>
          </p:nvPr>
        </p:nvPicPr>
        <p:blipFill>
          <a:blip r:embed="rId4"/>
          <a:srcRect l="16328" r="16328" b="27604"/>
          <a:stretch>
            <a:fillRect/>
          </a:stretch>
        </p:blipFill>
        <p:spPr bwMode="auto">
          <a:xfrm>
            <a:off x="914400" y="1524000"/>
            <a:ext cx="7604051" cy="5108972"/>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5 - 8</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sz="2400" dirty="0">
                <a:hlinkClick r:id="rId3"/>
              </a:rPr>
              <a:t>http://pages.minot.k12.nd.us/votech/File/Jeopardy.htm#element</a:t>
            </a:r>
            <a:endParaRPr lang="en-US" sz="2400"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061" t="-759" r="13592" b="43297"/>
          <a:stretch/>
        </p:blipFill>
        <p:spPr bwMode="auto">
          <a:xfrm>
            <a:off x="2133600" y="1676400"/>
            <a:ext cx="515198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6248400"/>
            <a:ext cx="1524000" cy="369332"/>
          </a:xfrm>
          <a:prstGeom prst="rect">
            <a:avLst/>
          </a:prstGeom>
          <a:noFill/>
        </p:spPr>
        <p:txBody>
          <a:bodyPr wrap="square" rtlCol="0">
            <a:spAutoFit/>
          </a:bodyPr>
          <a:lstStyle/>
          <a:p>
            <a:r>
              <a:rPr lang="en-US" b="1" dirty="0" smtClean="0"/>
              <a:t>Grades K - </a:t>
            </a:r>
            <a:r>
              <a:rPr lang="en-US" b="1" dirty="0"/>
              <a:t>5</a:t>
            </a:r>
          </a:p>
        </p:txBody>
      </p:sp>
    </p:spTree>
    <p:extLst>
      <p:ext uri="{BB962C8B-B14F-4D97-AF65-F5344CB8AC3E}">
        <p14:creationId xmlns:p14="http://schemas.microsoft.com/office/powerpoint/2010/main" val="3530358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ctr"/>
            <a:r>
              <a:rPr lang="en-US" dirty="0" smtClean="0">
                <a:hlinkClick r:id="rId3"/>
              </a:rPr>
              <a:t>http://www.kids.gov/</a:t>
            </a:r>
            <a:endParaRPr lang="en-US" dirty="0"/>
          </a:p>
        </p:txBody>
      </p:sp>
      <p:pic>
        <p:nvPicPr>
          <p:cNvPr id="41986" name="Picture 2"/>
          <p:cNvPicPr>
            <a:picLocks noGrp="1" noChangeAspect="1" noChangeArrowheads="1"/>
          </p:cNvPicPr>
          <p:nvPr>
            <p:ph idx="1"/>
          </p:nvPr>
        </p:nvPicPr>
        <p:blipFill>
          <a:blip r:embed="rId4"/>
          <a:srcRect l="19484" t="13469" r="20537" b="9085"/>
          <a:stretch>
            <a:fillRect/>
          </a:stretch>
        </p:blipFill>
        <p:spPr bwMode="auto">
          <a:xfrm>
            <a:off x="1828800" y="1106973"/>
            <a:ext cx="6629400" cy="5350042"/>
          </a:xfrm>
          <a:prstGeom prst="rect">
            <a:avLst/>
          </a:prstGeom>
          <a:noFill/>
          <a:ln w="9525">
            <a:noFill/>
            <a:miter lim="800000"/>
            <a:headEnd/>
            <a:tailEnd/>
          </a:ln>
          <a:effectLst/>
        </p:spPr>
      </p:pic>
      <p:sp>
        <p:nvSpPr>
          <p:cNvPr id="4" name="TextBox 3"/>
          <p:cNvSpPr txBox="1"/>
          <p:nvPr/>
        </p:nvSpPr>
        <p:spPr>
          <a:xfrm>
            <a:off x="152400" y="6248400"/>
            <a:ext cx="1524000" cy="369332"/>
          </a:xfrm>
          <a:prstGeom prst="rect">
            <a:avLst/>
          </a:prstGeom>
          <a:noFill/>
        </p:spPr>
        <p:txBody>
          <a:bodyPr wrap="square" rtlCol="0">
            <a:spAutoFit/>
          </a:bodyPr>
          <a:lstStyle/>
          <a:p>
            <a:r>
              <a:rPr lang="en-US" b="1" dirty="0" smtClean="0">
                <a:solidFill>
                  <a:schemeClr val="bg1"/>
                </a:solidFill>
              </a:rPr>
              <a:t>Grades K - 8</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0425"/>
            <a:ext cx="4495800" cy="2670175"/>
          </a:xfrm>
        </p:spPr>
        <p:txBody>
          <a:bodyPr>
            <a:noAutofit/>
          </a:bodyPr>
          <a:lstStyle/>
          <a:p>
            <a:pPr algn="ctr"/>
            <a:r>
              <a:rPr lang="en-US" sz="5400"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On Track</a:t>
            </a:r>
            <a:br>
              <a:rPr lang="en-US" sz="5400"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5400"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&amp;</a:t>
            </a:r>
            <a:r>
              <a:rPr lang="en-US" sz="5400"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r>
            <a:br>
              <a:rPr lang="en-US" sz="5400"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br>
            <a:r>
              <a:rPr lang="en-US" sz="5400" spc="0"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Movin</a:t>
            </a:r>
            <a:r>
              <a:rPr lang="en-US" sz="5400"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On</a:t>
            </a:r>
            <a:endParaRPr lang="en-US" sz="5400"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3" name="Subtitle 2"/>
          <p:cNvSpPr>
            <a:spLocks noGrp="1"/>
          </p:cNvSpPr>
          <p:nvPr>
            <p:ph type="subTitle" idx="1"/>
          </p:nvPr>
        </p:nvSpPr>
        <p:spPr>
          <a:xfrm>
            <a:off x="1524000" y="5486400"/>
            <a:ext cx="5486400" cy="1066800"/>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800" b="1" dirty="0" smtClean="0">
                <a:ln w="50800"/>
                <a:solidFill>
                  <a:schemeClr val="bg1">
                    <a:shade val="50000"/>
                  </a:schemeClr>
                </a:solidFill>
              </a:rPr>
              <a:t>Your Career Discovery Guide</a:t>
            </a:r>
          </a:p>
          <a:p>
            <a:pPr algn="ctr"/>
            <a:r>
              <a:rPr lang="en-US" sz="2800" b="1" smtClean="0">
                <a:ln w="50800"/>
                <a:solidFill>
                  <a:schemeClr val="bg1">
                    <a:shade val="50000"/>
                  </a:schemeClr>
                </a:solidFill>
                <a:hlinkClick r:id="rId3"/>
              </a:rPr>
              <a:t>www.venturepubs.com</a:t>
            </a:r>
            <a:endParaRPr lang="en-US" sz="2800" b="1" dirty="0">
              <a:ln w="50800"/>
              <a:solidFill>
                <a:schemeClr val="bg1">
                  <a:shade val="50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773" y="609600"/>
            <a:ext cx="26670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200400"/>
            <a:ext cx="267652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8600" y="5410200"/>
            <a:ext cx="1752600" cy="923330"/>
          </a:xfrm>
          <a:prstGeom prst="rect">
            <a:avLst/>
          </a:prstGeom>
          <a:noFill/>
        </p:spPr>
        <p:txBody>
          <a:bodyPr wrap="square" rtlCol="0">
            <a:spAutoFit/>
          </a:bodyPr>
          <a:lstStyle/>
          <a:p>
            <a:pPr algn="ctr"/>
            <a:r>
              <a:rPr lang="en-US" b="1" dirty="0" smtClean="0">
                <a:solidFill>
                  <a:schemeClr val="bg1"/>
                </a:solidFill>
              </a:rPr>
              <a:t>Grades 6 – 9</a:t>
            </a:r>
          </a:p>
          <a:p>
            <a:pPr algn="ctr"/>
            <a:r>
              <a:rPr lang="en-US" b="1" dirty="0" smtClean="0">
                <a:solidFill>
                  <a:schemeClr val="bg1"/>
                </a:solidFill>
              </a:rPr>
              <a:t>&amp;</a:t>
            </a:r>
          </a:p>
          <a:p>
            <a:pPr algn="ctr"/>
            <a:r>
              <a:rPr lang="en-US" b="1" dirty="0" smtClean="0">
                <a:solidFill>
                  <a:schemeClr val="bg1"/>
                </a:solidFill>
              </a:rPr>
              <a:t>Grades 10 - 12</a:t>
            </a:r>
            <a:endParaRPr lang="en-US" b="1" dirty="0">
              <a:solidFill>
                <a:schemeClr val="bg1"/>
              </a:solidFill>
            </a:endParaRPr>
          </a:p>
        </p:txBody>
      </p:sp>
    </p:spTree>
    <p:extLst>
      <p:ext uri="{BB962C8B-B14F-4D97-AF65-F5344CB8AC3E}">
        <p14:creationId xmlns:p14="http://schemas.microsoft.com/office/powerpoint/2010/main" val="2346251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99769779"/>
              </p:ext>
            </p:extLst>
          </p:nvPr>
        </p:nvGraphicFramePr>
        <p:xfrm>
          <a:off x="4457700" y="304800"/>
          <a:ext cx="4474607" cy="5791200"/>
        </p:xfrm>
        <a:graphic>
          <a:graphicData uri="http://schemas.openxmlformats.org/presentationml/2006/ole">
            <mc:AlternateContent xmlns:mc="http://schemas.openxmlformats.org/markup-compatibility/2006">
              <mc:Choice xmlns:v="urn:schemas-microsoft-com:vml" Requires="v">
                <p:oleObj spid="_x0000_s1145" name="Acrobat Document" r:id="rId4" imgW="7776000" imgH="10051560" progId="AcroExch.Document.7">
                  <p:embed/>
                </p:oleObj>
              </mc:Choice>
              <mc:Fallback>
                <p:oleObj name="Acrobat Document" r:id="rId4" imgW="7776000" imgH="10051560" progId="AcroExch.Document.7">
                  <p:embed/>
                  <p:pic>
                    <p:nvPicPr>
                      <p:cNvPr id="0" name="Picture 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7700" y="304800"/>
                        <a:ext cx="4474607" cy="579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24953913"/>
              </p:ext>
            </p:extLst>
          </p:nvPr>
        </p:nvGraphicFramePr>
        <p:xfrm>
          <a:off x="175181" y="152400"/>
          <a:ext cx="4416045" cy="5791200"/>
        </p:xfrm>
        <a:graphic>
          <a:graphicData uri="http://schemas.openxmlformats.org/presentationml/2006/ole">
            <mc:AlternateContent xmlns:mc="http://schemas.openxmlformats.org/markup-compatibility/2006">
              <mc:Choice xmlns:v="urn:schemas-microsoft-com:vml" Requires="v">
                <p:oleObj spid="_x0000_s1146" name="Acrobat Document" r:id="rId6" imgW="7776000" imgH="10051560" progId="AcroExch.Document.7">
                  <p:embed/>
                </p:oleObj>
              </mc:Choice>
              <mc:Fallback>
                <p:oleObj name="Acrobat Document" r:id="rId6" imgW="7776000" imgH="10051560" progId="AcroExch.Document.7">
                  <p:embed/>
                  <p:pic>
                    <p:nvPicPr>
                      <p:cNvPr id="0" name="Picture 8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181" y="152400"/>
                        <a:ext cx="4416045" cy="579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828800" y="6176385"/>
            <a:ext cx="7086600" cy="369332"/>
          </a:xfrm>
          <a:prstGeom prst="rect">
            <a:avLst/>
          </a:prstGeom>
          <a:noFill/>
        </p:spPr>
        <p:txBody>
          <a:bodyPr wrap="square" rtlCol="0">
            <a:spAutoFit/>
          </a:bodyPr>
          <a:lstStyle/>
          <a:p>
            <a:pPr algn="ctr"/>
            <a:r>
              <a:rPr lang="en-US" b="1" dirty="0" smtClean="0">
                <a:hlinkClick r:id="rId8"/>
              </a:rPr>
              <a:t>http://wiscareers.wisc.edu/G_Catalog/cat_detail.asp?key=00735</a:t>
            </a:r>
            <a:endParaRPr lang="en-US" b="1" dirty="0"/>
          </a:p>
        </p:txBody>
      </p:sp>
      <p:sp>
        <p:nvSpPr>
          <p:cNvPr id="7" name="TextBox 6"/>
          <p:cNvSpPr txBox="1"/>
          <p:nvPr/>
        </p:nvSpPr>
        <p:spPr>
          <a:xfrm>
            <a:off x="228600" y="6324600"/>
            <a:ext cx="1524000" cy="369332"/>
          </a:xfrm>
          <a:prstGeom prst="rect">
            <a:avLst/>
          </a:prstGeom>
          <a:noFill/>
        </p:spPr>
        <p:txBody>
          <a:bodyPr wrap="square" rtlCol="0">
            <a:spAutoFit/>
          </a:bodyPr>
          <a:lstStyle/>
          <a:p>
            <a:r>
              <a:rPr lang="en-US" b="1" dirty="0" smtClean="0">
                <a:solidFill>
                  <a:schemeClr val="bg1"/>
                </a:solidFill>
              </a:rPr>
              <a:t>Grades K - 1</a:t>
            </a:r>
            <a:endParaRPr lang="en-US" b="1" dirty="0">
              <a:solidFill>
                <a:schemeClr val="bg1"/>
              </a:solidFill>
            </a:endParaRPr>
          </a:p>
        </p:txBody>
      </p:sp>
    </p:spTree>
    <p:extLst>
      <p:ext uri="{BB962C8B-B14F-4D97-AF65-F5344CB8AC3E}">
        <p14:creationId xmlns:p14="http://schemas.microsoft.com/office/powerpoint/2010/main" val="1974292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15962"/>
          </a:xfrm>
        </p:spPr>
        <p:txBody>
          <a:bodyPr>
            <a:normAutofit/>
          </a:bodyPr>
          <a:lstStyle/>
          <a:p>
            <a:pPr algn="ctr"/>
            <a:r>
              <a:rPr lang="en-US" sz="2000" dirty="0" smtClean="0">
                <a:solidFill>
                  <a:schemeClr val="bg1"/>
                </a:solidFill>
                <a:hlinkClick r:id="rId3"/>
              </a:rPr>
              <a:t>www.breitlinks.com/careers/career_pdfs/CareerActivitiesBook.pdf</a:t>
            </a:r>
            <a:endParaRPr lang="en-US" sz="2000" dirty="0">
              <a:solidFill>
                <a:schemeClr val="bg1"/>
              </a:solidFill>
            </a:endParaRPr>
          </a:p>
        </p:txBody>
      </p:sp>
      <p:pic>
        <p:nvPicPr>
          <p:cNvPr id="51202" name="Picture 2"/>
          <p:cNvPicPr>
            <a:picLocks noGrp="1" noChangeAspect="1" noChangeArrowheads="1"/>
          </p:cNvPicPr>
          <p:nvPr>
            <p:ph idx="1"/>
          </p:nvPr>
        </p:nvPicPr>
        <p:blipFill>
          <a:blip r:embed="rId4"/>
          <a:srcRect l="33164" t="18520" r="31059" b="10768"/>
          <a:stretch>
            <a:fillRect/>
          </a:stretch>
        </p:blipFill>
        <p:spPr bwMode="auto">
          <a:xfrm>
            <a:off x="2362200" y="1447800"/>
            <a:ext cx="4194629" cy="5181600"/>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dirty="0" smtClean="0">
                <a:solidFill>
                  <a:schemeClr val="bg1"/>
                </a:solidFill>
                <a:hlinkClick r:id="rId3"/>
              </a:rPr>
              <a:t>www.breitlinks.com/careers/career_pdfs/careerbingo.pdf</a:t>
            </a:r>
            <a:endParaRPr lang="en-US" sz="2400" dirty="0">
              <a:solidFill>
                <a:schemeClr val="bg1"/>
              </a:solidFill>
            </a:endParaRPr>
          </a:p>
        </p:txBody>
      </p:sp>
      <p:pic>
        <p:nvPicPr>
          <p:cNvPr id="52226" name="Picture 2"/>
          <p:cNvPicPr>
            <a:picLocks noGrp="1" noChangeAspect="1" noChangeArrowheads="1"/>
          </p:cNvPicPr>
          <p:nvPr>
            <p:ph idx="1"/>
          </p:nvPr>
        </p:nvPicPr>
        <p:blipFill>
          <a:blip r:embed="rId4"/>
          <a:srcRect l="33164" t="23571" r="31059" b="14135"/>
          <a:stretch>
            <a:fillRect/>
          </a:stretch>
        </p:blipFill>
        <p:spPr bwMode="auto">
          <a:xfrm>
            <a:off x="2362200" y="1219200"/>
            <a:ext cx="4724400" cy="5141259"/>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- 3</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pPr algn="ctr"/>
            <a:r>
              <a:rPr lang="en-US" sz="2400" dirty="0" smtClean="0">
                <a:solidFill>
                  <a:schemeClr val="bg1"/>
                </a:solidFill>
                <a:hlinkClick r:id="rId3"/>
              </a:rPr>
              <a:t>www.breitlinks.com/careers/career_pdfs/familytreews.pdf</a:t>
            </a:r>
            <a:endParaRPr lang="en-US" sz="2400" dirty="0">
              <a:solidFill>
                <a:schemeClr val="bg1"/>
              </a:solidFill>
            </a:endParaRPr>
          </a:p>
        </p:txBody>
      </p:sp>
      <p:pic>
        <p:nvPicPr>
          <p:cNvPr id="53250" name="Picture 2"/>
          <p:cNvPicPr>
            <a:picLocks noGrp="1" noChangeAspect="1" noChangeArrowheads="1"/>
          </p:cNvPicPr>
          <p:nvPr>
            <p:ph idx="1"/>
          </p:nvPr>
        </p:nvPicPr>
        <p:blipFill>
          <a:blip r:embed="rId4"/>
          <a:srcRect l="33164" t="18520" r="31059" b="9660"/>
          <a:stretch>
            <a:fillRect/>
          </a:stretch>
        </p:blipFill>
        <p:spPr bwMode="auto">
          <a:xfrm>
            <a:off x="2438400" y="1001806"/>
            <a:ext cx="4424680" cy="5551394"/>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6 - 8</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55638"/>
          </a:xfrm>
        </p:spPr>
        <p:txBody>
          <a:bodyPr>
            <a:normAutofit/>
          </a:bodyPr>
          <a:lstStyle/>
          <a:p>
            <a:pPr algn="ctr"/>
            <a:r>
              <a:rPr lang="en-US" sz="2400" dirty="0" smtClean="0">
                <a:solidFill>
                  <a:sysClr val="windowText" lastClr="000000"/>
                </a:solidFill>
                <a:hlinkClick r:id="rId3"/>
              </a:rPr>
              <a:t>www.teachthechildrenwell.com</a:t>
            </a:r>
            <a:endParaRPr lang="en-US" sz="2400" dirty="0">
              <a:solidFill>
                <a:sysClr val="windowText" lastClr="000000"/>
              </a:solidFill>
            </a:endParaRPr>
          </a:p>
        </p:txBody>
      </p:sp>
      <p:pic>
        <p:nvPicPr>
          <p:cNvPr id="47106" name="Picture 2"/>
          <p:cNvPicPr>
            <a:picLocks noGrp="1" noChangeAspect="1" noChangeArrowheads="1"/>
          </p:cNvPicPr>
          <p:nvPr>
            <p:ph idx="1"/>
          </p:nvPr>
        </p:nvPicPr>
        <p:blipFill>
          <a:blip r:embed="rId4"/>
          <a:srcRect l="17380" r="18432" b="19186"/>
          <a:stretch>
            <a:fillRect/>
          </a:stretch>
        </p:blipFill>
        <p:spPr bwMode="auto">
          <a:xfrm>
            <a:off x="304800" y="990600"/>
            <a:ext cx="8610599" cy="5257800"/>
          </a:xfrm>
          <a:prstGeom prst="rect">
            <a:avLst/>
          </a:prstGeom>
          <a:noFill/>
          <a:ln w="9525">
            <a:noFill/>
            <a:miter lim="800000"/>
            <a:headEnd/>
            <a:tailEnd/>
          </a:ln>
          <a:effectLst/>
        </p:spPr>
      </p:pic>
      <p:sp>
        <p:nvSpPr>
          <p:cNvPr id="4" name="TextBox 3"/>
          <p:cNvSpPr txBox="1"/>
          <p:nvPr/>
        </p:nvSpPr>
        <p:spPr>
          <a:xfrm>
            <a:off x="381000" y="6324600"/>
            <a:ext cx="1524000" cy="369332"/>
          </a:xfrm>
          <a:prstGeom prst="rect">
            <a:avLst/>
          </a:prstGeom>
          <a:noFill/>
        </p:spPr>
        <p:txBody>
          <a:bodyPr wrap="square" rtlCol="0">
            <a:spAutoFit/>
          </a:bodyPr>
          <a:lstStyle/>
          <a:p>
            <a:r>
              <a:rPr lang="en-US" b="1" dirty="0" smtClean="0">
                <a:solidFill>
                  <a:schemeClr val="bg1"/>
                </a:solidFill>
              </a:rPr>
              <a:t>Grades K - 8</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19600"/>
            <a:ext cx="8458200" cy="1295400"/>
          </a:xfrm>
        </p:spPr>
        <p:txBody>
          <a:bodyPr>
            <a:normAutofit/>
          </a:bodyPr>
          <a:lstStyle/>
          <a:p>
            <a:pPr algn="ctr"/>
            <a:r>
              <a:rPr lang="en-US" sz="16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hlinkClick r:id="rId3"/>
              </a:rPr>
              <a:t>www.ourfactsyourfuture.org/admin/uploadedPublications/3314_career_heroes.pdf</a:t>
            </a:r>
            <a:r>
              <a:rPr lang="en-US" sz="24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sz="24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2400" dirty="0" smtClean="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rPr>
              <a:t>and </a:t>
            </a:r>
            <a:r>
              <a:rPr lang="en-US" sz="24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r>
            <a:br>
              <a:rPr lang="en-US" sz="240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sz="1600" dirty="0" smtClean="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hlinkClick r:id="rId4"/>
              </a:rPr>
              <a:t>www.ourfactsyourfuture.org/admin/uploadedPublications/3965_CH_teach_guide.pdf</a:t>
            </a:r>
            <a:endParaRPr lang="en-US" sz="2400" dirty="0">
              <a:ln w="13500">
                <a:solidFill>
                  <a:schemeClr val="accent1">
                    <a:shade val="2500"/>
                    <a:alpha val="6500"/>
                  </a:schemeClr>
                </a:solidFill>
                <a:prstDash val="solid"/>
              </a:ln>
              <a:solidFill>
                <a:schemeClr val="bg1">
                  <a:alpha val="95000"/>
                </a:schemeClr>
              </a:solidFill>
              <a:effectLst>
                <a:innerShdw blurRad="50900" dist="38500" dir="13500000">
                  <a:srgbClr val="000000">
                    <a:alpha val="60000"/>
                  </a:srgbClr>
                </a:innerShdw>
              </a:effectLst>
            </a:endParaRPr>
          </a:p>
        </p:txBody>
      </p:sp>
      <p:pic>
        <p:nvPicPr>
          <p:cNvPr id="50178" name="Picture 2"/>
          <p:cNvPicPr>
            <a:picLocks noGrp="1" noChangeAspect="1" noChangeArrowheads="1"/>
          </p:cNvPicPr>
          <p:nvPr>
            <p:ph idx="1"/>
          </p:nvPr>
        </p:nvPicPr>
        <p:blipFill>
          <a:blip r:embed="rId5"/>
          <a:srcRect l="33164" t="18520" r="31059" b="9085"/>
          <a:stretch>
            <a:fillRect/>
          </a:stretch>
        </p:blipFill>
        <p:spPr bwMode="auto">
          <a:xfrm>
            <a:off x="2590800" y="228600"/>
            <a:ext cx="3505200" cy="4433046"/>
          </a:xfrm>
          <a:prstGeom prst="rect">
            <a:avLst/>
          </a:prstGeom>
          <a:noFill/>
          <a:ln w="9525">
            <a:noFill/>
            <a:miter lim="800000"/>
            <a:headEnd/>
            <a:tailEnd/>
          </a:ln>
          <a:effectLst/>
        </p:spPr>
      </p:pic>
      <p:sp>
        <p:nvSpPr>
          <p:cNvPr id="4" name="TextBox 3"/>
          <p:cNvSpPr txBox="1"/>
          <p:nvPr/>
        </p:nvSpPr>
        <p:spPr>
          <a:xfrm>
            <a:off x="304800" y="6172200"/>
            <a:ext cx="1524000" cy="369332"/>
          </a:xfrm>
          <a:prstGeom prst="rect">
            <a:avLst/>
          </a:prstGeom>
          <a:noFill/>
        </p:spPr>
        <p:txBody>
          <a:bodyPr wrap="square" rtlCol="0">
            <a:spAutoFit/>
          </a:bodyPr>
          <a:lstStyle/>
          <a:p>
            <a:r>
              <a:rPr lang="en-US" b="1" dirty="0" smtClean="0">
                <a:solidFill>
                  <a:schemeClr val="bg1"/>
                </a:solidFill>
              </a:rPr>
              <a:t>Grades 3- 4</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l"/>
            <a:r>
              <a:rPr lang="en-US"/>
              <a:t>    Partnering with Peers</a:t>
            </a:r>
          </a:p>
        </p:txBody>
      </p:sp>
      <p:graphicFrame>
        <p:nvGraphicFramePr>
          <p:cNvPr id="5167" name="Group 47"/>
          <p:cNvGraphicFramePr>
            <a:graphicFrameLocks noGrp="1"/>
          </p:cNvGraphicFramePr>
          <p:nvPr>
            <p:ph idx="1"/>
            <p:extLst>
              <p:ext uri="{D42A27DB-BD31-4B8C-83A1-F6EECF244321}">
                <p14:modId xmlns:p14="http://schemas.microsoft.com/office/powerpoint/2010/main" val="4000913987"/>
              </p:ext>
            </p:extLst>
          </p:nvPr>
        </p:nvGraphicFramePr>
        <p:xfrm>
          <a:off x="228600" y="1600200"/>
          <a:ext cx="8686800" cy="4525963"/>
        </p:xfrm>
        <a:graphic>
          <a:graphicData uri="http://schemas.openxmlformats.org/drawingml/2006/table">
            <a:tbl>
              <a:tblPr/>
              <a:tblGrid>
                <a:gridCol w="4343400"/>
                <a:gridCol w="4343400"/>
              </a:tblGrid>
              <a:tr h="90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Your Group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tx1"/>
                          </a:solidFill>
                          <a:effectLst/>
                          <a:latin typeface="Arial" charset="0"/>
                        </a:rPr>
                        <a:t>Topic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rPr>
                        <a:t>1</a:t>
                      </a:r>
                      <a:r>
                        <a:rPr kumimoji="0" lang="en-US" sz="2400" b="0" i="0" u="sng" strike="noStrike" cap="none" normalizeH="0" baseline="30000" dirty="0" smtClean="0">
                          <a:ln>
                            <a:noFill/>
                          </a:ln>
                          <a:solidFill>
                            <a:schemeClr val="tx1"/>
                          </a:solidFill>
                          <a:effectLst/>
                          <a:latin typeface="Arial" charset="0"/>
                        </a:rPr>
                        <a:t>st</a:t>
                      </a:r>
                      <a:r>
                        <a:rPr kumimoji="0" lang="en-US" sz="2400" b="0" i="0" u="sng" strike="noStrike" cap="none" normalizeH="0" baseline="0" dirty="0" smtClean="0">
                          <a:ln>
                            <a:noFill/>
                          </a:ln>
                          <a:solidFill>
                            <a:schemeClr val="tx1"/>
                          </a:solidFill>
                          <a:effectLst/>
                          <a:latin typeface="Arial" charset="0"/>
                        </a:rPr>
                        <a:t> Round</a:t>
                      </a:r>
                      <a:r>
                        <a:rPr kumimoji="0" lang="en-US" sz="2400" b="0" i="0" u="none" strike="noStrike" cap="none" normalizeH="0" baseline="0" dirty="0" smtClean="0">
                          <a:ln>
                            <a:noFill/>
                          </a:ln>
                          <a:solidFill>
                            <a:schemeClr val="tx1"/>
                          </a:solidFill>
                          <a:effectLst/>
                          <a:latin typeface="Arial" charset="0"/>
                        </a:rPr>
                        <a:t>: Same #s together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Personal &amp; Social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Development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rPr>
                        <a:t>2</a:t>
                      </a:r>
                      <a:r>
                        <a:rPr kumimoji="0" lang="en-US" sz="2400" b="0" i="0" u="sng" strike="noStrike" cap="none" normalizeH="0" baseline="30000" dirty="0" smtClean="0">
                          <a:ln>
                            <a:noFill/>
                          </a:ln>
                          <a:solidFill>
                            <a:schemeClr val="tx1"/>
                          </a:solidFill>
                          <a:effectLst/>
                          <a:latin typeface="Arial" charset="0"/>
                        </a:rPr>
                        <a:t>nd</a:t>
                      </a:r>
                      <a:r>
                        <a:rPr kumimoji="0" lang="en-US" sz="2400" b="0" i="0" u="sng" strike="noStrike" cap="none" normalizeH="0" baseline="0" dirty="0" smtClean="0">
                          <a:ln>
                            <a:noFill/>
                          </a:ln>
                          <a:solidFill>
                            <a:schemeClr val="tx1"/>
                          </a:solidFill>
                          <a:effectLst/>
                          <a:latin typeface="Arial" charset="0"/>
                        </a:rPr>
                        <a:t> Round</a:t>
                      </a:r>
                      <a:r>
                        <a:rPr kumimoji="0" lang="en-US" sz="2400" b="0" i="0" u="none" strike="noStrike" cap="none" normalizeH="0" baseline="0" dirty="0" smtClean="0">
                          <a:ln>
                            <a:noFill/>
                          </a:ln>
                          <a:solidFill>
                            <a:schemeClr val="tx1"/>
                          </a:solidFill>
                          <a:effectLst/>
                          <a:latin typeface="Arial" charset="0"/>
                        </a:rPr>
                        <a:t>: Odd #s &amp; Even #s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(1&amp; 3,2 &amp;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Academic Development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rPr>
                        <a:t>3</a:t>
                      </a:r>
                      <a:r>
                        <a:rPr kumimoji="0" lang="en-US" sz="2400" b="0" i="0" u="sng" strike="noStrike" cap="none" normalizeH="0" baseline="30000" dirty="0" smtClean="0">
                          <a:ln>
                            <a:noFill/>
                          </a:ln>
                          <a:solidFill>
                            <a:schemeClr val="tx1"/>
                          </a:solidFill>
                          <a:effectLst/>
                          <a:latin typeface="Arial" charset="0"/>
                        </a:rPr>
                        <a:t>rd</a:t>
                      </a:r>
                      <a:r>
                        <a:rPr kumimoji="0" lang="en-US" sz="2400" b="0" i="0" u="sng" strike="noStrike" cap="none" normalizeH="0" baseline="0" dirty="0" smtClean="0">
                          <a:ln>
                            <a:noFill/>
                          </a:ln>
                          <a:solidFill>
                            <a:schemeClr val="tx1"/>
                          </a:solidFill>
                          <a:effectLst/>
                          <a:latin typeface="Arial" charset="0"/>
                        </a:rPr>
                        <a:t> Round</a:t>
                      </a:r>
                      <a:r>
                        <a:rPr kumimoji="0" lang="en-US" sz="2400" b="0" i="0" u="none" strike="noStrike" cap="none" normalizeH="0" baseline="0" dirty="0" smtClean="0">
                          <a:ln>
                            <a:noFill/>
                          </a:ln>
                          <a:solidFill>
                            <a:schemeClr val="tx1"/>
                          </a:solidFill>
                          <a:effectLst/>
                          <a:latin typeface="Arial" charset="0"/>
                        </a:rPr>
                        <a:t>: 1 &amp;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                  3 &amp; 4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Career Development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sng" strike="noStrike" cap="none" normalizeH="0" baseline="0" dirty="0" smtClean="0">
                          <a:ln>
                            <a:noFill/>
                          </a:ln>
                          <a:solidFill>
                            <a:schemeClr val="tx1"/>
                          </a:solidFill>
                          <a:effectLst/>
                          <a:latin typeface="Arial" charset="0"/>
                        </a:rPr>
                        <a:t>4</a:t>
                      </a:r>
                      <a:r>
                        <a:rPr kumimoji="0" lang="en-US" sz="2400" b="0" i="0" u="sng" strike="noStrike" cap="none" normalizeH="0" baseline="30000" dirty="0" smtClean="0">
                          <a:ln>
                            <a:noFill/>
                          </a:ln>
                          <a:solidFill>
                            <a:schemeClr val="tx1"/>
                          </a:solidFill>
                          <a:effectLst/>
                          <a:latin typeface="Arial" charset="0"/>
                        </a:rPr>
                        <a:t>th</a:t>
                      </a:r>
                      <a:r>
                        <a:rPr kumimoji="0" lang="en-US" sz="2400" b="0" i="0" u="sng" strike="noStrike" cap="none" normalizeH="0" baseline="0" dirty="0" smtClean="0">
                          <a:ln>
                            <a:noFill/>
                          </a:ln>
                          <a:solidFill>
                            <a:schemeClr val="tx1"/>
                          </a:solidFill>
                          <a:effectLst/>
                          <a:latin typeface="Arial" charset="0"/>
                        </a:rPr>
                        <a:t> Round</a:t>
                      </a:r>
                      <a:r>
                        <a:rPr kumimoji="0" lang="en-US" sz="2400" b="0" i="0" u="none" strike="noStrike" cap="none" normalizeH="0" baseline="0" dirty="0" smtClean="0">
                          <a:ln>
                            <a:noFill/>
                          </a:ln>
                          <a:solidFill>
                            <a:schemeClr val="tx1"/>
                          </a:solidFill>
                          <a:effectLst/>
                          <a:latin typeface="Arial" charset="0"/>
                        </a:rPr>
                        <a:t>: Whole Group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Transitioning into MS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165" name="il_fi" descr="http://liu.english.ucsb.edu/wiki1/images/4/4c/Collabor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28600"/>
            <a:ext cx="121920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572278"/>
      </p:ext>
    </p:extLst>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2800" dirty="0" smtClean="0">
                <a:hlinkClick r:id="rId3"/>
              </a:rPr>
              <a:t>http://mgs-mager.gsfc.nasa.gov/Kids/careers.html</a:t>
            </a:r>
            <a:endParaRPr lang="en-US" sz="2800" dirty="0"/>
          </a:p>
        </p:txBody>
      </p:sp>
      <p:pic>
        <p:nvPicPr>
          <p:cNvPr id="43010" name="Picture 2"/>
          <p:cNvPicPr>
            <a:picLocks noGrp="1" noChangeAspect="1" noChangeArrowheads="1"/>
          </p:cNvPicPr>
          <p:nvPr>
            <p:ph idx="1"/>
          </p:nvPr>
        </p:nvPicPr>
        <p:blipFill rotWithShape="1">
          <a:blip r:embed="rId4"/>
          <a:srcRect l="19213" r="20416" b="3168"/>
          <a:stretch/>
        </p:blipFill>
        <p:spPr bwMode="auto">
          <a:xfrm>
            <a:off x="2342606" y="1600200"/>
            <a:ext cx="4371704" cy="4382589"/>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6 - 12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bg1"/>
                </a:solidFill>
                <a:hlinkClick r:id="rId3"/>
              </a:rPr>
              <a:t>www.girlsknowhow.com</a:t>
            </a: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44034" name="Picture 2"/>
          <p:cNvPicPr>
            <a:picLocks noGrp="1" noChangeAspect="1" noChangeArrowheads="1"/>
          </p:cNvPicPr>
          <p:nvPr>
            <p:ph idx="1"/>
          </p:nvPr>
        </p:nvPicPr>
        <p:blipFill>
          <a:blip r:embed="rId4"/>
          <a:srcRect r="1596" b="5717"/>
          <a:stretch>
            <a:fillRect/>
          </a:stretch>
        </p:blipFill>
        <p:spPr bwMode="auto">
          <a:xfrm>
            <a:off x="685992" y="990600"/>
            <a:ext cx="8305608" cy="5334000"/>
          </a:xfrm>
          <a:prstGeom prst="rect">
            <a:avLst/>
          </a:prstGeom>
          <a:noFill/>
          <a:ln w="9525">
            <a:noFill/>
            <a:miter lim="800000"/>
            <a:headEnd/>
            <a:tailEnd/>
          </a:ln>
          <a:effectLst/>
        </p:spPr>
      </p:pic>
      <p:sp>
        <p:nvSpPr>
          <p:cNvPr id="4" name="TextBox 3"/>
          <p:cNvSpPr txBox="1"/>
          <p:nvPr/>
        </p:nvSpPr>
        <p:spPr>
          <a:xfrm>
            <a:off x="228600" y="6324600"/>
            <a:ext cx="1524000" cy="369332"/>
          </a:xfrm>
          <a:prstGeom prst="rect">
            <a:avLst/>
          </a:prstGeom>
          <a:noFill/>
        </p:spPr>
        <p:txBody>
          <a:bodyPr wrap="square" rtlCol="0">
            <a:spAutoFit/>
          </a:bodyPr>
          <a:lstStyle/>
          <a:p>
            <a:r>
              <a:rPr lang="en-US" b="1" dirty="0" smtClean="0">
                <a:solidFill>
                  <a:schemeClr val="bg1"/>
                </a:solidFill>
              </a:rPr>
              <a:t>Grades 6 - 8</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99"/>
            </a:gs>
            <a:gs pos="100000">
              <a:schemeClr val="bg2">
                <a:shade val="35000"/>
                <a:satMod val="250000"/>
              </a:schemeClr>
            </a:gs>
          </a:gsLst>
          <a:path path="circle">
            <a:fillToRect l="15000" t="50000" r="85000" b="6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ctr"/>
            <a:r>
              <a:rPr lang="en-US" sz="2400" dirty="0" smtClean="0">
                <a:solidFill>
                  <a:schemeClr val="bg1"/>
                </a:solidFill>
                <a:hlinkClick r:id="rId3"/>
              </a:rPr>
              <a:t>www.teachervision.fen.com/tv/subjects/60000000000</a:t>
            </a:r>
            <a:endParaRPr lang="en-US" sz="2400"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8621" b="52154"/>
          <a:stretch/>
        </p:blipFill>
        <p:spPr bwMode="auto">
          <a:xfrm>
            <a:off x="1066800" y="1608909"/>
            <a:ext cx="7315200" cy="369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5791200"/>
            <a:ext cx="1905000" cy="369332"/>
          </a:xfrm>
          <a:prstGeom prst="rect">
            <a:avLst/>
          </a:prstGeom>
          <a:noFill/>
        </p:spPr>
        <p:txBody>
          <a:bodyPr wrap="square" rtlCol="0">
            <a:spAutoFit/>
          </a:bodyPr>
          <a:lstStyle/>
          <a:p>
            <a:r>
              <a:rPr lang="en-US" b="1" dirty="0" smtClean="0">
                <a:solidFill>
                  <a:schemeClr val="bg1"/>
                </a:solidFill>
              </a:rPr>
              <a:t>Grades Pre - 12</a:t>
            </a:r>
            <a:endParaRPr lang="en-US" b="1" dirty="0">
              <a:solidFill>
                <a:schemeClr val="bg1"/>
              </a:solidFill>
            </a:endParaRPr>
          </a:p>
        </p:txBody>
      </p:sp>
    </p:spTree>
    <p:extLst>
      <p:ext uri="{BB962C8B-B14F-4D97-AF65-F5344CB8AC3E}">
        <p14:creationId xmlns:p14="http://schemas.microsoft.com/office/powerpoint/2010/main" val="12601539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ctr"/>
            <a:r>
              <a:rPr lang="en-US" sz="2400" dirty="0" smtClean="0">
                <a:hlinkClick r:id="rId3"/>
              </a:rPr>
              <a:t>www.pacareerstandards.com/curriculum-resources.php</a:t>
            </a:r>
            <a:endParaRPr lang="en-US" dirty="0"/>
          </a:p>
        </p:txBody>
      </p:sp>
      <p:pic>
        <p:nvPicPr>
          <p:cNvPr id="37890" name="Picture 2"/>
          <p:cNvPicPr>
            <a:picLocks noGrp="1" noChangeAspect="1" noChangeArrowheads="1"/>
          </p:cNvPicPr>
          <p:nvPr>
            <p:ph idx="1"/>
          </p:nvPr>
        </p:nvPicPr>
        <p:blipFill>
          <a:blip r:embed="rId4"/>
          <a:srcRect/>
          <a:stretch>
            <a:fillRect/>
          </a:stretch>
        </p:blipFill>
        <p:spPr bwMode="auto">
          <a:xfrm>
            <a:off x="951229" y="1600200"/>
            <a:ext cx="7241541" cy="4525963"/>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1800" dirty="0" smtClean="0">
                <a:hlinkClick r:id="rId3"/>
              </a:rPr>
              <a:t>www.k12.wa.us/SecondaryEducation/CareerCollegeReadiness/Curriculum.aspx</a:t>
            </a:r>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907" r="26721"/>
          <a:stretch/>
        </p:blipFill>
        <p:spPr bwMode="auto">
          <a:xfrm>
            <a:off x="1143000" y="1524000"/>
            <a:ext cx="6930224" cy="485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353914"/>
            <a:ext cx="1524000" cy="369332"/>
          </a:xfrm>
          <a:prstGeom prst="rect">
            <a:avLst/>
          </a:prstGeom>
          <a:noFill/>
        </p:spPr>
        <p:txBody>
          <a:bodyPr wrap="square" rtlCol="0">
            <a:spAutoFit/>
          </a:bodyPr>
          <a:lstStyle/>
          <a:p>
            <a:r>
              <a:rPr lang="en-US" b="1" dirty="0" smtClean="0">
                <a:solidFill>
                  <a:schemeClr val="bg1"/>
                </a:solidFill>
              </a:rPr>
              <a:t>Grades 6 - 12</a:t>
            </a:r>
            <a:endParaRPr lang="en-US" b="1" dirty="0">
              <a:solidFill>
                <a:schemeClr val="bg1"/>
              </a:solidFill>
            </a:endParaRPr>
          </a:p>
        </p:txBody>
      </p:sp>
    </p:spTree>
    <p:extLst>
      <p:ext uri="{BB962C8B-B14F-4D97-AF65-F5344CB8AC3E}">
        <p14:creationId xmlns:p14="http://schemas.microsoft.com/office/powerpoint/2010/main" val="290118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1600" dirty="0">
                <a:hlinkClick r:id="rId3"/>
              </a:rPr>
              <a:t>www.k12.wa.us/SecondaryEducation/CareerCollegeReadiness/SparkingFuture.aspx</a:t>
            </a:r>
            <a:endParaRPr lang="en-US" sz="1600"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768" r="22799"/>
          <a:stretch/>
        </p:blipFill>
        <p:spPr bwMode="auto">
          <a:xfrm>
            <a:off x="1676400" y="1447800"/>
            <a:ext cx="5943600" cy="491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 y="6362639"/>
            <a:ext cx="1524000" cy="369332"/>
          </a:xfrm>
          <a:prstGeom prst="rect">
            <a:avLst/>
          </a:prstGeom>
          <a:noFill/>
        </p:spPr>
        <p:txBody>
          <a:bodyPr wrap="square" rtlCol="0">
            <a:spAutoFit/>
          </a:bodyPr>
          <a:lstStyle/>
          <a:p>
            <a:r>
              <a:rPr lang="en-US" b="1" dirty="0" smtClean="0">
                <a:solidFill>
                  <a:schemeClr val="bg1"/>
                </a:solidFill>
              </a:rPr>
              <a:t>Grades 7 - 12</a:t>
            </a:r>
            <a:endParaRPr lang="en-US" b="1" dirty="0">
              <a:solidFill>
                <a:schemeClr val="bg1"/>
              </a:solidFill>
            </a:endParaRPr>
          </a:p>
        </p:txBody>
      </p:sp>
    </p:spTree>
    <p:extLst>
      <p:ext uri="{BB962C8B-B14F-4D97-AF65-F5344CB8AC3E}">
        <p14:creationId xmlns:p14="http://schemas.microsoft.com/office/powerpoint/2010/main" val="35643490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hlinkClick r:id="rId3"/>
              </a:rPr>
              <a:t>www.khake.com/page64.html</a:t>
            </a:r>
            <a:endParaRPr lang="en-US" dirty="0"/>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rotWithShape="1">
          <a:blip r:embed="rId4"/>
          <a:srcRect l="4375" t="14000" r="27500" b="22876"/>
          <a:stretch/>
        </p:blipFill>
        <p:spPr bwMode="auto">
          <a:xfrm>
            <a:off x="914400" y="1600200"/>
            <a:ext cx="7848600" cy="4545255"/>
          </a:xfrm>
          <a:prstGeom prst="rect">
            <a:avLst/>
          </a:prstGeom>
          <a:noFill/>
          <a:ln w="9525">
            <a:noFill/>
            <a:miter lim="800000"/>
            <a:headEnd/>
            <a:tailEnd/>
          </a:ln>
          <a:effec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hlinkClick r:id="rId3"/>
              </a:rPr>
              <a:t>http://www.successlink.org/</a:t>
            </a:r>
            <a:r>
              <a:rPr lang="en-US" dirty="0" smtClean="0"/>
              <a:t> </a:t>
            </a:r>
            <a:endParaRPr lang="en-US" dirty="0"/>
          </a:p>
        </p:txBody>
      </p:sp>
      <p:sp>
        <p:nvSpPr>
          <p:cNvPr id="2" name="Content Placeholder 1"/>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022" t="1283" r="20719" b="69408"/>
          <a:stretch/>
        </p:blipFill>
        <p:spPr bwMode="auto">
          <a:xfrm>
            <a:off x="685800" y="2438400"/>
            <a:ext cx="7806090" cy="285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extLst>
      <p:ext uri="{BB962C8B-B14F-4D97-AF65-F5344CB8AC3E}">
        <p14:creationId xmlns:p14="http://schemas.microsoft.com/office/powerpoint/2010/main" val="3824577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hlinkClick r:id="rId3"/>
              </a:rPr>
              <a:t>www.okcareertech.org/cac/Pages/resources_products/Classroom/cluster_activities_K6.htm</a:t>
            </a:r>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535" t="5260" r="21968" b="5649"/>
          <a:stretch/>
        </p:blipFill>
        <p:spPr bwMode="auto">
          <a:xfrm>
            <a:off x="2514600" y="1600200"/>
            <a:ext cx="38862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a:t>
            </a:r>
            <a:r>
              <a:rPr lang="en-US" b="1" dirty="0">
                <a:solidFill>
                  <a:schemeClr val="bg1"/>
                </a:solidFill>
              </a:rPr>
              <a:t>6</a:t>
            </a:r>
          </a:p>
        </p:txBody>
      </p:sp>
    </p:spTree>
    <p:extLst>
      <p:ext uri="{BB962C8B-B14F-4D97-AF65-F5344CB8AC3E}">
        <p14:creationId xmlns:p14="http://schemas.microsoft.com/office/powerpoint/2010/main" val="2857655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sz="2000" b="0"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hlinkClick r:id="rId3"/>
              </a:rPr>
              <a:t>www.arcota.org/arcota.org/Career_Cluster_Activities.html</a:t>
            </a:r>
            <a:endParaRPr lang="en-US" sz="2000" b="0"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000" t="1273" r="25102" b="14842"/>
          <a:stretch/>
        </p:blipFill>
        <p:spPr bwMode="auto">
          <a:xfrm>
            <a:off x="2667000" y="1301017"/>
            <a:ext cx="4014979" cy="498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t>Grades 6 - 12</a:t>
            </a:r>
            <a:endParaRPr lang="en-US" b="1" dirty="0"/>
          </a:p>
        </p:txBody>
      </p:sp>
    </p:spTree>
    <p:extLst>
      <p:ext uri="{BB962C8B-B14F-4D97-AF65-F5344CB8AC3E}">
        <p14:creationId xmlns:p14="http://schemas.microsoft.com/office/powerpoint/2010/main" val="363427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charlene piel\AppData\Local\Microsoft\Windows\Temporary Internet Files\Content.IE5\8SLL6ZER\MP9004487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557349" y="3200400"/>
            <a:ext cx="5791200"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4800" b="1" dirty="0" smtClean="0">
                <a:solidFill>
                  <a:srgbClr val="000000"/>
                </a:solidFill>
              </a:rPr>
              <a:t>4 Sessions</a:t>
            </a:r>
          </a:p>
          <a:p>
            <a:pPr algn="ctr" fontAlgn="base">
              <a:spcBef>
                <a:spcPct val="50000"/>
              </a:spcBef>
              <a:spcAft>
                <a:spcPct val="0"/>
              </a:spcAft>
            </a:pPr>
            <a:r>
              <a:rPr lang="en-US" sz="4800" b="1" dirty="0" smtClean="0">
                <a:solidFill>
                  <a:srgbClr val="000000"/>
                </a:solidFill>
              </a:rPr>
              <a:t>30 minutes each</a:t>
            </a:r>
          </a:p>
        </p:txBody>
      </p:sp>
    </p:spTree>
    <p:extLst>
      <p:ext uri="{BB962C8B-B14F-4D97-AF65-F5344CB8AC3E}">
        <p14:creationId xmlns:p14="http://schemas.microsoft.com/office/powerpoint/2010/main" val="795369064"/>
      </p:ext>
    </p:extLst>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err="1" smtClean="0"/>
              <a:t>NonTraditional</a:t>
            </a:r>
            <a:r>
              <a:rPr lang="en-US" sz="4400" dirty="0" smtClean="0"/>
              <a:t> Career Resources</a:t>
            </a:r>
            <a:endParaRPr lang="en-US" sz="4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pPr algn="ctr"/>
            <a:r>
              <a:rPr lang="en-US"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hlinkClick r:id="rId3"/>
              </a:rPr>
              <a:t>http://www.engineergirl.org/</a:t>
            </a:r>
            <a:endParaRPr lang="en-US"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162" b="25545"/>
          <a:stretch/>
        </p:blipFill>
        <p:spPr bwMode="auto">
          <a:xfrm>
            <a:off x="1219200" y="1600200"/>
            <a:ext cx="7239000" cy="41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t>Grades 3 - 12</a:t>
            </a:r>
            <a:endParaRPr lang="en-US"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lumMod val="75000"/>
              </a:schemeClr>
            </a:gs>
            <a:gs pos="100000">
              <a:schemeClr val="bg2">
                <a:shade val="35000"/>
                <a:satMod val="250000"/>
              </a:schemeClr>
            </a:gs>
          </a:gsLst>
          <a:path path="circle">
            <a:fillToRect l="15000" t="50000" r="85000" b="6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lgn="ctr"/>
            <a:r>
              <a:rPr lang="en-US" sz="2600"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hlinkClick r:id="rId3"/>
              </a:rPr>
              <a:t>www.stemequitypipeline.org/Resources/Default.aspx</a:t>
            </a:r>
            <a:endParaRPr lang="en-US" sz="2600"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78850" name="Picture 2"/>
          <p:cNvPicPr>
            <a:picLocks noGrp="1" noChangeAspect="1" noChangeArrowheads="1"/>
          </p:cNvPicPr>
          <p:nvPr>
            <p:ph idx="1"/>
          </p:nvPr>
        </p:nvPicPr>
        <p:blipFill rotWithShape="1">
          <a:blip r:embed="rId4"/>
          <a:srcRect l="11180" t="14237" r="12106" b="7303"/>
          <a:stretch/>
        </p:blipFill>
        <p:spPr bwMode="auto">
          <a:xfrm>
            <a:off x="1219200" y="1676400"/>
            <a:ext cx="6740434" cy="4308629"/>
          </a:xfrm>
          <a:prstGeom prst="rect">
            <a:avLst/>
          </a:prstGeom>
          <a:noFill/>
          <a:ln w="9525">
            <a:noFill/>
            <a:miter lim="800000"/>
            <a:headEnd/>
            <a:tailEnd/>
          </a:ln>
          <a:effectLst/>
        </p:spPr>
      </p:pic>
      <p:sp>
        <p:nvSpPr>
          <p:cNvPr id="4" name="TextBox 3"/>
          <p:cNvSpPr txBox="1"/>
          <p:nvPr/>
        </p:nvSpPr>
        <p:spPr>
          <a:xfrm>
            <a:off x="304800" y="6248400"/>
            <a:ext cx="1524000" cy="369332"/>
          </a:xfrm>
          <a:prstGeom prst="rect">
            <a:avLst/>
          </a:prstGeom>
          <a:noFill/>
        </p:spPr>
        <p:txBody>
          <a:bodyPr wrap="square" rtlCol="0">
            <a:spAutoFit/>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Grades K - 12</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33400"/>
          </a:xfrm>
        </p:spPr>
        <p:txBody>
          <a:bodyPr/>
          <a:lstStyle/>
          <a:p>
            <a:pPr marL="0" indent="0" algn="ctr">
              <a:buNone/>
            </a:pPr>
            <a:r>
              <a:rPr lang="en-US" b="1" dirty="0" smtClean="0">
                <a:hlinkClick r:id="rId3"/>
              </a:rPr>
              <a:t>http://equityallianceatasu.org/pub/whatmatters</a:t>
            </a:r>
            <a:endParaRPr lang="en-US" b="1" dirty="0"/>
          </a:p>
        </p:txBody>
      </p:sp>
      <p:pic>
        <p:nvPicPr>
          <p:cNvPr id="24578" name="Picture 2" descr="Home">
            <a:hlinkClick r:id="rId4" tooltip="Home"/>
          </p:cNvPr>
          <p:cNvPicPr>
            <a:picLocks noChangeAspect="1" noChangeArrowheads="1"/>
          </p:cNvPicPr>
          <p:nvPr/>
        </p:nvPicPr>
        <p:blipFill>
          <a:blip r:embed="rId5"/>
          <a:srcRect/>
          <a:stretch>
            <a:fillRect/>
          </a:stretch>
        </p:blipFill>
        <p:spPr bwMode="auto">
          <a:xfrm>
            <a:off x="533400" y="304800"/>
            <a:ext cx="1857375" cy="600075"/>
          </a:xfrm>
          <a:prstGeom prst="rect">
            <a:avLst/>
          </a:prstGeom>
          <a:noFill/>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523" t="8454" r="21313" b="12402"/>
          <a:stretch/>
        </p:blipFill>
        <p:spPr bwMode="auto">
          <a:xfrm>
            <a:off x="1905000" y="1676400"/>
            <a:ext cx="4953000" cy="45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6699"/>
            </a:gs>
            <a:gs pos="100000">
              <a:schemeClr val="bg2">
                <a:shade val="35000"/>
                <a:satMod val="250000"/>
              </a:schemeClr>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ctr"/>
            <a:r>
              <a:rPr lang="en-US" dirty="0" smtClean="0">
                <a:hlinkClick r:id="rId3"/>
              </a:rPr>
              <a:t>www.teachengineering.org</a:t>
            </a:r>
            <a:r>
              <a:rPr lang="en-US" dirty="0" smtClean="0"/>
              <a:t>	</a:t>
            </a:r>
            <a:endParaRPr lang="en-US" dirty="0"/>
          </a:p>
        </p:txBody>
      </p:sp>
      <p:sp>
        <p:nvSpPr>
          <p:cNvPr id="5" name="Content Placeholder 4"/>
          <p:cNvSpPr>
            <a:spLocks noGrp="1"/>
          </p:cNvSpPr>
          <p:nvPr>
            <p:ph idx="1"/>
          </p:nvPr>
        </p:nvSpPr>
        <p:spPr/>
        <p:txBody>
          <a:bodyPr/>
          <a:lstStyle/>
          <a:p>
            <a:endParaRPr lang="en-US" dirty="0"/>
          </a:p>
        </p:txBody>
      </p:sp>
      <p:pic>
        <p:nvPicPr>
          <p:cNvPr id="79875" name="Picture 3"/>
          <p:cNvPicPr>
            <a:picLocks noChangeAspect="1" noChangeArrowheads="1"/>
          </p:cNvPicPr>
          <p:nvPr/>
        </p:nvPicPr>
        <p:blipFill>
          <a:blip r:embed="rId4"/>
          <a:srcRect l="17500" r="18333" b="14667"/>
          <a:stretch>
            <a:fillRect/>
          </a:stretch>
        </p:blipFill>
        <p:spPr bwMode="auto">
          <a:xfrm>
            <a:off x="1905000" y="1295400"/>
            <a:ext cx="5486400" cy="4560125"/>
          </a:xfrm>
          <a:prstGeom prst="rect">
            <a:avLst/>
          </a:prstGeom>
          <a:noFill/>
          <a:ln w="9525">
            <a:noFill/>
            <a:miter lim="800000"/>
            <a:headEnd/>
            <a:tailEnd/>
          </a:ln>
          <a:effectLst/>
        </p:spPr>
      </p:pic>
      <p:sp>
        <p:nvSpPr>
          <p:cNvPr id="6" name="TextBox 5"/>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006699"/>
            </a:gs>
            <a:gs pos="68000">
              <a:schemeClr val="bg2">
                <a:shade val="35000"/>
                <a:satMod val="2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hlinkClick r:id="rId3"/>
              </a:rPr>
              <a:t>www.ricw.ri.gov/publications/GEH/lessons.htm</a:t>
            </a:r>
            <a:endParaRPr lang="en-US" sz="2800" dirty="0"/>
          </a:p>
        </p:txBody>
      </p:sp>
      <p:pic>
        <p:nvPicPr>
          <p:cNvPr id="80898" name="Picture 2"/>
          <p:cNvPicPr>
            <a:picLocks noGrp="1" noChangeAspect="1" noChangeArrowheads="1"/>
          </p:cNvPicPr>
          <p:nvPr>
            <p:ph idx="1"/>
          </p:nvPr>
        </p:nvPicPr>
        <p:blipFill rotWithShape="1">
          <a:blip r:embed="rId4"/>
          <a:srcRect t="13469" r="1388" b="7401"/>
          <a:stretch/>
        </p:blipFill>
        <p:spPr bwMode="auto">
          <a:xfrm>
            <a:off x="1219200" y="2514600"/>
            <a:ext cx="7141029" cy="3581400"/>
          </a:xfrm>
          <a:prstGeom prst="rect">
            <a:avLst/>
          </a:prstGeom>
          <a:noFill/>
          <a:ln w="9525">
            <a:noFill/>
            <a:miter lim="800000"/>
            <a:headEnd/>
            <a:tailEnd/>
          </a:ln>
          <a:effectLst/>
        </p:spPr>
      </p:pic>
      <p:sp>
        <p:nvSpPr>
          <p:cNvPr id="80899" name="Rectangle 3"/>
          <p:cNvSpPr>
            <a:spLocks noChangeArrowheads="1"/>
          </p:cNvSpPr>
          <p:nvPr/>
        </p:nvSpPr>
        <p:spPr bwMode="auto">
          <a:xfrm>
            <a:off x="0" y="1676400"/>
            <a:ext cx="9144000" cy="7540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INFUSING EQUITY BY GENDER INTO THE CLASSROOM:</a:t>
            </a:r>
            <a:br>
              <a:rPr kumimoji="0" lang="en-US" sz="1600" b="1" i="0" u="none" strike="noStrike" cap="none" normalizeH="0" baseline="0" dirty="0" smtClean="0">
                <a:ln>
                  <a:noFill/>
                </a:ln>
                <a:solidFill>
                  <a:schemeClr val="tx1"/>
                </a:solidFill>
                <a:effectLst/>
                <a:latin typeface="Arial" pitchFamily="34" charset="0"/>
                <a:cs typeface="Arial" pitchFamily="34" charset="0"/>
              </a:rPr>
            </a:br>
            <a:r>
              <a:rPr kumimoji="0" lang="en-US" sz="1600" b="1" i="1" u="none" strike="noStrike" cap="none" normalizeH="0" baseline="0" dirty="0" smtClean="0">
                <a:ln>
                  <a:noFill/>
                </a:ln>
                <a:solidFill>
                  <a:schemeClr val="tx1"/>
                </a:solidFill>
                <a:effectLst/>
                <a:latin typeface="Arial" pitchFamily="34" charset="0"/>
                <a:cs typeface="Arial" pitchFamily="34" charset="0"/>
              </a:rPr>
              <a:t>A Handbook of Classroom Practices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cs typeface="Arial" pitchFamily="34" charset="0"/>
              </a:rPr>
              <a:t>LESSON PLANS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- 16</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bg1"/>
                </a:solidFill>
              </a:rPr>
              <a:t>Female Auto Mechanic Breaks Stereotypes</a:t>
            </a:r>
            <a:endParaRPr lang="en-US" dirty="0">
              <a:solidFill>
                <a:schemeClr val="bg1"/>
              </a:solidFill>
            </a:endParaRPr>
          </a:p>
        </p:txBody>
      </p:sp>
      <p:sp>
        <p:nvSpPr>
          <p:cNvPr id="3" name="Content Placeholder 2"/>
          <p:cNvSpPr>
            <a:spLocks noGrp="1"/>
          </p:cNvSpPr>
          <p:nvPr>
            <p:ph idx="1"/>
          </p:nvPr>
        </p:nvSpPr>
        <p:spPr/>
        <p:txBody>
          <a:bodyPr/>
          <a:lstStyle/>
          <a:p>
            <a:pPr marL="0" indent="0" algn="ctr">
              <a:buNone/>
            </a:pPr>
            <a:r>
              <a:rPr lang="en-US" dirty="0" smtClean="0">
                <a:hlinkClick r:id="rId3"/>
              </a:rPr>
              <a:t>http://www.cbsnews.com/stories/2010/12/06/assignment_america/main7123714.shtml?tag=cbsnewstwocolupperpromoarea</a:t>
            </a:r>
            <a:endParaRPr lang="en-US" dirty="0" smtClean="0"/>
          </a:p>
          <a:p>
            <a:endParaRPr lang="en-US" dirty="0"/>
          </a:p>
        </p:txBody>
      </p:sp>
      <p:pic>
        <p:nvPicPr>
          <p:cNvPr id="27650" name="Picture 2"/>
          <p:cNvPicPr>
            <a:picLocks noChangeAspect="1" noChangeArrowheads="1"/>
          </p:cNvPicPr>
          <p:nvPr/>
        </p:nvPicPr>
        <p:blipFill>
          <a:blip r:embed="rId4"/>
          <a:srcRect l="13125" t="33000" r="39375" b="21000"/>
          <a:stretch>
            <a:fillRect/>
          </a:stretch>
        </p:blipFill>
        <p:spPr bwMode="auto">
          <a:xfrm>
            <a:off x="1371600" y="2514600"/>
            <a:ext cx="6420678"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Women Break Pit Row's Glass Ceiling</a:t>
            </a:r>
            <a:endParaRPr lang="en-US" dirty="0">
              <a:solidFill>
                <a:schemeClr val="bg1"/>
              </a:solidFill>
            </a:endParaRPr>
          </a:p>
        </p:txBody>
      </p:sp>
      <p:sp>
        <p:nvSpPr>
          <p:cNvPr id="3" name="Content Placeholder 2"/>
          <p:cNvSpPr>
            <a:spLocks noGrp="1"/>
          </p:cNvSpPr>
          <p:nvPr>
            <p:ph idx="1"/>
          </p:nvPr>
        </p:nvSpPr>
        <p:spPr/>
        <p:txBody>
          <a:bodyPr/>
          <a:lstStyle/>
          <a:p>
            <a:pPr marL="0" indent="0" algn="ctr">
              <a:buNone/>
            </a:pPr>
            <a:r>
              <a:rPr lang="en-US" b="1" dirty="0" smtClean="0">
                <a:hlinkClick r:id="rId3"/>
              </a:rPr>
              <a:t>http://www.youtube.com/watch?v=XnF-d0MT1Pk</a:t>
            </a:r>
            <a:endParaRPr lang="en-US" b="1" dirty="0"/>
          </a:p>
        </p:txBody>
      </p:sp>
      <p:pic>
        <p:nvPicPr>
          <p:cNvPr id="28674" name="Picture 2">
            <a:hlinkClick r:id="rId4" action="ppaction://hlinkfile"/>
          </p:cNvPr>
          <p:cNvPicPr>
            <a:picLocks noChangeAspect="1" noChangeArrowheads="1"/>
          </p:cNvPicPr>
          <p:nvPr/>
        </p:nvPicPr>
        <p:blipFill>
          <a:blip r:embed="rId5"/>
          <a:srcRect l="11875" t="29000" r="39375" b="28000"/>
          <a:stretch>
            <a:fillRect/>
          </a:stretch>
        </p:blipFill>
        <p:spPr bwMode="auto">
          <a:xfrm>
            <a:off x="1143000" y="2362200"/>
            <a:ext cx="6911163"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0000"/>
              </a:schemeClr>
            </a:gs>
            <a:gs pos="77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196" name="Rectangle 4"/>
          <p:cNvSpPr>
            <a:spLocks noChangeArrowheads="1"/>
          </p:cNvSpPr>
          <p:nvPr/>
        </p:nvSpPr>
        <p:spPr bwMode="auto">
          <a:xfrm>
            <a:off x="1524000" y="457200"/>
            <a:ext cx="6248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Our students are </a:t>
            </a:r>
            <a:b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4400" b="1" dirty="0" smtClean="0">
                <a:ln w="17780" cmpd="sng">
                  <a:solidFill>
                    <a:srgbClr val="FFFFFF"/>
                  </a:solidFill>
                  <a:prstDash val="solid"/>
                  <a:miter lim="800000"/>
                </a:ln>
                <a:solidFill>
                  <a:srgbClr val="CC0066"/>
                </a:solidFill>
                <a:effectLst>
                  <a:outerShdw blurRad="50800" algn="tl" rotWithShape="0">
                    <a:srgbClr val="000000"/>
                  </a:outerShdw>
                </a:effectLst>
              </a:rPr>
              <a:t>A</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M</a:t>
            </a:r>
            <a:r>
              <a:rPr lang="en-US" sz="4400" b="1" dirty="0" smtClean="0">
                <a:ln w="17780" cmpd="sng">
                  <a:solidFill>
                    <a:srgbClr val="FFFFFF"/>
                  </a:solidFill>
                  <a:prstDash val="solid"/>
                  <a:miter lim="800000"/>
                </a:ln>
                <a:solidFill>
                  <a:srgbClr val="7030A0"/>
                </a:solidFill>
                <a:effectLst>
                  <a:outerShdw blurRad="50800" algn="tl" rotWithShape="0">
                    <a:srgbClr val="000000"/>
                  </a:outerShdw>
                </a:effectLst>
              </a:rPr>
              <a:t>A</a:t>
            </a:r>
            <a:r>
              <a:rPr lang="en-US" sz="4400" b="1" dirty="0" smtClean="0">
                <a:ln w="17780" cmpd="sng">
                  <a:solidFill>
                    <a:srgbClr val="FFFFFF"/>
                  </a:solidFill>
                  <a:prstDash val="solid"/>
                  <a:miter lim="800000"/>
                </a:ln>
                <a:solidFill>
                  <a:srgbClr val="FFFF99"/>
                </a:solidFill>
                <a:effectLst>
                  <a:outerShdw blurRad="50800" algn="tl" rotWithShape="0">
                    <a:srgbClr val="000000"/>
                  </a:outerShdw>
                </a:effectLst>
              </a:rPr>
              <a:t>Z</a:t>
            </a:r>
            <a:r>
              <a:rPr lang="en-US" sz="4400" b="1" dirty="0" smtClean="0">
                <a:ln w="17780" cmpd="sng">
                  <a:solidFill>
                    <a:srgbClr val="FFFFFF"/>
                  </a:solidFill>
                  <a:prstDash val="solid"/>
                  <a:miter lim="800000"/>
                </a:ln>
                <a:solidFill>
                  <a:srgbClr val="00B050"/>
                </a:solidFill>
                <a:effectLst>
                  <a:outerShdw blurRad="50800" algn="tl" rotWithShape="0">
                    <a:srgbClr val="000000"/>
                  </a:outerShdw>
                </a:effectLst>
              </a:rPr>
              <a:t>I</a:t>
            </a:r>
            <a:r>
              <a:rPr lang="en-US" sz="4400" b="1" dirty="0" smtClean="0">
                <a:ln w="17780" cmpd="sng">
                  <a:solidFill>
                    <a:srgbClr val="FFFFFF"/>
                  </a:solidFill>
                  <a:prstDash val="solid"/>
                  <a:miter lim="800000"/>
                </a:ln>
                <a:solidFill>
                  <a:srgbClr val="FFC000"/>
                </a:solidFill>
                <a:effectLst>
                  <a:outerShdw blurRad="50800" algn="tl" rotWithShape="0">
                    <a:srgbClr val="000000"/>
                  </a:outerShdw>
                </a:effectLst>
              </a:rPr>
              <a:t>N</a:t>
            </a:r>
            <a:r>
              <a:rPr lang="en-US" sz="4400" b="1" dirty="0" smtClean="0">
                <a:ln w="17780" cmpd="sng">
                  <a:solidFill>
                    <a:srgbClr val="FFFFFF"/>
                  </a:solidFill>
                  <a:prstDash val="solid"/>
                  <a:miter lim="800000"/>
                </a:ln>
                <a:solidFill>
                  <a:srgbClr val="3333FF"/>
                </a:solidFill>
                <a:effectLst>
                  <a:outerShdw blurRad="50800" algn="tl" rotWithShape="0">
                    <a:srgbClr val="000000"/>
                  </a:outerShdw>
                </a:effectLst>
              </a:rPr>
              <a:t>G</a:t>
            </a:r>
            <a:r>
              <a:rPr lang="en-US" sz="4400" b="1" dirty="0" smtClean="0">
                <a:ln w="17780" cmpd="sng">
                  <a:solidFill>
                    <a:srgbClr val="FFFFFF"/>
                  </a:solidFill>
                  <a:prstDash val="solid"/>
                  <a:miter lim="800000"/>
                </a:ln>
                <a:solidFill>
                  <a:srgbClr val="CC0066"/>
                </a:solidFill>
                <a:effectLst>
                  <a:outerShdw blurRad="50800" algn="tl" rotWithShape="0">
                    <a:srgbClr val="000000"/>
                  </a:outerShdw>
                </a:effectLst>
              </a:rPr>
              <a:t>!</a:t>
            </a:r>
            <a:r>
              <a:rPr lang="en-US" sz="4400" b="1" dirty="0" smtClean="0">
                <a:ln w="17780" cmpd="sng">
                  <a:solidFill>
                    <a:srgbClr val="FFFFFF"/>
                  </a:solidFill>
                  <a:prstDash val="solid"/>
                  <a:miter lim="800000"/>
                </a:ln>
                <a:solidFill>
                  <a:srgbClr val="7030A0"/>
                </a:solidFill>
                <a:effectLst>
                  <a:outerShdw blurRad="50800" algn="tl" rotWithShape="0">
                    <a:srgbClr val="000000"/>
                  </a:outerShdw>
                </a:effectLst>
              </a:rPr>
              <a:t>!</a:t>
            </a:r>
            <a:r>
              <a:rPr lang="en-US" sz="4400" b="1" dirty="0" smtClean="0">
                <a:ln w="17780" cmpd="sng">
                  <a:solidFill>
                    <a:srgbClr val="FFFFFF"/>
                  </a:solidFill>
                  <a:prstDash val="solid"/>
                  <a:miter lim="800000"/>
                </a:ln>
                <a:solidFill>
                  <a:schemeClr val="accent1">
                    <a:lumMod val="50000"/>
                  </a:schemeClr>
                </a:solidFill>
                <a:effectLst>
                  <a:outerShdw blurRad="50800" algn="tl" rotWithShape="0">
                    <a:srgbClr val="000000"/>
                  </a:outerShdw>
                </a:effectLst>
              </a:rPr>
              <a:t>!</a:t>
            </a:r>
            <a:r>
              <a:rPr lang="en-US" sz="4400" b="1" dirty="0" smtClean="0">
                <a:ln w="17780" cmpd="sng">
                  <a:solidFill>
                    <a:srgbClr val="FFFFFF"/>
                  </a:solidFill>
                  <a:prstDash val="solid"/>
                  <a:miter lim="800000"/>
                </a:ln>
                <a:solidFill>
                  <a:srgbClr val="00B050"/>
                </a:solidFill>
                <a:effectLst>
                  <a:outerShdw blurRad="50800" algn="tl" rotWithShape="0">
                    <a:srgbClr val="000000"/>
                  </a:outerShdw>
                </a:effectLst>
              </a:rPr>
              <a:t>!</a:t>
            </a:r>
          </a:p>
        </p:txBody>
      </p:sp>
      <p:sp>
        <p:nvSpPr>
          <p:cNvPr id="8197" name="Text Box 5"/>
          <p:cNvSpPr txBox="1">
            <a:spLocks noChangeArrowheads="1"/>
          </p:cNvSpPr>
          <p:nvPr/>
        </p:nvSpPr>
        <p:spPr bwMode="auto">
          <a:xfrm>
            <a:off x="513806" y="5181600"/>
            <a:ext cx="807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u="sng" dirty="0" smtClean="0">
                <a:solidFill>
                  <a:srgbClr val="000000"/>
                </a:solidFill>
              </a:rPr>
              <a:t>Thank you</a:t>
            </a:r>
            <a:r>
              <a:rPr lang="en-US" dirty="0" smtClean="0">
                <a:solidFill>
                  <a:srgbClr val="000000"/>
                </a:solidFill>
              </a:rPr>
              <a:t> for helping  your students achieve and encouraging them to realize their individual career aspirations</a:t>
            </a:r>
          </a:p>
        </p:txBody>
      </p:sp>
      <p:sp>
        <p:nvSpPr>
          <p:cNvPr id="8199" name="Text Box 7"/>
          <p:cNvSpPr txBox="1">
            <a:spLocks noChangeArrowheads="1"/>
          </p:cNvSpPr>
          <p:nvPr/>
        </p:nvSpPr>
        <p:spPr bwMode="auto">
          <a:xfrm>
            <a:off x="2057400" y="60198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50000"/>
              </a:spcBef>
              <a:spcAft>
                <a:spcPct val="0"/>
              </a:spcAft>
            </a:pPr>
            <a:r>
              <a:rPr lang="en-US" sz="2400" b="1" spc="50" dirty="0" smtClean="0">
                <a:ln w="11430"/>
                <a:solidFill>
                  <a:srgbClr val="CC0066"/>
                </a:solidFill>
                <a:effectLst>
                  <a:outerShdw blurRad="76200" dist="50800" dir="5400000" algn="tl" rotWithShape="0">
                    <a:srgbClr val="000000">
                      <a:alpha val="65000"/>
                    </a:srgbClr>
                  </a:outerShdw>
                </a:effectLst>
              </a:rPr>
              <a:t>CAREERS</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400" b="1" spc="50" dirty="0" smtClean="0">
                <a:ln w="11430"/>
                <a:solidFill>
                  <a:srgbClr val="00B050"/>
                </a:solidFill>
                <a:effectLst>
                  <a:outerShdw blurRad="76200" dist="50800" dir="5400000" algn="tl" rotWithShape="0">
                    <a:srgbClr val="000000">
                      <a:alpha val="65000"/>
                    </a:srgbClr>
                  </a:outerShdw>
                </a:effectLst>
              </a:rPr>
              <a:t>HAVE</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400" b="1" spc="50" dirty="0" smtClean="0">
                <a:ln w="11430"/>
                <a:solidFill>
                  <a:srgbClr val="3333FF"/>
                </a:solidFill>
                <a:effectLst>
                  <a:outerShdw blurRad="76200" dist="50800" dir="5400000" algn="tl" rotWithShape="0">
                    <a:srgbClr val="000000">
                      <a:alpha val="65000"/>
                    </a:srgbClr>
                  </a:outerShdw>
                </a:effectLst>
              </a:rPr>
              <a:t>NO</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2400" b="1" spc="50" dirty="0" smtClean="0">
                <a:ln w="11430"/>
                <a:solidFill>
                  <a:srgbClr val="FFC000"/>
                </a:solidFill>
                <a:effectLst>
                  <a:outerShdw blurRad="76200" dist="50800" dir="5400000" algn="tl" rotWithShape="0">
                    <a:srgbClr val="000000">
                      <a:alpha val="65000"/>
                    </a:srgbClr>
                  </a:outerShdw>
                </a:effectLst>
              </a:rPr>
              <a:t>GENDER</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
        <p:nvSpPr>
          <p:cNvPr id="8200" name="Rectangle 8"/>
          <p:cNvSpPr>
            <a:spLocks noChangeArrowheads="1"/>
          </p:cNvSpPr>
          <p:nvPr/>
        </p:nvSpPr>
        <p:spPr bwMode="auto">
          <a:xfrm>
            <a:off x="1524000" y="4572000"/>
            <a:ext cx="6324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400" dirty="0" smtClean="0">
                <a:solidFill>
                  <a:srgbClr val="000000"/>
                </a:solidFill>
                <a:hlinkClick r:id="rId2"/>
              </a:rPr>
              <a:t>http://www.youtube.com/watch?v=ehDAP1OQ9Zw&amp;feature=player_detailpage</a:t>
            </a:r>
            <a:endParaRPr lang="en-US" sz="1400" dirty="0" smtClean="0">
              <a:solidFill>
                <a:srgbClr val="000000"/>
              </a:solidFill>
            </a:endParaRPr>
          </a:p>
        </p:txBody>
      </p:sp>
      <p:sp>
        <p:nvSpPr>
          <p:cNvPr id="8202" name="AutoShape 10" descr="Z"/>
          <p:cNvSpPr>
            <a:spLocks noChangeAspect="1" noChangeArrowheads="1"/>
          </p:cNvSpPr>
          <p:nvPr/>
        </p:nvSpPr>
        <p:spPr bwMode="auto">
          <a:xfrm>
            <a:off x="4000500" y="3000375"/>
            <a:ext cx="1143000"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endParaRPr>
          </a:p>
        </p:txBody>
      </p:sp>
      <p:sp>
        <p:nvSpPr>
          <p:cNvPr id="8204" name="AutoShape 12" descr="9k="/>
          <p:cNvSpPr>
            <a:spLocks noChangeAspect="1" noChangeArrowheads="1"/>
          </p:cNvSpPr>
          <p:nvPr/>
        </p:nvSpPr>
        <p:spPr bwMode="auto">
          <a:xfrm>
            <a:off x="3371850" y="2767013"/>
            <a:ext cx="2400300" cy="13239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endParaRPr>
          </a:p>
        </p:txBody>
      </p:sp>
      <p:sp>
        <p:nvSpPr>
          <p:cNvPr id="8206" name="AutoShape 14" descr="9k="/>
          <p:cNvSpPr>
            <a:spLocks noChangeAspect="1" noChangeArrowheads="1"/>
          </p:cNvSpPr>
          <p:nvPr/>
        </p:nvSpPr>
        <p:spPr bwMode="auto">
          <a:xfrm>
            <a:off x="3371850" y="2767013"/>
            <a:ext cx="2400300" cy="1323975"/>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endParaRPr>
          </a:p>
        </p:txBody>
      </p:sp>
      <p:pic>
        <p:nvPicPr>
          <p:cNvPr id="8208" name="Picture 16" descr="ANd9GcSizVTpEHgFOvGq2SqQH60B2tEC6qvtTq_bvahmXA5YW8yVwO7kNH4soons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5" y="2133600"/>
            <a:ext cx="1979613"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835179"/>
      </p:ext>
    </p:extLst>
  </p:cSld>
  <p:clrMapOvr>
    <a:masterClrMapping/>
  </p:clrMapOvr>
  <p:transition spd="med">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6" descr="C:\Users\Charlene Piel\AppData\Local\Microsoft\Windows\Temporary Internet Files\Content.IE5\MOB0G12D\MP900423136[1].jpg"/>
          <p:cNvPicPr>
            <a:picLocks noChangeAspect="1" noChangeArrowheads="1"/>
          </p:cNvPicPr>
          <p:nvPr/>
        </p:nvPicPr>
        <p:blipFill>
          <a:blip r:embed="rId3" cstate="print"/>
          <a:srcRect/>
          <a:stretch>
            <a:fillRect/>
          </a:stretch>
        </p:blipFill>
        <p:spPr bwMode="auto">
          <a:xfrm>
            <a:off x="0" y="0"/>
            <a:ext cx="9296400" cy="6858000"/>
          </a:xfrm>
          <a:prstGeom prst="rect">
            <a:avLst/>
          </a:prstGeom>
          <a:noFill/>
          <a:ln w="9525">
            <a:noFill/>
            <a:miter lim="800000"/>
            <a:headEnd/>
            <a:tailEnd/>
          </a:ln>
        </p:spPr>
      </p:pic>
      <p:sp>
        <p:nvSpPr>
          <p:cNvPr id="4" name="TextBox 3"/>
          <p:cNvSpPr txBox="1"/>
          <p:nvPr/>
        </p:nvSpPr>
        <p:spPr>
          <a:xfrm>
            <a:off x="1447800" y="685800"/>
            <a:ext cx="7696200" cy="369332"/>
          </a:xfrm>
          <a:prstGeom prst="rect">
            <a:avLst/>
          </a:prstGeom>
          <a:noFill/>
        </p:spPr>
        <p:txBody>
          <a:bodyPr>
            <a:spAutoFit/>
            <a:scene3d>
              <a:camera prst="orthographicFront"/>
              <a:lightRig rig="balanced" dir="t">
                <a:rot lat="0" lon="0" rev="2100000"/>
              </a:lightRig>
            </a:scene3d>
            <a:sp3d extrusionH="57150" prstMaterial="metal">
              <a:bevelT w="38100" h="25400" prst="slope"/>
              <a:contourClr>
                <a:schemeClr val="bg2"/>
              </a:contourClr>
            </a:sp3d>
          </a:bodyPr>
          <a:lstStyle/>
          <a:p>
            <a:pPr fontAlgn="auto">
              <a:spcBef>
                <a:spcPts val="0"/>
              </a:spcBef>
              <a:spcAft>
                <a:spcPts val="0"/>
              </a:spcAft>
              <a:defRPr/>
            </a:pPr>
            <a:endParaRPr lang="en-US" b="1" dirty="0">
              <a:ln w="50800"/>
              <a:solidFill>
                <a:schemeClr val="bg1">
                  <a:shade val="50000"/>
                </a:schemeClr>
              </a:solidFill>
              <a:latin typeface="+mn-lt"/>
            </a:endParaRPr>
          </a:p>
        </p:txBody>
      </p:sp>
      <p:sp>
        <p:nvSpPr>
          <p:cNvPr id="5" name="Rectangle 4"/>
          <p:cNvSpPr/>
          <p:nvPr/>
        </p:nvSpPr>
        <p:spPr>
          <a:xfrm>
            <a:off x="1066800" y="1676400"/>
            <a:ext cx="7315200" cy="384720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3600" b="1" dirty="0" smtClean="0">
                <a:ln w="11430">
                  <a:solidFill>
                    <a:srgbClr val="FF6699"/>
                  </a:solidFill>
                </a:ln>
                <a:effectLst>
                  <a:outerShdw blurRad="80000" dist="40000" dir="5040000" algn="tl">
                    <a:srgbClr val="000000">
                      <a:alpha val="30000"/>
                    </a:srgbClr>
                  </a:outerShdw>
                </a:effectLst>
              </a:rPr>
              <a:t>To </a:t>
            </a:r>
            <a:r>
              <a:rPr lang="en-US" sz="3600" b="1" i="1" dirty="0" smtClean="0">
                <a:ln w="11430">
                  <a:solidFill>
                    <a:srgbClr val="FF6699"/>
                  </a:solidFill>
                </a:ln>
                <a:effectLst>
                  <a:outerShdw blurRad="80000" dist="40000" dir="5040000" algn="tl">
                    <a:srgbClr val="000000">
                      <a:alpha val="30000"/>
                    </a:srgbClr>
                  </a:outerShdw>
                </a:effectLst>
              </a:rPr>
              <a:t>Spring </a:t>
            </a:r>
            <a:r>
              <a:rPr lang="en-US" sz="3600" b="1" dirty="0" smtClean="0">
                <a:ln w="11430">
                  <a:solidFill>
                    <a:srgbClr val="FF6699"/>
                  </a:solidFill>
                </a:ln>
                <a:effectLst>
                  <a:outerShdw blurRad="80000" dist="40000" dir="5040000" algn="tl">
                    <a:srgbClr val="000000">
                      <a:alpha val="30000"/>
                    </a:srgbClr>
                  </a:outerShdw>
                </a:effectLst>
              </a:rPr>
              <a:t>into action and </a:t>
            </a:r>
          </a:p>
          <a:p>
            <a:pPr algn="ctr" fontAlgn="auto">
              <a:spcBef>
                <a:spcPts val="0"/>
              </a:spcBef>
              <a:spcAft>
                <a:spcPts val="0"/>
              </a:spcAft>
              <a:defRPr/>
            </a:pPr>
            <a:r>
              <a:rPr lang="en-US" sz="3600" b="1" dirty="0" smtClean="0">
                <a:ln w="11430">
                  <a:solidFill>
                    <a:srgbClr val="FF6699"/>
                  </a:solidFill>
                </a:ln>
                <a:effectLst>
                  <a:outerShdw blurRad="80000" dist="40000" dir="5040000" algn="tl">
                    <a:srgbClr val="000000">
                      <a:alpha val="30000"/>
                    </a:srgbClr>
                  </a:outerShdw>
                </a:effectLst>
              </a:rPr>
              <a:t>see your program </a:t>
            </a:r>
            <a:r>
              <a:rPr lang="en-US" sz="3600" b="1" i="1" dirty="0" smtClean="0">
                <a:ln w="11430">
                  <a:solidFill>
                    <a:srgbClr val="FF6699"/>
                  </a:solidFill>
                </a:ln>
                <a:effectLst>
                  <a:outerShdw blurRad="80000" dist="40000" dir="5040000" algn="tl">
                    <a:srgbClr val="000000">
                      <a:alpha val="30000"/>
                    </a:srgbClr>
                  </a:outerShdw>
                </a:effectLst>
              </a:rPr>
              <a:t>blossom</a:t>
            </a:r>
            <a:r>
              <a:rPr lang="en-US" sz="3600" b="1" dirty="0" smtClean="0">
                <a:ln w="11430">
                  <a:solidFill>
                    <a:srgbClr val="FF6699"/>
                  </a:solidFill>
                </a:ln>
                <a:effectLst>
                  <a:outerShdw blurRad="80000" dist="40000" dir="5040000" algn="tl">
                    <a:srgbClr val="000000">
                      <a:alpha val="30000"/>
                    </a:srgbClr>
                  </a:outerShdw>
                </a:effectLst>
              </a:rPr>
              <a:t>, </a:t>
            </a:r>
          </a:p>
          <a:p>
            <a:pPr algn="ctr" fontAlgn="auto">
              <a:spcBef>
                <a:spcPts val="0"/>
              </a:spcBef>
              <a:spcAft>
                <a:spcPts val="0"/>
              </a:spcAft>
              <a:defRPr/>
            </a:pPr>
            <a:endParaRPr lang="en-US" sz="3600" b="1" dirty="0" smtClean="0">
              <a:ln w="11430">
                <a:solidFill>
                  <a:srgbClr val="FF6699"/>
                </a:solidFill>
              </a:ln>
              <a:effectLst>
                <a:outerShdw blurRad="80000" dist="40000" dir="5040000" algn="tl">
                  <a:srgbClr val="000000">
                    <a:alpha val="30000"/>
                  </a:srgbClr>
                </a:outerShdw>
              </a:effectLst>
            </a:endParaRPr>
          </a:p>
          <a:p>
            <a:pPr algn="ctr" fontAlgn="auto">
              <a:spcBef>
                <a:spcPts val="0"/>
              </a:spcBef>
              <a:spcAft>
                <a:spcPts val="0"/>
              </a:spcAft>
              <a:defRPr/>
            </a:pPr>
            <a:r>
              <a:rPr lang="en-US" sz="3600" b="1" dirty="0" smtClean="0">
                <a:ln w="11430">
                  <a:solidFill>
                    <a:srgbClr val="FF6699"/>
                  </a:solidFill>
                </a:ln>
                <a:effectLst>
                  <a:outerShdw blurRad="80000" dist="40000" dir="5040000" algn="tl">
                    <a:srgbClr val="000000">
                      <a:alpha val="30000"/>
                    </a:srgbClr>
                  </a:outerShdw>
                </a:effectLst>
              </a:rPr>
              <a:t>Contact your regional </a:t>
            </a:r>
          </a:p>
          <a:p>
            <a:pPr algn="ctr" fontAlgn="auto">
              <a:spcBef>
                <a:spcPts val="0"/>
              </a:spcBef>
              <a:spcAft>
                <a:spcPts val="0"/>
              </a:spcAft>
              <a:defRPr/>
            </a:pPr>
            <a:r>
              <a:rPr lang="en-US" sz="3600" b="1" dirty="0" smtClean="0">
                <a:ln w="11430">
                  <a:solidFill>
                    <a:srgbClr val="FF6699"/>
                  </a:solidFill>
                </a:ln>
                <a:effectLst>
                  <a:outerShdw blurRad="80000" dist="40000" dir="5040000" algn="tl">
                    <a:srgbClr val="000000">
                      <a:alpha val="30000"/>
                    </a:srgbClr>
                  </a:outerShdw>
                </a:effectLst>
              </a:rPr>
              <a:t> </a:t>
            </a:r>
            <a:r>
              <a:rPr lang="en-US" sz="3600" b="1" dirty="0" smtClean="0">
                <a:ln w="11430">
                  <a:solidFill>
                    <a:schemeClr val="tx1"/>
                  </a:solidFill>
                </a:ln>
                <a:solidFill>
                  <a:srgbClr val="FF6699"/>
                </a:solidFill>
                <a:effectLst>
                  <a:outerShdw blurRad="80000" dist="40000" dir="5040000" algn="tl">
                    <a:srgbClr val="000000">
                      <a:alpha val="30000"/>
                    </a:srgbClr>
                  </a:outerShdw>
                </a:effectLst>
                <a:hlinkClick r:id="rId4"/>
              </a:rPr>
              <a:t>Career Education Coordinators</a:t>
            </a:r>
            <a:r>
              <a:rPr lang="en-US" sz="3600" b="1" dirty="0" smtClean="0">
                <a:ln w="11430">
                  <a:solidFill>
                    <a:srgbClr val="FF6699"/>
                  </a:solidFill>
                </a:ln>
                <a:effectLst>
                  <a:outerShdw blurRad="80000" dist="40000" dir="5040000" algn="tl">
                    <a:srgbClr val="000000">
                      <a:alpha val="30000"/>
                    </a:srgbClr>
                  </a:outerShdw>
                </a:effectLst>
              </a:rPr>
              <a:t>             for further support.</a:t>
            </a:r>
          </a:p>
          <a:p>
            <a:pPr fontAlgn="auto">
              <a:spcBef>
                <a:spcPts val="0"/>
              </a:spcBef>
              <a:spcAft>
                <a:spcPts val="0"/>
              </a:spcAft>
              <a:defRPr/>
            </a:pPr>
            <a:endParaRPr lang="en-US" sz="2400" b="1" dirty="0">
              <a:ln w="11430">
                <a:solidFill>
                  <a:srgbClr val="FF6699"/>
                </a:solidFill>
              </a:ln>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016519214"/>
      </p:ext>
    </p:extLst>
  </p:cSld>
  <p:clrMapOvr>
    <a:masterClrMapping/>
  </p:clrMapOvr>
  <p:transition spd="med">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64517" name="Picture 5" descr="C:\Users\Charlene Piel\AppData\Local\Microsoft\Windows\Temporary Internet Files\Content.IE5\IIDQWLI1\MP900438571[1].jpg"/>
          <p:cNvPicPr>
            <a:picLocks noChangeAspect="1" noChangeArrowheads="1"/>
          </p:cNvPicPr>
          <p:nvPr/>
        </p:nvPicPr>
        <p:blipFill>
          <a:blip r:embed="rId3"/>
          <a:srcRect/>
          <a:stretch>
            <a:fillRect/>
          </a:stretch>
        </p:blipFill>
        <p:spPr bwMode="auto">
          <a:xfrm>
            <a:off x="0" y="0"/>
            <a:ext cx="9144000" cy="4343400"/>
          </a:xfrm>
          <a:prstGeom prst="rect">
            <a:avLst/>
          </a:prstGeom>
          <a:noFill/>
        </p:spPr>
      </p:pic>
      <p:sp>
        <p:nvSpPr>
          <p:cNvPr id="3" name="Subtitle 2"/>
          <p:cNvSpPr>
            <a:spLocks noGrp="1"/>
          </p:cNvSpPr>
          <p:nvPr>
            <p:ph type="body" idx="1"/>
          </p:nvPr>
        </p:nvSpPr>
        <p:spPr>
          <a:xfrm>
            <a:off x="457200" y="4876800"/>
            <a:ext cx="8305800" cy="762000"/>
          </a:xfrm>
        </p:spPr>
        <p:txBody>
          <a:bodyPr>
            <a:noAutofit/>
          </a:bodyPr>
          <a:lstStyle/>
          <a:p>
            <a:pPr algn="ctr"/>
            <a:r>
              <a:rPr lang="en-US" sz="4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rPr>
              <a:t>Grades K – 8 Resources</a:t>
            </a:r>
            <a:endPar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effectLst>
                <a:outerShdw blurRad="41275" dist="12700" dir="12000000" algn="tl" rotWithShape="0">
                  <a:srgbClr val="000000">
                    <a:alpha val="40000"/>
                  </a:srgbClr>
                </a:outerShdw>
              </a:effectLst>
            </a:endParaRPr>
          </a:p>
        </p:txBody>
      </p:sp>
      <p:sp>
        <p:nvSpPr>
          <p:cNvPr id="2" name="Title 1"/>
          <p:cNvSpPr>
            <a:spLocks noGrp="1"/>
          </p:cNvSpPr>
          <p:nvPr>
            <p:ph type="title"/>
          </p:nvPr>
        </p:nvSpPr>
        <p:spPr>
          <a:xfrm>
            <a:off x="381000" y="2362200"/>
            <a:ext cx="8305800" cy="1143000"/>
          </a:xfrm>
        </p:spPr>
        <p:txBody>
          <a:bodyPr>
            <a:noAutofit/>
          </a:bodyPr>
          <a:lstStyle/>
          <a:p>
            <a:pPr algn="ctr"/>
            <a:r>
              <a:rPr lang="en-US" sz="6600"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Career Development &amp; Exploration</a:t>
            </a:r>
            <a:endParaRPr lang="en-US" sz="6600"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751860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16551"/>
            <a:ext cx="36715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7200" y="274638"/>
            <a:ext cx="8229600" cy="792162"/>
          </a:xfrm>
        </p:spPr>
        <p:txBody>
          <a:bodyPr>
            <a:normAutofit/>
          </a:bodyPr>
          <a:lstStyle/>
          <a:p>
            <a:r>
              <a:rPr lang="en-US" dirty="0">
                <a:solidFill>
                  <a:schemeClr val="accent3">
                    <a:lumMod val="50000"/>
                  </a:schemeClr>
                </a:solidFill>
              </a:rPr>
              <a:t>Regional Career Education </a:t>
            </a:r>
            <a:r>
              <a:rPr lang="en-US" dirty="0" smtClean="0">
                <a:solidFill>
                  <a:schemeClr val="accent3">
                    <a:lumMod val="50000"/>
                  </a:schemeClr>
                </a:solidFill>
              </a:rPr>
              <a:t>Coordinators</a:t>
            </a:r>
            <a:endParaRPr lang="en-US" dirty="0">
              <a:solidFill>
                <a:schemeClr val="accent3">
                  <a:lumMod val="50000"/>
                </a:schemeClr>
              </a:solidFill>
            </a:endParaRPr>
          </a:p>
        </p:txBody>
      </p:sp>
      <p:sp>
        <p:nvSpPr>
          <p:cNvPr id="7" name="Content Placeholder 6"/>
          <p:cNvSpPr>
            <a:spLocks noGrp="1"/>
          </p:cNvSpPr>
          <p:nvPr>
            <p:ph sz="half" idx="2"/>
          </p:nvPr>
        </p:nvSpPr>
        <p:spPr>
          <a:xfrm>
            <a:off x="304800" y="1524000"/>
            <a:ext cx="4724400" cy="4525963"/>
          </a:xfrm>
        </p:spPr>
        <p:txBody>
          <a:bodyPr>
            <a:normAutofit fontScale="62500" lnSpcReduction="20000"/>
          </a:bodyPr>
          <a:lstStyle/>
          <a:p>
            <a:r>
              <a:rPr lang="en-US" b="1" dirty="0">
                <a:hlinkClick r:id="rId4"/>
              </a:rPr>
              <a:t>Region I - Northwest </a:t>
            </a:r>
            <a:r>
              <a:rPr lang="en-US" b="1" dirty="0" smtClean="0">
                <a:hlinkClick r:id="rId4"/>
              </a:rPr>
              <a:t>Missouri</a:t>
            </a:r>
            <a:endParaRPr lang="en-US" b="1" dirty="0"/>
          </a:p>
          <a:p>
            <a:pPr lvl="1"/>
            <a:r>
              <a:rPr lang="en-US" b="1" dirty="0" smtClean="0">
                <a:solidFill>
                  <a:schemeClr val="accent3">
                    <a:lumMod val="75000"/>
                  </a:schemeClr>
                </a:solidFill>
              </a:rPr>
              <a:t>Charlene Piel – </a:t>
            </a:r>
            <a:r>
              <a:rPr lang="en-US" b="1" dirty="0" err="1" smtClean="0">
                <a:solidFill>
                  <a:schemeClr val="accent3">
                    <a:lumMod val="75000"/>
                  </a:schemeClr>
                </a:solidFill>
              </a:rPr>
              <a:t>Hillyard</a:t>
            </a:r>
            <a:r>
              <a:rPr lang="en-US" b="1" dirty="0" smtClean="0">
                <a:solidFill>
                  <a:schemeClr val="accent3">
                    <a:lumMod val="75000"/>
                  </a:schemeClr>
                </a:solidFill>
              </a:rPr>
              <a:t> Technical Center</a:t>
            </a:r>
          </a:p>
          <a:p>
            <a:r>
              <a:rPr lang="en-US" b="1" dirty="0" smtClean="0">
                <a:hlinkClick r:id="rId4"/>
              </a:rPr>
              <a:t>Region </a:t>
            </a:r>
            <a:r>
              <a:rPr lang="en-US" b="1" dirty="0">
                <a:hlinkClick r:id="rId4"/>
              </a:rPr>
              <a:t>II - Northeast Missouri</a:t>
            </a:r>
            <a:r>
              <a:rPr lang="en-US" b="1" dirty="0"/>
              <a:t> </a:t>
            </a:r>
            <a:endParaRPr lang="en-US" b="1" dirty="0" smtClean="0"/>
          </a:p>
          <a:p>
            <a:pPr lvl="1"/>
            <a:r>
              <a:rPr lang="en-US" b="1" dirty="0" smtClean="0">
                <a:solidFill>
                  <a:schemeClr val="accent3">
                    <a:lumMod val="75000"/>
                  </a:schemeClr>
                </a:solidFill>
              </a:rPr>
              <a:t>Diana Reynolds – Kirksville Area Technical Center</a:t>
            </a:r>
          </a:p>
          <a:p>
            <a:r>
              <a:rPr lang="en-US" b="1" dirty="0" smtClean="0">
                <a:hlinkClick r:id="rId4"/>
              </a:rPr>
              <a:t>Region </a:t>
            </a:r>
            <a:r>
              <a:rPr lang="en-US" b="1" dirty="0">
                <a:hlinkClick r:id="rId4"/>
              </a:rPr>
              <a:t>III - Greater Kansas City </a:t>
            </a:r>
            <a:r>
              <a:rPr lang="en-US" b="1" dirty="0" smtClean="0">
                <a:hlinkClick r:id="rId4"/>
              </a:rPr>
              <a:t>Area</a:t>
            </a:r>
            <a:endParaRPr lang="en-US" b="1" dirty="0" smtClean="0"/>
          </a:p>
          <a:p>
            <a:pPr lvl="1"/>
            <a:r>
              <a:rPr lang="en-US" b="1" dirty="0" smtClean="0">
                <a:solidFill>
                  <a:schemeClr val="accent3">
                    <a:lumMod val="75000"/>
                  </a:schemeClr>
                </a:solidFill>
              </a:rPr>
              <a:t>Lori Mann – Northland Career Center</a:t>
            </a:r>
          </a:p>
          <a:p>
            <a:r>
              <a:rPr lang="en-US" b="1" dirty="0" smtClean="0">
                <a:hlinkClick r:id="rId4"/>
              </a:rPr>
              <a:t>Region </a:t>
            </a:r>
            <a:r>
              <a:rPr lang="en-US" b="1" dirty="0">
                <a:hlinkClick r:id="rId4"/>
              </a:rPr>
              <a:t>IV - Central </a:t>
            </a:r>
            <a:r>
              <a:rPr lang="en-US" b="1" dirty="0" smtClean="0">
                <a:hlinkClick r:id="rId4"/>
              </a:rPr>
              <a:t>Missouri</a:t>
            </a:r>
            <a:endParaRPr lang="en-US" b="1" dirty="0" smtClean="0"/>
          </a:p>
          <a:p>
            <a:pPr lvl="1"/>
            <a:r>
              <a:rPr lang="en-US" b="1" dirty="0" smtClean="0">
                <a:solidFill>
                  <a:schemeClr val="accent3">
                    <a:lumMod val="75000"/>
                  </a:schemeClr>
                </a:solidFill>
              </a:rPr>
              <a:t>Michelene Moeller – Heart of Missouri RPDC</a:t>
            </a:r>
          </a:p>
          <a:p>
            <a:r>
              <a:rPr lang="en-US" b="1" dirty="0" smtClean="0">
                <a:hlinkClick r:id="rId4"/>
              </a:rPr>
              <a:t>Region </a:t>
            </a:r>
            <a:r>
              <a:rPr lang="en-US" b="1" dirty="0">
                <a:hlinkClick r:id="rId4"/>
              </a:rPr>
              <a:t>V - Greater St. Louis </a:t>
            </a:r>
            <a:r>
              <a:rPr lang="en-US" b="1" dirty="0" smtClean="0">
                <a:hlinkClick r:id="rId4"/>
              </a:rPr>
              <a:t>Area</a:t>
            </a:r>
            <a:endParaRPr lang="en-US" b="1" dirty="0" smtClean="0"/>
          </a:p>
          <a:p>
            <a:pPr lvl="1"/>
            <a:r>
              <a:rPr lang="en-US" b="1" dirty="0" smtClean="0">
                <a:solidFill>
                  <a:schemeClr val="accent3">
                    <a:lumMod val="75000"/>
                  </a:schemeClr>
                </a:solidFill>
              </a:rPr>
              <a:t>Tanya </a:t>
            </a:r>
            <a:r>
              <a:rPr lang="en-US" b="1" dirty="0" err="1" smtClean="0">
                <a:solidFill>
                  <a:schemeClr val="accent3">
                    <a:lumMod val="75000"/>
                  </a:schemeClr>
                </a:solidFill>
              </a:rPr>
              <a:t>DeGonia</a:t>
            </a:r>
            <a:r>
              <a:rPr lang="en-US" b="1" dirty="0" smtClean="0">
                <a:solidFill>
                  <a:schemeClr val="accent3">
                    <a:lumMod val="75000"/>
                  </a:schemeClr>
                </a:solidFill>
              </a:rPr>
              <a:t> – Mineral Area College</a:t>
            </a:r>
          </a:p>
          <a:p>
            <a:r>
              <a:rPr lang="en-US" b="1" dirty="0" smtClean="0">
                <a:hlinkClick r:id="rId4"/>
              </a:rPr>
              <a:t>Region </a:t>
            </a:r>
            <a:r>
              <a:rPr lang="en-US" b="1" dirty="0">
                <a:hlinkClick r:id="rId4"/>
              </a:rPr>
              <a:t>VI - South Central </a:t>
            </a:r>
            <a:r>
              <a:rPr lang="en-US" b="1" dirty="0" smtClean="0">
                <a:hlinkClick r:id="rId4"/>
              </a:rPr>
              <a:t>Missouri</a:t>
            </a:r>
            <a:endParaRPr lang="en-US" b="1" dirty="0" smtClean="0"/>
          </a:p>
          <a:p>
            <a:pPr lvl="1"/>
            <a:r>
              <a:rPr lang="en-US" b="1" dirty="0" smtClean="0">
                <a:solidFill>
                  <a:schemeClr val="accent3">
                    <a:lumMod val="75000"/>
                  </a:schemeClr>
                </a:solidFill>
              </a:rPr>
              <a:t>Michele </a:t>
            </a:r>
            <a:r>
              <a:rPr lang="en-US" b="1" dirty="0" err="1" smtClean="0">
                <a:solidFill>
                  <a:schemeClr val="accent3">
                    <a:lumMod val="75000"/>
                  </a:schemeClr>
                </a:solidFill>
              </a:rPr>
              <a:t>Charlebois-Didreckson</a:t>
            </a:r>
            <a:r>
              <a:rPr lang="en-US" b="1" dirty="0" smtClean="0">
                <a:solidFill>
                  <a:schemeClr val="accent3">
                    <a:lumMod val="75000"/>
                  </a:schemeClr>
                </a:solidFill>
              </a:rPr>
              <a:t> – </a:t>
            </a:r>
          </a:p>
          <a:p>
            <a:pPr lvl="1"/>
            <a:r>
              <a:rPr lang="en-US" b="1" dirty="0" smtClean="0">
                <a:solidFill>
                  <a:schemeClr val="accent3">
                    <a:lumMod val="75000"/>
                  </a:schemeClr>
                </a:solidFill>
              </a:rPr>
              <a:t>Ozark Technical Community College</a:t>
            </a:r>
          </a:p>
          <a:p>
            <a:r>
              <a:rPr lang="en-US" b="1" dirty="0" smtClean="0">
                <a:hlinkClick r:id="rId4"/>
              </a:rPr>
              <a:t>Region </a:t>
            </a:r>
            <a:r>
              <a:rPr lang="en-US" b="1" dirty="0">
                <a:hlinkClick r:id="rId4"/>
              </a:rPr>
              <a:t>VII - Southeast Missouri</a:t>
            </a:r>
            <a:r>
              <a:rPr lang="en-US" b="1" dirty="0"/>
              <a:t> </a:t>
            </a:r>
            <a:endParaRPr lang="en-US" b="1" dirty="0" smtClean="0"/>
          </a:p>
          <a:p>
            <a:pPr lvl="1"/>
            <a:r>
              <a:rPr lang="en-US" b="1" dirty="0" smtClean="0">
                <a:solidFill>
                  <a:schemeClr val="accent3">
                    <a:lumMod val="75000"/>
                  </a:schemeClr>
                </a:solidFill>
              </a:rPr>
              <a:t>Camille MacDonald – </a:t>
            </a:r>
          </a:p>
          <a:p>
            <a:pPr lvl="1"/>
            <a:r>
              <a:rPr lang="en-US" b="1" dirty="0" smtClean="0">
                <a:solidFill>
                  <a:schemeClr val="accent3">
                    <a:lumMod val="75000"/>
                  </a:schemeClr>
                </a:solidFill>
              </a:rPr>
              <a:t>Poplar Bluff Technical Career Center</a:t>
            </a:r>
          </a:p>
          <a:p>
            <a:r>
              <a:rPr lang="en-US" b="1" dirty="0" smtClean="0">
                <a:hlinkClick r:id="rId4"/>
              </a:rPr>
              <a:t>Region </a:t>
            </a:r>
            <a:r>
              <a:rPr lang="en-US" b="1" dirty="0">
                <a:hlinkClick r:id="rId4"/>
              </a:rPr>
              <a:t>VIII - Southwest </a:t>
            </a:r>
            <a:r>
              <a:rPr lang="en-US" b="1" dirty="0" smtClean="0">
                <a:hlinkClick r:id="rId4"/>
              </a:rPr>
              <a:t>Missouri</a:t>
            </a:r>
            <a:endParaRPr lang="en-US" b="1" dirty="0" smtClean="0"/>
          </a:p>
          <a:p>
            <a:pPr lvl="1"/>
            <a:r>
              <a:rPr lang="en-US" b="1" dirty="0" smtClean="0">
                <a:solidFill>
                  <a:schemeClr val="accent3">
                    <a:lumMod val="75000"/>
                  </a:schemeClr>
                </a:solidFill>
              </a:rPr>
              <a:t>Janet </a:t>
            </a:r>
            <a:r>
              <a:rPr lang="en-US" b="1" dirty="0" err="1" smtClean="0">
                <a:solidFill>
                  <a:schemeClr val="accent3">
                    <a:lumMod val="75000"/>
                  </a:schemeClr>
                </a:solidFill>
              </a:rPr>
              <a:t>Reppert</a:t>
            </a:r>
            <a:r>
              <a:rPr lang="en-US" b="1" dirty="0" smtClean="0">
                <a:solidFill>
                  <a:schemeClr val="accent3">
                    <a:lumMod val="75000"/>
                  </a:schemeClr>
                </a:solidFill>
              </a:rPr>
              <a:t> – Southwest Area Career Center</a:t>
            </a:r>
            <a:endParaRPr lang="en-US" b="1" dirty="0">
              <a:solidFill>
                <a:schemeClr val="accent3">
                  <a:lumMod val="75000"/>
                </a:schemeClr>
              </a:solidFill>
            </a:endParaRPr>
          </a:p>
          <a:p>
            <a:endParaRPr lang="en-US" b="1" dirty="0"/>
          </a:p>
        </p:txBody>
      </p:sp>
    </p:spTree>
    <p:extLst>
      <p:ext uri="{BB962C8B-B14F-4D97-AF65-F5344CB8AC3E}">
        <p14:creationId xmlns:p14="http://schemas.microsoft.com/office/powerpoint/2010/main" val="343922704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bg1"/>
                </a:solidFill>
              </a:rPr>
              <a:t>Missouri Center for Career Education</a:t>
            </a:r>
            <a:r>
              <a:rPr lang="en-US" dirty="0" smtClean="0"/>
              <a:t/>
            </a:r>
            <a:br>
              <a:rPr lang="en-US" dirty="0" smtClean="0"/>
            </a:br>
            <a:r>
              <a:rPr lang="en-US" sz="4000" dirty="0" smtClean="0">
                <a:hlinkClick r:id="rId3"/>
              </a:rPr>
              <a:t>www.mcce.org</a:t>
            </a:r>
            <a:r>
              <a:rPr lang="en-US" sz="4000" dirty="0" smtClean="0"/>
              <a:t> </a:t>
            </a:r>
            <a:endParaRPr lang="en-US" sz="4000" dirty="0"/>
          </a:p>
        </p:txBody>
      </p:sp>
      <p:pic>
        <p:nvPicPr>
          <p:cNvPr id="1026" name="Picture 2"/>
          <p:cNvPicPr>
            <a:picLocks noGrp="1" noChangeAspect="1" noChangeArrowheads="1"/>
          </p:cNvPicPr>
          <p:nvPr>
            <p:ph sz="half" idx="1"/>
          </p:nvPr>
        </p:nvPicPr>
        <p:blipFill>
          <a:blip r:embed="rId4"/>
          <a:srcRect l="18868" t="15094" r="16981" b="6415"/>
          <a:stretch>
            <a:fillRect/>
          </a:stretch>
        </p:blipFill>
        <p:spPr bwMode="auto">
          <a:xfrm>
            <a:off x="4051998" y="1828800"/>
            <a:ext cx="4839956" cy="4572000"/>
          </a:xfrm>
          <a:prstGeom prst="rect">
            <a:avLst/>
          </a:prstGeom>
          <a:noFill/>
          <a:ln w="9525">
            <a:noFill/>
            <a:miter lim="800000"/>
            <a:headEnd/>
            <a:tailEnd/>
          </a:ln>
          <a:effectLst/>
        </p:spPr>
      </p:pic>
      <p:sp>
        <p:nvSpPr>
          <p:cNvPr id="5" name="Content Placeholder 4"/>
          <p:cNvSpPr>
            <a:spLocks noGrp="1"/>
          </p:cNvSpPr>
          <p:nvPr>
            <p:ph sz="half" idx="2"/>
          </p:nvPr>
        </p:nvSpPr>
        <p:spPr>
          <a:xfrm>
            <a:off x="381000" y="2514600"/>
            <a:ext cx="4038600" cy="3611563"/>
          </a:xfrm>
        </p:spPr>
        <p:txBody>
          <a:bodyPr/>
          <a:lstStyle/>
          <a:p>
            <a:r>
              <a:rPr lang="en-US" b="1" dirty="0"/>
              <a:t>Career Clusters</a:t>
            </a:r>
          </a:p>
          <a:p>
            <a:r>
              <a:rPr lang="en-US" b="1" dirty="0" smtClean="0"/>
              <a:t>Career Education Coordinators</a:t>
            </a:r>
          </a:p>
          <a:p>
            <a:r>
              <a:rPr lang="en-US" b="1" dirty="0" err="1" smtClean="0"/>
              <a:t>Resources@MCCE</a:t>
            </a:r>
            <a:endParaRPr lang="en-US" b="1" dirty="0" smtClean="0"/>
          </a:p>
          <a:p>
            <a:r>
              <a:rPr lang="en-US" b="1" dirty="0" smtClean="0"/>
              <a:t>eLearning Center</a:t>
            </a:r>
          </a:p>
          <a:p>
            <a:r>
              <a:rPr lang="en-US" b="1" dirty="0" smtClean="0"/>
              <a:t>Missouri Connections</a:t>
            </a:r>
          </a:p>
          <a:p>
            <a:endParaRPr lang="en-US" dirty="0" smtClean="0"/>
          </a:p>
          <a:p>
            <a:endParaRPr lang="en-US" dirty="0"/>
          </a:p>
        </p:txBody>
      </p:sp>
      <p:sp>
        <p:nvSpPr>
          <p:cNvPr id="7" name="TextBox 6"/>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gradFill rotWithShape="1">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400" dirty="0" smtClean="0">
                <a:hlinkClick r:id="rId3"/>
              </a:rPr>
              <a:t>www.missouricareereducation.org/doc/order/OrderForm.pdf</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153352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609725"/>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575946"/>
            <a:ext cx="1600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609725"/>
            <a:ext cx="15335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114799"/>
            <a:ext cx="19431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4114799"/>
            <a:ext cx="15335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4114799"/>
            <a:ext cx="15335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5251" y="4114799"/>
            <a:ext cx="2331074" cy="200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4800" y="6248400"/>
            <a:ext cx="1524000" cy="369332"/>
          </a:xfrm>
          <a:prstGeom prst="rect">
            <a:avLst/>
          </a:prstGeom>
          <a:noFill/>
        </p:spPr>
        <p:txBody>
          <a:bodyPr wrap="square" rtlCol="0">
            <a:spAutoFit/>
          </a:bodyPr>
          <a:lstStyle/>
          <a:p>
            <a:r>
              <a:rPr lang="en-US" b="1" dirty="0" smtClean="0">
                <a:solidFill>
                  <a:schemeClr val="bg1"/>
                </a:solidFill>
              </a:rPr>
              <a:t>Grades K - 12</a:t>
            </a:r>
            <a:endParaRPr lang="en-US" b="1" dirty="0">
              <a:solidFill>
                <a:schemeClr val="bg1"/>
              </a:solidFill>
            </a:endParaRPr>
          </a:p>
        </p:txBody>
      </p:sp>
    </p:spTree>
    <p:extLst>
      <p:ext uri="{BB962C8B-B14F-4D97-AF65-F5344CB8AC3E}">
        <p14:creationId xmlns:p14="http://schemas.microsoft.com/office/powerpoint/2010/main" val="8559050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Rectangle 5">
            <a:hlinkClick r:id="rId3" action="ppaction://hlinkpres?slideindex=1&amp;slidetitle="/>
          </p:cNvPr>
          <p:cNvSpPr/>
          <p:nvPr/>
        </p:nvSpPr>
        <p:spPr>
          <a:xfrm>
            <a:off x="228600" y="381000"/>
            <a:ext cx="8686800" cy="92333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smtClean="0">
                <a:ln w="11430">
                  <a:solidFill>
                    <a:schemeClr val="bg1"/>
                  </a:solidFill>
                </a:ln>
                <a:solidFill>
                  <a:srgbClr val="990033"/>
                </a:solidFill>
                <a:effectLst>
                  <a:outerShdw blurRad="76200" dist="50800" dir="5400000" algn="tl" rotWithShape="0">
                    <a:srgbClr val="000000">
                      <a:alpha val="65000"/>
                    </a:srgbClr>
                  </a:outerShdw>
                </a:effectLst>
              </a:rPr>
              <a:t>The Career </a:t>
            </a:r>
            <a:r>
              <a:rPr lang="en-US" sz="5400" b="1" spc="50" dirty="0">
                <a:ln w="11430">
                  <a:solidFill>
                    <a:schemeClr val="bg1"/>
                  </a:solidFill>
                </a:ln>
                <a:solidFill>
                  <a:srgbClr val="990033"/>
                </a:solidFill>
                <a:effectLst>
                  <a:outerShdw blurRad="76200" dist="50800" dir="5400000" algn="tl" rotWithShape="0">
                    <a:srgbClr val="000000">
                      <a:alpha val="65000"/>
                    </a:srgbClr>
                  </a:outerShdw>
                </a:effectLst>
              </a:rPr>
              <a:t>Clusters Game</a:t>
            </a:r>
          </a:p>
        </p:txBody>
      </p:sp>
      <p:grpSp>
        <p:nvGrpSpPr>
          <p:cNvPr id="2" name="Group 6"/>
          <p:cNvGrpSpPr>
            <a:grpSpLocks/>
          </p:cNvGrpSpPr>
          <p:nvPr/>
        </p:nvGrpSpPr>
        <p:grpSpPr bwMode="auto">
          <a:xfrm>
            <a:off x="2057400" y="1524000"/>
            <a:ext cx="4800600" cy="4267200"/>
            <a:chOff x="739638" y="1285278"/>
            <a:chExt cx="4864054" cy="4784987"/>
          </a:xfrm>
        </p:grpSpPr>
        <p:pic>
          <p:nvPicPr>
            <p:cNvPr id="8" name="Picture 8" descr="C:\Documents and Settings\User\Local Settings\Temporary Internet Files\Content.IE5\ISIV4KQY\MPj04097090000[1].jpg"/>
            <p:cNvPicPr>
              <a:picLocks noChangeAspect="1" noChangeArrowheads="1"/>
            </p:cNvPicPr>
            <p:nvPr/>
          </p:nvPicPr>
          <p:blipFill>
            <a:blip r:embed="rId4" cstate="print"/>
            <a:srcRect l="18033"/>
            <a:stretch>
              <a:fillRect/>
            </a:stretch>
          </p:blipFill>
          <p:spPr bwMode="auto">
            <a:xfrm rot="20678895">
              <a:off x="4008137" y="3391236"/>
              <a:ext cx="1595555" cy="1429918"/>
            </a:xfrm>
            <a:prstGeom prst="hexagon">
              <a:avLst/>
            </a:prstGeom>
            <a:noFill/>
            <a:ln w="9525">
              <a:noFill/>
              <a:miter lim="800000"/>
              <a:headEnd/>
              <a:tailEnd/>
            </a:ln>
          </p:spPr>
        </p:pic>
        <p:pic>
          <p:nvPicPr>
            <p:cNvPr id="9" name="Picture 5" descr="C:\Documents and Settings\Owner\Local Settings\Temporary Internet Files\Content.IE5\4LA0PBX0\MPj04432480000[1].jpg"/>
            <p:cNvPicPr>
              <a:picLocks noChangeAspect="1" noChangeArrowheads="1"/>
            </p:cNvPicPr>
            <p:nvPr/>
          </p:nvPicPr>
          <p:blipFill>
            <a:blip r:embed="rId5" cstate="print"/>
            <a:srcRect/>
            <a:stretch>
              <a:fillRect/>
            </a:stretch>
          </p:blipFill>
          <p:spPr bwMode="auto">
            <a:xfrm rot="20679859">
              <a:off x="1947272" y="1285278"/>
              <a:ext cx="1577304" cy="1440707"/>
            </a:xfrm>
            <a:prstGeom prst="hexagon">
              <a:avLst/>
            </a:prstGeom>
            <a:noFill/>
            <a:ln w="9525">
              <a:noFill/>
              <a:miter lim="800000"/>
              <a:headEnd/>
              <a:tailEnd/>
            </a:ln>
          </p:spPr>
        </p:pic>
        <p:pic>
          <p:nvPicPr>
            <p:cNvPr id="10" name="Picture 6" descr="D:\photogallery\LawPublicSafety\Fire Protection\FireProtection04.jpg"/>
            <p:cNvPicPr>
              <a:picLocks noChangeAspect="1" noChangeArrowheads="1"/>
            </p:cNvPicPr>
            <p:nvPr/>
          </p:nvPicPr>
          <p:blipFill>
            <a:blip r:embed="rId6" cstate="print"/>
            <a:srcRect/>
            <a:stretch>
              <a:fillRect/>
            </a:stretch>
          </p:blipFill>
          <p:spPr bwMode="auto">
            <a:xfrm rot="20648243">
              <a:off x="1252080" y="4180932"/>
              <a:ext cx="1654218" cy="1465964"/>
            </a:xfrm>
            <a:prstGeom prst="hexagon">
              <a:avLst/>
            </a:prstGeom>
            <a:noFill/>
          </p:spPr>
        </p:pic>
        <p:pic>
          <p:nvPicPr>
            <p:cNvPr id="11" name="Picture 9" descr="http://www.overlandband.org/boosters/programs/stringorchestra/StringOrchestra.jpg"/>
            <p:cNvPicPr>
              <a:picLocks noChangeAspect="1" noChangeArrowheads="1"/>
            </p:cNvPicPr>
            <p:nvPr/>
          </p:nvPicPr>
          <p:blipFill>
            <a:blip r:embed="rId7" cstate="print"/>
            <a:srcRect/>
            <a:stretch>
              <a:fillRect/>
            </a:stretch>
          </p:blipFill>
          <p:spPr bwMode="auto">
            <a:xfrm rot="20672617">
              <a:off x="3560208" y="1676832"/>
              <a:ext cx="1643864" cy="1451562"/>
            </a:xfrm>
            <a:prstGeom prst="hexagon">
              <a:avLst/>
            </a:prstGeom>
            <a:noFill/>
          </p:spPr>
        </p:pic>
        <p:pic>
          <p:nvPicPr>
            <p:cNvPr id="12" name="Picture 12" descr="http://www.fbhs.org/Horticulture_therapy.jpg"/>
            <p:cNvPicPr>
              <a:picLocks noChangeAspect="1" noChangeArrowheads="1"/>
            </p:cNvPicPr>
            <p:nvPr/>
          </p:nvPicPr>
          <p:blipFill>
            <a:blip r:embed="rId8" cstate="print"/>
            <a:srcRect/>
            <a:stretch>
              <a:fillRect/>
            </a:stretch>
          </p:blipFill>
          <p:spPr bwMode="auto">
            <a:xfrm rot="20660352">
              <a:off x="739638" y="2487310"/>
              <a:ext cx="1664475" cy="1496900"/>
            </a:xfrm>
            <a:prstGeom prst="hexagon">
              <a:avLst/>
            </a:prstGeom>
            <a:noFill/>
          </p:spPr>
        </p:pic>
        <p:pic>
          <p:nvPicPr>
            <p:cNvPr id="13" name="Picture 16" descr="http://www.itpeu.org/Index_images_07/Architects_07.jpg"/>
            <p:cNvPicPr>
              <a:picLocks noChangeAspect="1" noChangeArrowheads="1"/>
            </p:cNvPicPr>
            <p:nvPr/>
          </p:nvPicPr>
          <p:blipFill>
            <a:blip r:embed="rId9" cstate="print"/>
            <a:srcRect/>
            <a:stretch>
              <a:fillRect/>
            </a:stretch>
          </p:blipFill>
          <p:spPr bwMode="auto">
            <a:xfrm rot="20658286">
              <a:off x="2835206" y="4590432"/>
              <a:ext cx="1649667" cy="1479833"/>
            </a:xfrm>
            <a:prstGeom prst="hexagon">
              <a:avLst/>
            </a:prstGeom>
            <a:noFill/>
          </p:spPr>
        </p:pic>
      </p:grpSp>
      <p:sp>
        <p:nvSpPr>
          <p:cNvPr id="14" name="Title 13"/>
          <p:cNvSpPr>
            <a:spLocks noGrp="1"/>
          </p:cNvSpPr>
          <p:nvPr>
            <p:ph type="title"/>
          </p:nvPr>
        </p:nvSpPr>
        <p:spPr>
          <a:xfrm>
            <a:off x="381000" y="5410200"/>
            <a:ext cx="8534400" cy="1143000"/>
          </a:xfrm>
        </p:spPr>
        <p:txBody>
          <a:bodyPr>
            <a:normAutofit/>
          </a:bodyPr>
          <a:lstStyle/>
          <a:p>
            <a:pPr algn="ctr"/>
            <a:r>
              <a:rPr lang="en-US" sz="2400" dirty="0" smtClean="0">
                <a:solidFill>
                  <a:schemeClr val="bg1"/>
                </a:solidFill>
                <a:hlinkClick r:id="rId10"/>
              </a:rPr>
              <a:t>www.missouricareereducation.org/for/content/career/</a:t>
            </a:r>
            <a:endParaRPr lang="en-US" sz="2400" dirty="0">
              <a:solidFill>
                <a:schemeClr val="bg1"/>
              </a:solidFill>
            </a:endParaRPr>
          </a:p>
        </p:txBody>
      </p:sp>
      <p:sp>
        <p:nvSpPr>
          <p:cNvPr id="15" name="TextBox 14"/>
          <p:cNvSpPr txBox="1"/>
          <p:nvPr/>
        </p:nvSpPr>
        <p:spPr>
          <a:xfrm>
            <a:off x="304800" y="5562600"/>
            <a:ext cx="1524000" cy="369332"/>
          </a:xfrm>
          <a:prstGeom prst="rect">
            <a:avLst/>
          </a:prstGeom>
          <a:noFill/>
        </p:spPr>
        <p:txBody>
          <a:bodyPr wrap="square" rtlCol="0">
            <a:spAutoFit/>
          </a:bodyPr>
          <a:lstStyle/>
          <a:p>
            <a:r>
              <a:rPr lang="en-US" b="1" dirty="0" smtClean="0">
                <a:solidFill>
                  <a:schemeClr val="bg1"/>
                </a:solidFill>
              </a:rPr>
              <a:t>Grades 5 - 8</a:t>
            </a:r>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22&quot;/&gt;&lt;/object&gt;&lt;object type=&quot;3&quot; unique_id=&quot;10005&quot;&gt;&lt;property id=&quot;20148&quot; value=&quot;5&quot;/&gt;&lt;property id=&quot;20300&quot; value=&quot;Slide 2 - &amp;quot;Not changing…..transforming!&amp;#x0D;&amp;#x0A;&amp;quot;&quot;/&gt;&lt;property id=&quot;20307&quot; value=&quot;323&quot;/&gt;&lt;/object&gt;&lt;object type=&quot;3&quot; unique_id=&quot;10006&quot;&gt;&lt;property id=&quot;20148&quot; value=&quot;5&quot;/&gt;&lt;property id=&quot;20300&quot; value=&quot;Slide 3 - &amp;quot;    Partnering with Peers&amp;quot;&quot;/&gt;&lt;property id=&quot;20307&quot; value=&quot;324&quot;/&gt;&lt;/object&gt;&lt;object type=&quot;3&quot; unique_id=&quot;10007&quot;&gt;&lt;property id=&quot;20148&quot; value=&quot;5&quot;/&gt;&lt;property id=&quot;20300&quot; value=&quot;Slide 4&quot;/&gt;&lt;property id=&quot;20307&quot; value=&quot;325&quot;/&gt;&lt;/object&gt;&lt;object type=&quot;3&quot; unique_id=&quot;10008&quot;&gt;&lt;property id=&quot;20148&quot; value=&quot;5&quot;/&gt;&lt;property id=&quot;20300&quot; value=&quot;Slide 5 - &amp;quot;Career Development &amp;amp; Exploration&amp;quot;&quot;/&gt;&lt;property id=&quot;20307&quot; value=&quot;267&quot;/&gt;&lt;/object&gt;&lt;object type=&quot;3&quot; unique_id=&quot;10009&quot;&gt;&lt;property id=&quot;20148&quot; value=&quot;5&quot;/&gt;&lt;property id=&quot;20300&quot; value=&quot;Slide 6 - &amp;quot;Regional Career Education Coordinators&amp;quot;&quot;/&gt;&lt;property id=&quot;20307&quot; value=&quot;299&quot;/&gt;&lt;/object&gt;&lt;object type=&quot;3&quot; unique_id=&quot;10010&quot;&gt;&lt;property id=&quot;20148&quot; value=&quot;5&quot;/&gt;&lt;property id=&quot;20300&quot; value=&quot;Slide 7 - &amp;quot;Missouri Center for Career Education&amp;#x0D;&amp;#x0A;www.mcce.org &amp;quot;&quot;/&gt;&lt;property id=&quot;20307&quot; value=&quot;258&quot;/&gt;&lt;/object&gt;&lt;object type=&quot;3&quot; unique_id=&quot;10011&quot;&gt;&lt;property id=&quot;20148&quot; value=&quot;5&quot;/&gt;&lt;property id=&quot;20300&quot; value=&quot;Slide 8 - &amp;quot;www.missouricareereducation.org/doc/order/OrderForm.pdf&amp;quot;&quot;/&gt;&lt;property id=&quot;20307&quot; value=&quot;292&quot;/&gt;&lt;/object&gt;&lt;object type=&quot;3&quot; unique_id=&quot;10012&quot;&gt;&lt;property id=&quot;20148&quot; value=&quot;5&quot;/&gt;&lt;property id=&quot;20300&quot; value=&quot;Slide 9 - &amp;quot;www.missouricareereducation.org/for/content/career/&amp;quot;&quot;/&gt;&lt;property id=&quot;20307&quot; value=&quot;259&quot;/&gt;&lt;/object&gt;&lt;object type=&quot;3&quot; unique_id=&quot;10013&quot;&gt;&lt;property id=&quot;20148&quot; value=&quot;5&quot;/&gt;&lt;property id=&quot;20300&quot; value=&quot;Slide 10 - &amp;quot;mms://wmvstream.dese.mo.gov/careerpath&amp;quot;&quot;/&gt;&lt;property id=&quot;20307&quot; value=&quot;262&quot;/&gt;&lt;/object&gt;&lt;object type=&quot;3&quot; unique_id=&quot;10014&quot;&gt;&lt;property id=&quot;20148&quot; value=&quot;5&quot;/&gt;&lt;property id=&quot;20300&quot; value=&quot;Slide 11 - &amp;quot;http://dese.mo.gov/divcareered/missouri_connections_video_room.htm &amp;quot;&quot;/&gt;&lt;property id=&quot;20307&quot; value=&quot;261&quot;/&gt;&lt;/object&gt;&lt;object type=&quot;3&quot; unique_id=&quot;10015&quot;&gt;&lt;property id=&quot;20148&quot; value=&quot;5&quot;/&gt;&lt;property id=&quot;20300&quot; value=&quot;Slide 12 - &amp;quot;www.dese.mo.gov/divcareered/missouri_connections_video_room.htm&amp;quot;&quot;/&gt;&lt;property id=&quot;20307&quot; value=&quot;293&quot;/&gt;&lt;/object&gt;&lt;object type=&quot;3&quot; unique_id=&quot;10016&quot;&gt;&lt;property id=&quot;20148&quot; value=&quot;5&quot;/&gt;&lt;property id=&quot;20300&quot; value=&quot;Slide 13 - &amp;quot;www.missouricareereducation.org/for/content/guidance/&amp;quot;&quot;/&gt;&lt;property id=&quot;20307&quot; value=&quot;295&quot;/&gt;&lt;/object&gt;&lt;object type=&quot;3&quot; unique_id=&quot;10017&quot;&gt;&lt;property id=&quot;20148&quot; value=&quot;5&quot;/&gt;&lt;property id=&quot;20300&quot; value=&quot;Slide 14 - &amp;quot;www.missouriconnections.org &amp;quot;&quot;/&gt;&lt;property id=&quot;20307&quot; value=&quot;294&quot;/&gt;&lt;/object&gt;&lt;object type=&quot;3&quot; unique_id=&quot;10018&quot;&gt;&lt;property id=&quot;20148&quot; value=&quot;5&quot;/&gt;&lt;property id=&quot;20300&quot; value=&quot;Slide 15 - &amp;quot;http://vacareerview.org/&amp;quot;&quot;/&gt;&lt;property id=&quot;20307&quot; value=&quot;276&quot;/&gt;&lt;/object&gt;&lt;object type=&quot;3&quot; unique_id=&quot;10019&quot;&gt;&lt;property id=&quot;20148&quot; value=&quot;5&quot;/&gt;&lt;property id=&quot;20300&quot; value=&quot;Slide 16 - &amp;quot;www.knowitall.org/kidswork/&amp;quot;&quot;/&gt;&lt;property id=&quot;20307&quot; value=&quot;284&quot;/&gt;&lt;/object&gt;&lt;object type=&quot;3&quot; unique_id=&quot;10020&quot;&gt;&lt;property id=&quot;20148&quot; value=&quot;5&quot;/&gt;&lt;property id=&quot;20300&quot; value=&quot;Slide 17 - &amp;quot;www.ncrctv.com/index.asp&amp;quot;&quot;/&gt;&lt;property id=&quot;20307&quot; value=&quot;290&quot;/&gt;&lt;/object&gt;&lt;object type=&quot;3&quot; unique_id=&quot;10021&quot;&gt;&lt;property id=&quot;20148&quot; value=&quot;5&quot;/&gt;&lt;property id=&quot;20300&quot; value=&quot;Slide 18 - &amp;quot;www.driveofyourlife.org  &amp;quot;&quot;/&gt;&lt;property id=&quot;20307&quot; value=&quot;266&quot;/&gt;&lt;/object&gt;&lt;object type=&quot;3&quot; unique_id=&quot;10022&quot;&gt;&lt;property id=&quot;20148&quot; value=&quot;5&quot;/&gt;&lt;property id=&quot;20300&quot; value=&quot;Slide 19 - &amp;quot;www.dreamit-doit.com/index.php&amp;quot;&quot;/&gt;&lt;property id=&quot;20307&quot; value=&quot;283&quot;/&gt;&lt;/object&gt;&lt;object type=&quot;3&quot; unique_id=&quot;10023&quot;&gt;&lt;property id=&quot;20148&quot; value=&quot;5&quot;/&gt;&lt;property id=&quot;20300&quot; value=&quot;Slide 20 - &amp;quot;http://thefunworks.edc.org&amp;quot;&quot;/&gt;&lt;property id=&quot;20307&quot; value=&quot;291&quot;/&gt;&lt;/object&gt;&lt;object type=&quot;3&quot; unique_id=&quot;10024&quot;&gt;&lt;property id=&quot;20148&quot; value=&quot;5&quot;/&gt;&lt;property id=&quot;20300&quot; value=&quot;Slide 21 - &amp;quot;http://pages.minot.k12.nd.us/votech/File/Jeopardy.htm#element&amp;quot;&quot;/&gt;&lt;property id=&quot;20307&quot; value=&quot;314&quot;/&gt;&lt;/object&gt;&lt;object type=&quot;3&quot; unique_id=&quot;10025&quot;&gt;&lt;property id=&quot;20148&quot; value=&quot;5&quot;/&gt;&lt;property id=&quot;20300&quot; value=&quot;Slide 22 - &amp;quot;http://www.kids.gov/&amp;quot;&quot;/&gt;&lt;property id=&quot;20307&quot; value=&quot;279&quot;/&gt;&lt;/object&gt;&lt;object type=&quot;3&quot; unique_id=&quot;10026&quot;&gt;&lt;property id=&quot;20148&quot; value=&quot;5&quot;/&gt;&lt;property id=&quot;20300&quot; value=&quot;Slide 23 - &amp;quot;On Track&amp;#x0D;&amp;#x0A;&amp;amp;&amp;#x0D;&amp;#x0A;Movin’ On&amp;quot;&quot;/&gt;&lt;property id=&quot;20307&quot; value=&quot;269&quot;/&gt;&lt;/object&gt;&lt;object type=&quot;3&quot; unique_id=&quot;10027&quot;&gt;&lt;property id=&quot;20148&quot; value=&quot;5&quot;/&gt;&lt;property id=&quot;20300&quot; value=&quot;Slide 24&quot;/&gt;&lt;property id=&quot;20307&quot; value=&quot;271&quot;/&gt;&lt;/object&gt;&lt;object type=&quot;3&quot; unique_id=&quot;10028&quot;&gt;&lt;property id=&quot;20148&quot; value=&quot;5&quot;/&gt;&lt;property id=&quot;20300&quot; value=&quot;Slide 25 - &amp;quot;www.breitlinks.com/careers/career_pdfs/CareerActivitiesBook.pdf&amp;quot;&quot;/&gt;&lt;property id=&quot;20307&quot; value=&quot;287&quot;/&gt;&lt;/object&gt;&lt;object type=&quot;3&quot; unique_id=&quot;10029&quot;&gt;&lt;property id=&quot;20148&quot; value=&quot;5&quot;/&gt;&lt;property id=&quot;20300&quot; value=&quot;Slide 26 - &amp;quot;www.breitlinks.com/careers/career_pdfs/careerbingo.pdf&amp;quot;&quot;/&gt;&lt;property id=&quot;20307&quot; value=&quot;288&quot;/&gt;&lt;/object&gt;&lt;object type=&quot;3&quot; unique_id=&quot;10030&quot;&gt;&lt;property id=&quot;20148&quot; value=&quot;5&quot;/&gt;&lt;property id=&quot;20300&quot; value=&quot;Slide 27 - &amp;quot;www.breitlinks.com/careers/career_pdfs/familytreews.pdf&amp;quot;&quot;/&gt;&lt;property id=&quot;20307&quot; value=&quot;289&quot;/&gt;&lt;/object&gt;&lt;object type=&quot;3&quot; unique_id=&quot;10031&quot;&gt;&lt;property id=&quot;20148&quot; value=&quot;5&quot;/&gt;&lt;property id=&quot;20300&quot; value=&quot;Slide 28 - &amp;quot;www.teachthechildrenwell.com&amp;quot;&quot;/&gt;&lt;property id=&quot;20307&quot; value=&quot;285&quot;/&gt;&lt;/object&gt;&lt;object type=&quot;3&quot; unique_id=&quot;10032&quot;&gt;&lt;property id=&quot;20148&quot; value=&quot;5&quot;/&gt;&lt;property id=&quot;20300&quot; value=&quot;Slide 29 - &amp;quot;www.ourfactsyourfuture.org/admin/uploadedPublications/3314_career_heroes.pdf&amp;#x0D;&amp;#x0A;and &amp;#x0D;&amp;#x0A;www.ourfactsyourfuture.org/admin&quot;/&gt;&lt;property id=&quot;20307&quot; value=&quot;286&quot;/&gt;&lt;/object&gt;&lt;object type=&quot;3&quot; unique_id=&quot;10033&quot;&gt;&lt;property id=&quot;20148&quot; value=&quot;5&quot;/&gt;&lt;property id=&quot;20300&quot; value=&quot;Slide 30 - &amp;quot;http://mgs-mager.gsfc.nasa.gov/Kids/careers.html&amp;quot;&quot;/&gt;&lt;property id=&quot;20307&quot; value=&quot;280&quot;/&gt;&lt;/object&gt;&lt;object type=&quot;3&quot; unique_id=&quot;10034&quot;&gt;&lt;property id=&quot;20148&quot; value=&quot;5&quot;/&gt;&lt;property id=&quot;20300&quot; value=&quot;Slide 31 - &amp;quot;www.girlsknowhow.com&amp;#x0D;&amp;#x0A;&amp;quot;&quot;/&gt;&lt;property id=&quot;20307&quot; value=&quot;282&quot;/&gt;&lt;/object&gt;&lt;object type=&quot;3&quot; unique_id=&quot;10035&quot;&gt;&lt;property id=&quot;20148&quot; value=&quot;5&quot;/&gt;&lt;property id=&quot;20300&quot; value=&quot;Slide 32 - &amp;quot;www.teachervision.fen.com/tv/subjects/60000000000&amp;quot;&quot;/&gt;&lt;property id=&quot;20307&quot; value=&quot;315&quot;/&gt;&lt;/object&gt;&lt;object type=&quot;3&quot; unique_id=&quot;10036&quot;&gt;&lt;property id=&quot;20148&quot; value=&quot;5&quot;/&gt;&lt;property id=&quot;20300&quot; value=&quot;Slide 33 - &amp;quot;www.pacareerstandards.com/curriculum-resources.php&amp;quot;&quot;/&gt;&lt;property id=&quot;20307&quot; value=&quot;275&quot;/&gt;&lt;/object&gt;&lt;object type=&quot;3&quot; unique_id=&quot;10037&quot;&gt;&lt;property id=&quot;20148&quot; value=&quot;5&quot;/&gt;&lt;property id=&quot;20300&quot; value=&quot;Slide 34 - &amp;quot;www.k12.wa.us/SecondaryEducation/CareerCollegeReadiness/Curriculum.aspx&amp;quot;&quot;/&gt;&lt;property id=&quot;20307&quot; value=&quot;272&quot;/&gt;&lt;/object&gt;&lt;object type=&quot;3&quot; unique_id=&quot;10038&quot;&gt;&lt;property id=&quot;20148&quot; value=&quot;5&quot;/&gt;&lt;property id=&quot;20300&quot; value=&quot;Slide 35 - &amp;quot;www.k12.wa.us/SecondaryEducation/CareerCollegeReadiness/SparkingFuture.aspx&amp;quot;&quot;/&gt;&lt;property id=&quot;20307&quot; value=&quot;273&quot;/&gt;&lt;/object&gt;&lt;object type=&quot;3&quot; unique_id=&quot;10039&quot;&gt;&lt;property id=&quot;20148&quot; value=&quot;5&quot;/&gt;&lt;property id=&quot;20300&quot; value=&quot;Slide 36 - &amp;quot;www.khake.com/page64.html&amp;quot;&quot;/&gt;&lt;property id=&quot;20307&quot; value=&quot;274&quot;/&gt;&lt;/object&gt;&lt;object type=&quot;3&quot; unique_id=&quot;10040&quot;&gt;&lt;property id=&quot;20148&quot; value=&quot;5&quot;/&gt;&lt;property id=&quot;20300&quot; value=&quot;Slide 37 - &amp;quot;http://www.successlink.org/ &amp;quot;&quot;/&gt;&lt;property id=&quot;20307&quot; value=&quot;270&quot;/&gt;&lt;/object&gt;&lt;object type=&quot;3&quot; unique_id=&quot;10041&quot;&gt;&lt;property id=&quot;20148&quot; value=&quot;5&quot;/&gt;&lt;property id=&quot;20300&quot; value=&quot;Slide 38 - &amp;quot;www.okcareertech.org/cac/Pages/resources_products/Classroom/cluster_activities_K6.htm&amp;quot;&quot;/&gt;&lt;property id=&quot;20307&quot; value=&quot;316&quot;/&gt;&lt;/object&gt;&lt;object type=&quot;3&quot; unique_id=&quot;10042&quot;&gt;&lt;property id=&quot;20148&quot; value=&quot;5&quot;/&gt;&lt;property id=&quot;20300&quot; value=&quot;Slide 39 - &amp;quot;www.arcota.org/arcota.org/Career_Cluster_Activities.html&amp;quot;&quot;/&gt;&lt;property id=&quot;20307&quot; value=&quot;297&quot;/&gt;&lt;/object&gt;&lt;object type=&quot;3&quot; unique_id=&quot;10043&quot;&gt;&lt;property id=&quot;20148&quot; value=&quot;5&quot;/&gt;&lt;property id=&quot;20300&quot; value=&quot;Slide 40 - &amp;quot;NonTraditional Career Resources&amp;quot;&quot;/&gt;&lt;property id=&quot;20307&quot; value=&quot;313&quot;/&gt;&lt;/object&gt;&lt;object type=&quot;3&quot; unique_id=&quot;10044&quot;&gt;&lt;property id=&quot;20148&quot; value=&quot;5&quot;/&gt;&lt;property id=&quot;20300&quot; value=&quot;Slide 41 - &amp;quot;http://www.engineergirl.org/&amp;quot;&quot;/&gt;&lt;property id=&quot;20307&quot; value=&quot;281&quot;/&gt;&lt;/object&gt;&lt;object type=&quot;3&quot; unique_id=&quot;10045&quot;&gt;&lt;property id=&quot;20148&quot; value=&quot;5&quot;/&gt;&lt;property id=&quot;20300&quot; value=&quot;Slide 42 - &amp;quot;www.stemequitypipeline.org/Resources/Default.aspx&amp;quot;&quot;/&gt;&lt;property id=&quot;20307&quot; value=&quot;310&quot;/&gt;&lt;/object&gt;&lt;object type=&quot;3&quot; unique_id=&quot;10046&quot;&gt;&lt;property id=&quot;20148&quot; value=&quot;5&quot;/&gt;&lt;property id=&quot;20300&quot; value=&quot;Slide 43&quot;/&gt;&lt;property id=&quot;20307&quot; value=&quot;263&quot;/&gt;&lt;/object&gt;&lt;object type=&quot;3&quot; unique_id=&quot;10047&quot;&gt;&lt;property id=&quot;20148&quot; value=&quot;5&quot;/&gt;&lt;property id=&quot;20300&quot; value=&quot;Slide 44 - &amp;quot;www.teachengineering.org&amp;amp;#x09;&amp;quot;&quot;/&gt;&lt;property id=&quot;20307&quot; value=&quot;311&quot;/&gt;&lt;/object&gt;&lt;object type=&quot;3&quot; unique_id=&quot;10048&quot;&gt;&lt;property id=&quot;20148&quot; value=&quot;5&quot;/&gt;&lt;property id=&quot;20300&quot; value=&quot;Slide 45 - &amp;quot;www.ricw.ri.gov/publications/GEH/lessons.htm&amp;quot;&quot;/&gt;&lt;property id=&quot;20307&quot; value=&quot;312&quot;/&gt;&lt;/object&gt;&lt;object type=&quot;3&quot; unique_id=&quot;10049&quot;&gt;&lt;property id=&quot;20148&quot; value=&quot;5&quot;/&gt;&lt;property id=&quot;20300&quot; value=&quot;Slide 46 - &amp;quot;Female Auto Mechanic Breaks Stereotypes&amp;quot;&quot;/&gt;&lt;property id=&quot;20307&quot; value=&quot;264&quot;/&gt;&lt;/object&gt;&lt;object type=&quot;3&quot; unique_id=&quot;10050&quot;&gt;&lt;property id=&quot;20148&quot; value=&quot;5&quot;/&gt;&lt;property id=&quot;20300&quot; value=&quot;Slide 47 - &amp;quot;Women Break Pit Row's Glass Ceiling&amp;quot;&quot;/&gt;&lt;property id=&quot;20307&quot; value=&quot;265&quot;/&gt;&lt;/object&gt;&lt;object type=&quot;3&quot; unique_id=&quot;10051&quot;&gt;&lt;property id=&quot;20148&quot; value=&quot;5&quot;/&gt;&lt;property id=&quot;20300&quot; value=&quot;Slide 48&quot;/&gt;&lt;property id=&quot;20307&quot; value=&quot;326&quot;/&gt;&lt;/object&gt;&lt;object type=&quot;3&quot; unique_id=&quot;10052&quot;&gt;&lt;property id=&quot;20148&quot; value=&quot;5&quot;/&gt;&lt;property id=&quot;20300&quot; value=&quot;Slide 49&quot;/&gt;&lt;property id=&quot;20307&quot; value=&quot;327&quot;/&gt;&lt;/object&gt;&lt;/object&gt;&lt;/object&gt;&lt;/database&gt;"/>
  <p:tag name="SECTOMILLISECCONVERTED" val="1"/>
</p:tagLst>
</file>

<file path=ppt/theme/theme1.xml><?xml version="1.0" encoding="utf-8"?>
<a:theme xmlns:a="http://schemas.openxmlformats.org/drawingml/2006/main" name="Thatch">
  <a:themeElements>
    <a:clrScheme name="Custom 6">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000000"/>
      </a:hlink>
      <a:folHlink>
        <a:srgbClr val="00000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Custom 7">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000000"/>
      </a:accent6>
      <a:hlink>
        <a:srgbClr val="FF3399"/>
      </a:hlink>
      <a:folHlink>
        <a:srgbClr val="FF33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1183</TotalTime>
  <Words>3589</Words>
  <Application>Microsoft Office PowerPoint</Application>
  <PresentationFormat>On-screen Show (4:3)</PresentationFormat>
  <Paragraphs>507</Paragraphs>
  <Slides>49</Slides>
  <Notes>43</Notes>
  <HiddenSlides>3</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49</vt:i4>
      </vt:variant>
    </vt:vector>
  </HeadingPairs>
  <TitlesOfParts>
    <vt:vector size="56" baseType="lpstr">
      <vt:lpstr>Thatch</vt:lpstr>
      <vt:lpstr>Default Design</vt:lpstr>
      <vt:lpstr>1_Default Design</vt:lpstr>
      <vt:lpstr>2_Default Design</vt:lpstr>
      <vt:lpstr>3_Default Design</vt:lpstr>
      <vt:lpstr>4_Default Design</vt:lpstr>
      <vt:lpstr>Acrobat Document</vt:lpstr>
      <vt:lpstr>PowerPoint Presentation</vt:lpstr>
      <vt:lpstr>Not changing…..transforming! </vt:lpstr>
      <vt:lpstr>    Partnering with Peers</vt:lpstr>
      <vt:lpstr>PowerPoint Presentation</vt:lpstr>
      <vt:lpstr>Career Development &amp; Exploration</vt:lpstr>
      <vt:lpstr>Regional Career Education Coordinators</vt:lpstr>
      <vt:lpstr>Missouri Center for Career Education www.mcce.org </vt:lpstr>
      <vt:lpstr>www.missouricareereducation.org/doc/order/OrderForm.pdf</vt:lpstr>
      <vt:lpstr>www.missouricareereducation.org/for/content/career/</vt:lpstr>
      <vt:lpstr>mms://wmvstream.dese.mo.gov/careerpath</vt:lpstr>
      <vt:lpstr>http://dese.mo.gov/divcareered/missouri_connections_video_room.htm </vt:lpstr>
      <vt:lpstr>www.dese.mo.gov/divcareered/missouri_connections_video_room.htm</vt:lpstr>
      <vt:lpstr>www.missouricareereducation.org/for/content/guidance/</vt:lpstr>
      <vt:lpstr>www.missouriconnections.org </vt:lpstr>
      <vt:lpstr>http://vacareerview.org/</vt:lpstr>
      <vt:lpstr>www.knowitall.org/kidswork/</vt:lpstr>
      <vt:lpstr>www.ncrctv.com/index.asp</vt:lpstr>
      <vt:lpstr>www.driveofyourlife.org  </vt:lpstr>
      <vt:lpstr>www.dreamit-doit.com/index.php</vt:lpstr>
      <vt:lpstr>http://thefunworks.edc.org</vt:lpstr>
      <vt:lpstr>http://pages.minot.k12.nd.us/votech/File/Jeopardy.htm#element</vt:lpstr>
      <vt:lpstr>http://www.kids.gov/</vt:lpstr>
      <vt:lpstr>On Track &amp; Movin’ On</vt:lpstr>
      <vt:lpstr>PowerPoint Presentation</vt:lpstr>
      <vt:lpstr>www.breitlinks.com/careers/career_pdfs/CareerActivitiesBook.pdf</vt:lpstr>
      <vt:lpstr>www.breitlinks.com/careers/career_pdfs/careerbingo.pdf</vt:lpstr>
      <vt:lpstr>www.breitlinks.com/careers/career_pdfs/familytreews.pdf</vt:lpstr>
      <vt:lpstr>www.teachthechildrenwell.com</vt:lpstr>
      <vt:lpstr>www.ourfactsyourfuture.org/admin/uploadedPublications/3314_career_heroes.pdf and  www.ourfactsyourfuture.org/admin/uploadedPublications/3965_CH_teach_guide.pdf</vt:lpstr>
      <vt:lpstr>http://mgs-mager.gsfc.nasa.gov/Kids/careers.html</vt:lpstr>
      <vt:lpstr>www.girlsknowhow.com </vt:lpstr>
      <vt:lpstr>www.teachervision.fen.com/tv/subjects/60000000000</vt:lpstr>
      <vt:lpstr>www.pacareerstandards.com/curriculum-resources.php</vt:lpstr>
      <vt:lpstr>www.k12.wa.us/SecondaryEducation/CareerCollegeReadiness/Curriculum.aspx</vt:lpstr>
      <vt:lpstr>www.k12.wa.us/SecondaryEducation/CareerCollegeReadiness/SparkingFuture.aspx</vt:lpstr>
      <vt:lpstr>www.khake.com/page64.html</vt:lpstr>
      <vt:lpstr>http://www.successlink.org/ </vt:lpstr>
      <vt:lpstr>www.okcareertech.org/cac/Pages/resources_products/Classroom/cluster_activities_K6.htm</vt:lpstr>
      <vt:lpstr>www.arcota.org/arcota.org/Career_Cluster_Activities.html</vt:lpstr>
      <vt:lpstr>NonTraditional Career Resources</vt:lpstr>
      <vt:lpstr>http://www.engineergirl.org/</vt:lpstr>
      <vt:lpstr>www.stemequitypipeline.org/Resources/Default.aspx</vt:lpstr>
      <vt:lpstr>PowerPoint Presentation</vt:lpstr>
      <vt:lpstr>www.teachengineering.org </vt:lpstr>
      <vt:lpstr>www.ricw.ri.gov/publications/GEH/lessons.htm</vt:lpstr>
      <vt:lpstr>Female Auto Mechanic Breaks Stereotypes</vt:lpstr>
      <vt:lpstr>Women Break Pit Row's Glass Ceiling</vt:lpstr>
      <vt:lpstr>PowerPoint Presentation</vt:lpstr>
      <vt:lpstr>PowerPoint Presentation</vt:lpstr>
    </vt:vector>
  </TitlesOfParts>
  <Company>LANDesk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Exploration, Career Paths &amp; Clusters</dc:title>
  <dc:creator>Charlene Piel</dc:creator>
  <cp:lastModifiedBy>wittmaier</cp:lastModifiedBy>
  <cp:revision>138</cp:revision>
  <cp:lastPrinted>2011-11-04T13:52:21Z</cp:lastPrinted>
  <dcterms:created xsi:type="dcterms:W3CDTF">2011-08-24T17:31:13Z</dcterms:created>
  <dcterms:modified xsi:type="dcterms:W3CDTF">2012-02-13T15:07:56Z</dcterms:modified>
</cp:coreProperties>
</file>