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notesSlides/notesSlide22.xml" ContentType="application/vnd.openxmlformats-officedocument.presentationml.notesSlide+xml"/>
  <Override PartName="/ppt/notesSlides/notesSlide14.xml" ContentType="application/vnd.openxmlformats-officedocument.presentationml.notesSlide+xml"/>
  <Override PartName="/ppt/notesSlides/notesSlide28.xml" ContentType="application/vnd.openxmlformats-officedocument.presentationml.notesSlide+xml"/>
  <Override PartName="/ppt/slides/slide22.xml" ContentType="application/vnd.openxmlformats-officedocument.presentationml.slide+xml"/>
  <Override PartName="/ppt/slides/slide28.xml" ContentType="application/vnd.openxmlformats-officedocument.presentationml.slide+xml"/>
  <Override PartName="/ppt/theme/theme2.xml" ContentType="application/vnd.openxmlformats-officedocument.theme+xml"/>
  <Override PartName="/ppt/slides/slide2.xml" ContentType="application/vnd.openxmlformats-officedocument.presentationml.slide+xml"/>
  <Override PartName="/ppt/notesSlides/notesSlide11.xml" ContentType="application/vnd.openxmlformats-officedocument.presentationml.notesSlide+xml"/>
  <Override PartName="/ppt/slides/slide30.xml" ContentType="application/vnd.openxmlformats-officedocument.presentationml.slide+xml"/>
  <Override PartName="/ppt/notesSlides/notesSlide9.xml" ContentType="application/vnd.openxmlformats-officedocument.presentationml.notesSlide+xml"/>
  <Override PartName="/ppt/slides/slide35.xml" ContentType="application/vnd.openxmlformats-officedocument.presentationml.slide+xml"/>
  <Override PartName="/ppt/notesSlides/notesSlide25.xml" ContentType="application/vnd.openxmlformats-officedocument.presentationml.notesSlide+xml"/>
  <Override PartName="/ppt/notesSlides/notesSlide27.xml" ContentType="application/vnd.openxmlformats-officedocument.presentationml.notesSlide+xml"/>
  <Override PartName="/docProps/app.xml" ContentType="application/vnd.openxmlformats-officedocument.extended-properties+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theme/theme3.xml" ContentType="application/vnd.openxmlformats-officedocument.theme+xml"/>
  <Override PartName="/ppt/notesSlides/notesSlide16.xml" ContentType="application/vnd.openxmlformats-officedocument.presentationml.notesSlide+xml"/>
  <Override PartName="/ppt/notesSlides/notesSlide21.xml" ContentType="application/vnd.openxmlformats-officedocument.presentationml.notes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notesSlides/notesSlide7.xml" ContentType="application/vnd.openxmlformats-officedocument.presentationml.notesSlide+xml"/>
  <Override PartName="/ppt/notesSlides/notesSlide15.xml" ContentType="application/vnd.openxmlformats-officedocument.presentationml.notesSlide+xml"/>
  <Override PartName="/ppt/slides/slide25.xml" ContentType="application/vnd.openxmlformats-officedocument.presentationml.slide+xml"/>
  <Override PartName="/ppt/notesSlides/notesSlide4.xml" ContentType="application/vnd.openxmlformats-officedocument.presentationml.notesSlide+xml"/>
  <Default Extension="wmf" ContentType="image/x-wmf"/>
  <Override PartName="/ppt/notesSlides/notesSlide19.xml" ContentType="application/vnd.openxmlformats-officedocument.presentationml.notesSlide+xml"/>
  <Override PartName="/ppt/handoutMasters/handoutMaster1.xml" ContentType="application/vnd.openxmlformats-officedocument.presentationml.handoutMaster+xml"/>
  <Override PartName="/ppt/slides/slide13.xml" ContentType="application/vnd.openxmlformats-officedocument.presentationml.slide+xml"/>
  <Override PartName="/ppt/slides/slide14.xml" ContentType="application/vnd.openxmlformats-officedocument.presentationml.slide+xml"/>
  <Override PartName="/ppt/notesSlides/notesSlide17.xml" ContentType="application/vnd.openxmlformats-officedocument.presentationml.notesSlide+xml"/>
  <Override PartName="/ppt/notesSlides/notesSlide23.xml" ContentType="application/vnd.openxmlformats-officedocument.presentationml.notesSlide+xml"/>
  <Override PartName="/ppt/slides/slide34.xml" ContentType="application/vnd.openxmlformats-officedocument.presentationml.slide+xml"/>
  <Override PartName="/ppt/notesSlides/notesSlide26.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notesSlides/notesSlide13.xml" ContentType="application/vnd.openxmlformats-officedocument.presentationml.notesSlide+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slides/slide33.xml" ContentType="application/vnd.openxmlformats-officedocument.presentationml.slide+xml"/>
  <Override PartName="/ppt/presProps.xml" ContentType="application/vnd.openxmlformats-officedocument.presentationml.presProps+xml"/>
  <Default Extension="jpeg" ContentType="image/jpeg"/>
  <Override PartName="/ppt/notesSlides/notesSlide18.xml" ContentType="application/vnd.openxmlformats-officedocument.presentationml.notesSlide+xml"/>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docProps/core.xml" ContentType="application/vnd.openxmlformats-package.core-properties+xml"/>
  <Override PartName="/ppt/slides/slide8.xml" ContentType="application/vnd.openxmlformats-officedocument.presentationml.slide+xml"/>
  <Override PartName="/ppt/slides/slide31.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Override PartName="/ppt/notesSlides/notesSlide10.xml" ContentType="application/vnd.openxmlformats-officedocument.presentationml.notesSlide+xml"/>
  <Default Extension="rels" ContentType="application/vnd.openxmlformats-package.relationships+xml"/>
  <Override PartName="/ppt/slides/slide9.xml" ContentType="application/vnd.openxmlformats-officedocument.presentationml.slide+xml"/>
  <Override PartName="/ppt/notesSlides/notesSlide24.xml" ContentType="application/vnd.openxmlformats-officedocument.presentationml.notesSlide+xml"/>
  <Override PartName="/ppt/slides/slide24.xml" ContentType="application/vnd.openxmlformats-officedocument.presentationml.slide+xml"/>
  <Override PartName="/ppt/slides/slide32.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notesSlides/notesSlide20.xml" ContentType="application/vnd.openxmlformats-officedocument.presentationml.notesSlide+xml"/>
  <Override PartName="/ppt/slides/slide19.xml" ContentType="application/vnd.openxmlformats-officedocument.presentationml.slide+xml"/>
  <Override PartName="/ppt/slides/slide12.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88" r:id="rId1"/>
  </p:sldMasterIdLst>
  <p:notesMasterIdLst>
    <p:notesMasterId r:id="rId38"/>
  </p:notesMasterIdLst>
  <p:handoutMasterIdLst>
    <p:handoutMasterId r:id="rId39"/>
  </p:handoutMasterIdLst>
  <p:sldIdLst>
    <p:sldId id="340" r:id="rId2"/>
    <p:sldId id="273" r:id="rId3"/>
    <p:sldId id="341" r:id="rId4"/>
    <p:sldId id="351" r:id="rId5"/>
    <p:sldId id="352" r:id="rId6"/>
    <p:sldId id="337" r:id="rId7"/>
    <p:sldId id="336" r:id="rId8"/>
    <p:sldId id="357" r:id="rId9"/>
    <p:sldId id="372" r:id="rId10"/>
    <p:sldId id="362" r:id="rId11"/>
    <p:sldId id="365" r:id="rId12"/>
    <p:sldId id="366" r:id="rId13"/>
    <p:sldId id="367" r:id="rId14"/>
    <p:sldId id="368" r:id="rId15"/>
    <p:sldId id="311" r:id="rId16"/>
    <p:sldId id="359" r:id="rId17"/>
    <p:sldId id="358" r:id="rId18"/>
    <p:sldId id="321" r:id="rId19"/>
    <p:sldId id="323" r:id="rId20"/>
    <p:sldId id="354" r:id="rId21"/>
    <p:sldId id="320" r:id="rId22"/>
    <p:sldId id="322" r:id="rId23"/>
    <p:sldId id="326" r:id="rId24"/>
    <p:sldId id="360" r:id="rId25"/>
    <p:sldId id="353" r:id="rId26"/>
    <p:sldId id="327" r:id="rId27"/>
    <p:sldId id="304" r:id="rId28"/>
    <p:sldId id="350" r:id="rId29"/>
    <p:sldId id="371" r:id="rId30"/>
    <p:sldId id="370" r:id="rId31"/>
    <p:sldId id="361" r:id="rId32"/>
    <p:sldId id="364" r:id="rId33"/>
    <p:sldId id="369" r:id="rId34"/>
    <p:sldId id="363" r:id="rId35"/>
    <p:sldId id="373" r:id="rId36"/>
    <p:sldId id="303" r:id="rId37"/>
  </p:sldIdLst>
  <p:sldSz cx="9144000" cy="6858000" type="screen4x3"/>
  <p:notesSz cx="6858000" cy="9144000"/>
  <p:defaultTextStyle>
    <a:defPPr>
      <a:defRPr lang="en-US"/>
    </a:defPPr>
    <a:lvl1pPr algn="l" defTabSz="457200" rtl="0" fontAlgn="base">
      <a:spcBef>
        <a:spcPct val="0"/>
      </a:spcBef>
      <a:spcAft>
        <a:spcPct val="0"/>
      </a:spcAft>
      <a:defRPr sz="2000" kern="1200">
        <a:solidFill>
          <a:schemeClr val="tx1"/>
        </a:solidFill>
        <a:latin typeface="Arial" pitchFamily="34" charset="0"/>
        <a:ea typeface="+mn-ea"/>
        <a:cs typeface="Arial" pitchFamily="34" charset="0"/>
      </a:defRPr>
    </a:lvl1pPr>
    <a:lvl2pPr marL="457200" algn="l" defTabSz="457200" rtl="0" fontAlgn="base">
      <a:spcBef>
        <a:spcPct val="0"/>
      </a:spcBef>
      <a:spcAft>
        <a:spcPct val="0"/>
      </a:spcAft>
      <a:defRPr sz="2000" kern="1200">
        <a:solidFill>
          <a:schemeClr val="tx1"/>
        </a:solidFill>
        <a:latin typeface="Arial" pitchFamily="34" charset="0"/>
        <a:ea typeface="+mn-ea"/>
        <a:cs typeface="Arial" pitchFamily="34" charset="0"/>
      </a:defRPr>
    </a:lvl2pPr>
    <a:lvl3pPr marL="914400" algn="l" defTabSz="457200" rtl="0" fontAlgn="base">
      <a:spcBef>
        <a:spcPct val="0"/>
      </a:spcBef>
      <a:spcAft>
        <a:spcPct val="0"/>
      </a:spcAft>
      <a:defRPr sz="2000" kern="1200">
        <a:solidFill>
          <a:schemeClr val="tx1"/>
        </a:solidFill>
        <a:latin typeface="Arial" pitchFamily="34" charset="0"/>
        <a:ea typeface="+mn-ea"/>
        <a:cs typeface="Arial" pitchFamily="34" charset="0"/>
      </a:defRPr>
    </a:lvl3pPr>
    <a:lvl4pPr marL="1371600" algn="l" defTabSz="457200" rtl="0" fontAlgn="base">
      <a:spcBef>
        <a:spcPct val="0"/>
      </a:spcBef>
      <a:spcAft>
        <a:spcPct val="0"/>
      </a:spcAft>
      <a:defRPr sz="2000" kern="1200">
        <a:solidFill>
          <a:schemeClr val="tx1"/>
        </a:solidFill>
        <a:latin typeface="Arial" pitchFamily="34" charset="0"/>
        <a:ea typeface="+mn-ea"/>
        <a:cs typeface="Arial" pitchFamily="34" charset="0"/>
      </a:defRPr>
    </a:lvl4pPr>
    <a:lvl5pPr marL="1828800" algn="l" defTabSz="457200" rtl="0" fontAlgn="base">
      <a:spcBef>
        <a:spcPct val="0"/>
      </a:spcBef>
      <a:spcAft>
        <a:spcPct val="0"/>
      </a:spcAft>
      <a:defRPr sz="2000" kern="1200">
        <a:solidFill>
          <a:schemeClr val="tx1"/>
        </a:solidFill>
        <a:latin typeface="Arial" pitchFamily="34" charset="0"/>
        <a:ea typeface="+mn-ea"/>
        <a:cs typeface="Arial" pitchFamily="34" charset="0"/>
      </a:defRPr>
    </a:lvl5pPr>
    <a:lvl6pPr marL="2286000" algn="l" defTabSz="914400" rtl="0" eaLnBrk="1" latinLnBrk="0" hangingPunct="1">
      <a:defRPr sz="2000" kern="1200">
        <a:solidFill>
          <a:schemeClr val="tx1"/>
        </a:solidFill>
        <a:latin typeface="Arial" pitchFamily="34" charset="0"/>
        <a:ea typeface="+mn-ea"/>
        <a:cs typeface="Arial" pitchFamily="34" charset="0"/>
      </a:defRPr>
    </a:lvl6pPr>
    <a:lvl7pPr marL="2743200" algn="l" defTabSz="914400" rtl="0" eaLnBrk="1" latinLnBrk="0" hangingPunct="1">
      <a:defRPr sz="2000" kern="1200">
        <a:solidFill>
          <a:schemeClr val="tx1"/>
        </a:solidFill>
        <a:latin typeface="Arial" pitchFamily="34" charset="0"/>
        <a:ea typeface="+mn-ea"/>
        <a:cs typeface="Arial" pitchFamily="34" charset="0"/>
      </a:defRPr>
    </a:lvl7pPr>
    <a:lvl8pPr marL="3200400" algn="l" defTabSz="914400" rtl="0" eaLnBrk="1" latinLnBrk="0" hangingPunct="1">
      <a:defRPr sz="2000" kern="1200">
        <a:solidFill>
          <a:schemeClr val="tx1"/>
        </a:solidFill>
        <a:latin typeface="Arial" pitchFamily="34" charset="0"/>
        <a:ea typeface="+mn-ea"/>
        <a:cs typeface="Arial" pitchFamily="34" charset="0"/>
      </a:defRPr>
    </a:lvl8pPr>
    <a:lvl9pPr marL="3657600" algn="l" defTabSz="914400" rtl="0" eaLnBrk="1" latinLnBrk="0" hangingPunct="1">
      <a:defRPr sz="2000"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handouts6" frameSlides="1"/>
  <p:clrMru>
    <a:srgbClr val="CF2D1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20334" autoAdjust="0"/>
    <p:restoredTop sz="90113" autoAdjust="0"/>
  </p:normalViewPr>
  <p:slideViewPr>
    <p:cSldViewPr snapToObjects="1">
      <p:cViewPr varScale="1">
        <p:scale>
          <a:sx n="60" d="100"/>
          <a:sy n="60" d="100"/>
        </p:scale>
        <p:origin x="-632"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35" Type="http://schemas.openxmlformats.org/officeDocument/2006/relationships/slide" Target="slides/slide34.xml"/><Relationship Id="rId31" Type="http://schemas.openxmlformats.org/officeDocument/2006/relationships/slide" Target="slides/slide30.xml"/><Relationship Id="rId34" Type="http://schemas.openxmlformats.org/officeDocument/2006/relationships/slide" Target="slides/slide33.xml"/><Relationship Id="rId39" Type="http://schemas.openxmlformats.org/officeDocument/2006/relationships/handoutMaster" Target="handoutMasters/handoutMaster1.xml"/><Relationship Id="rId40" Type="http://schemas.openxmlformats.org/officeDocument/2006/relationships/printerSettings" Target="printerSettings/printerSettings1.bin"/><Relationship Id="rId7" Type="http://schemas.openxmlformats.org/officeDocument/2006/relationships/slide" Target="slides/slide6.xml"/><Relationship Id="rId36" Type="http://schemas.openxmlformats.org/officeDocument/2006/relationships/slide" Target="slides/slide35.xml"/><Relationship Id="rId43" Type="http://schemas.openxmlformats.org/officeDocument/2006/relationships/theme" Target="theme/theme1.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slide" Target="slides/slide31.xml"/><Relationship Id="rId37" Type="http://schemas.openxmlformats.org/officeDocument/2006/relationships/slide" Target="slides/slide36.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slide" Target="slides/slide26.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slide" Target="slides/slide27.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42" Type="http://schemas.openxmlformats.org/officeDocument/2006/relationships/viewProps" Target="viewProps.xml"/><Relationship Id="rId29" Type="http://schemas.openxmlformats.org/officeDocument/2006/relationships/slide" Target="slides/slide28.xml"/><Relationship Id="rId6" Type="http://schemas.openxmlformats.org/officeDocument/2006/relationships/slide" Target="slides/slide5.xml"/><Relationship Id="rId16" Type="http://schemas.openxmlformats.org/officeDocument/2006/relationships/slide" Target="slides/slide15.xml"/><Relationship Id="rId33" Type="http://schemas.openxmlformats.org/officeDocument/2006/relationships/slide" Target="slides/slide32.xml"/><Relationship Id="rId44" Type="http://schemas.openxmlformats.org/officeDocument/2006/relationships/tableStyles" Target="tableStyles.xml"/><Relationship Id="rId41"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38" Type="http://schemas.openxmlformats.org/officeDocument/2006/relationships/notesMaster" Target="notesMasters/notesMaster1.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D92C9D36-BB0E-4424-A12B-93DCCFAD76B4}" type="datetimeFigureOut">
              <a:rPr lang="en-US"/>
              <a:pPr>
                <a:defRPr/>
              </a:pPr>
              <a:t>11/20/09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DB16A2CD-3905-4AB3-BB8D-0E6F4E1ECD50}"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F0DFBF60-3E35-49E5-A7A7-A8290A2B4FDD}" type="datetimeFigureOut">
              <a:rPr lang="en-US"/>
              <a:pPr>
                <a:defRPr/>
              </a:pPr>
              <a:t>11/20/09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81AFB7E9-80EC-4F6F-B2C5-1DEC27AD1899}"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Rectangle 2"/>
          <p:cNvSpPr>
            <a:spLocks noGrp="1" noRot="1" noChangeAspect="1"/>
          </p:cNvSpPr>
          <p:nvPr>
            <p:ph type="sldImg"/>
          </p:nvPr>
        </p:nvSpPr>
        <p:spPr bwMode="auto">
          <a:noFill/>
          <a:ln>
            <a:solidFill>
              <a:srgbClr val="000000"/>
            </a:solidFill>
            <a:miter lim="800000"/>
            <a:headEnd/>
            <a:tailEnd/>
          </a:ln>
        </p:spPr>
      </p:sp>
      <p:sp>
        <p:nvSpPr>
          <p:cNvPr id="55299"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Rectangle 2"/>
          <p:cNvSpPr>
            <a:spLocks noGrp="1" noRot="1" noChangeAspect="1" noTextEdit="1"/>
          </p:cNvSpPr>
          <p:nvPr>
            <p:ph type="sldImg"/>
          </p:nvPr>
        </p:nvSpPr>
        <p:spPr bwMode="auto">
          <a:noFill/>
          <a:ln>
            <a:solidFill>
              <a:srgbClr val="000000"/>
            </a:solidFill>
            <a:miter lim="800000"/>
            <a:headEnd/>
            <a:tailEnd/>
          </a:ln>
        </p:spPr>
      </p:sp>
      <p:sp>
        <p:nvSpPr>
          <p:cNvPr id="34819" name="Rectangle 3"/>
          <p:cNvSpPr>
            <a:spLocks noGrp="1"/>
          </p:cNvSpPr>
          <p:nvPr>
            <p:ph type="body" idx="1"/>
          </p:nvPr>
        </p:nvSpPr>
        <p:spPr bwMode="auto">
          <a:noFill/>
        </p:spPr>
        <p:txBody>
          <a:bodyPr/>
          <a:lstStyle/>
          <a:p>
            <a:endParaRPr lang="en-US">
              <a:ea typeface="ＭＳ Ｐゴシック" charset="-128"/>
              <a:cs typeface="ＭＳ Ｐゴシック"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Rectangle 2"/>
          <p:cNvSpPr>
            <a:spLocks noGrp="1" noRot="1" noChangeAspect="1" noTextEdit="1"/>
          </p:cNvSpPr>
          <p:nvPr>
            <p:ph type="sldImg"/>
          </p:nvPr>
        </p:nvSpPr>
        <p:spPr bwMode="auto">
          <a:noFill/>
          <a:ln>
            <a:solidFill>
              <a:srgbClr val="000000"/>
            </a:solidFill>
            <a:miter lim="800000"/>
            <a:headEnd/>
            <a:tailEnd/>
          </a:ln>
        </p:spPr>
      </p:sp>
      <p:sp>
        <p:nvSpPr>
          <p:cNvPr id="36867" name="Rectangle 3"/>
          <p:cNvSpPr>
            <a:spLocks noGrp="1"/>
          </p:cNvSpPr>
          <p:nvPr>
            <p:ph type="body" idx="1"/>
          </p:nvPr>
        </p:nvSpPr>
        <p:spPr bwMode="auto">
          <a:noFill/>
        </p:spPr>
        <p:txBody>
          <a:bodyPr/>
          <a:lstStyle/>
          <a:p>
            <a:endParaRPr lang="en-US">
              <a:ea typeface="ＭＳ Ｐゴシック" charset="-128"/>
              <a:cs typeface="ＭＳ Ｐゴシック"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Rectangle 2"/>
          <p:cNvSpPr>
            <a:spLocks noGrp="1" noRot="1" noChangeAspect="1" noTextEdit="1"/>
          </p:cNvSpPr>
          <p:nvPr>
            <p:ph type="sldImg"/>
          </p:nvPr>
        </p:nvSpPr>
        <p:spPr bwMode="auto">
          <a:noFill/>
          <a:ln>
            <a:solidFill>
              <a:srgbClr val="000000"/>
            </a:solidFill>
            <a:miter lim="800000"/>
            <a:headEnd/>
            <a:tailEnd/>
          </a:ln>
        </p:spPr>
      </p:sp>
      <p:sp>
        <p:nvSpPr>
          <p:cNvPr id="38915" name="Rectangle 3"/>
          <p:cNvSpPr>
            <a:spLocks noGrp="1"/>
          </p:cNvSpPr>
          <p:nvPr>
            <p:ph type="body" idx="1"/>
          </p:nvPr>
        </p:nvSpPr>
        <p:spPr bwMode="auto">
          <a:noFill/>
        </p:spPr>
        <p:txBody>
          <a:bodyPr/>
          <a:lstStyle/>
          <a:p>
            <a:endParaRPr lang="en-US">
              <a:ea typeface="ＭＳ Ｐゴシック" charset="-128"/>
              <a:cs typeface="ＭＳ Ｐゴシック"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1026"/>
          <p:cNvSpPr>
            <a:spLocks noGrp="1" noRot="1" noChangeAspect="1" noTextEdit="1"/>
          </p:cNvSpPr>
          <p:nvPr>
            <p:ph type="sldImg"/>
          </p:nvPr>
        </p:nvSpPr>
        <p:spPr bwMode="auto">
          <a:noFill/>
          <a:ln>
            <a:solidFill>
              <a:srgbClr val="000000"/>
            </a:solidFill>
            <a:miter lim="800000"/>
            <a:headEnd/>
            <a:tailEnd/>
          </a:ln>
        </p:spPr>
      </p:sp>
      <p:sp>
        <p:nvSpPr>
          <p:cNvPr id="40963" name="Rectangle 1027"/>
          <p:cNvSpPr>
            <a:spLocks noGrp="1"/>
          </p:cNvSpPr>
          <p:nvPr>
            <p:ph type="body" idx="1"/>
          </p:nvPr>
        </p:nvSpPr>
        <p:spPr bwMode="auto">
          <a:noFill/>
        </p:spPr>
        <p:txBody>
          <a:bodyPr/>
          <a:lstStyle/>
          <a:p>
            <a:r>
              <a:rPr lang="en-US">
                <a:ea typeface="ＭＳ Ｐゴシック" charset="-128"/>
                <a:cs typeface="ＭＳ Ｐゴシック" charset="-128"/>
              </a:rPr>
              <a:t>It’st time for educators to get smarter about their rights under the law</a:t>
            </a:r>
          </a:p>
          <a:p>
            <a:r>
              <a:rPr lang="en-US">
                <a:ea typeface="ＭＳ Ｐゴシック" charset="-128"/>
                <a:cs typeface="ＭＳ Ｐゴシック" charset="-128"/>
              </a:rPr>
              <a:t>About c &amp; fair use and how it relates to our work</a:t>
            </a:r>
          </a:p>
          <a:p>
            <a:endParaRPr lang="en-US">
              <a:ea typeface="ＭＳ Ｐゴシック" charset="-128"/>
              <a:cs typeface="ＭＳ Ｐゴシック"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6" name="Rectangle 2"/>
          <p:cNvSpPr>
            <a:spLocks noGrp="1" noRot="1" noChangeAspect="1"/>
          </p:cNvSpPr>
          <p:nvPr>
            <p:ph type="sldImg"/>
          </p:nvPr>
        </p:nvSpPr>
        <p:spPr bwMode="auto">
          <a:noFill/>
          <a:ln>
            <a:solidFill>
              <a:srgbClr val="000000"/>
            </a:solidFill>
            <a:miter lim="800000"/>
            <a:headEnd/>
            <a:tailEnd/>
          </a:ln>
        </p:spPr>
      </p:sp>
      <p:sp>
        <p:nvSpPr>
          <p:cNvPr id="67587"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6" name="Rectangle 2"/>
          <p:cNvSpPr>
            <a:spLocks noGrp="1" noRot="1" noChangeAspect="1"/>
          </p:cNvSpPr>
          <p:nvPr>
            <p:ph type="sldImg"/>
          </p:nvPr>
        </p:nvSpPr>
        <p:spPr bwMode="auto">
          <a:noFill/>
          <a:ln>
            <a:solidFill>
              <a:srgbClr val="000000"/>
            </a:solidFill>
            <a:miter lim="800000"/>
            <a:headEnd/>
            <a:tailEnd/>
          </a:ln>
        </p:spPr>
      </p:sp>
      <p:sp>
        <p:nvSpPr>
          <p:cNvPr id="67587"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6" name="Rectangle 2"/>
          <p:cNvSpPr>
            <a:spLocks noGrp="1" noRot="1" noChangeAspect="1"/>
          </p:cNvSpPr>
          <p:nvPr>
            <p:ph type="sldImg"/>
          </p:nvPr>
        </p:nvSpPr>
        <p:spPr bwMode="auto">
          <a:noFill/>
          <a:ln>
            <a:solidFill>
              <a:srgbClr val="000000"/>
            </a:solidFill>
            <a:miter lim="800000"/>
            <a:headEnd/>
            <a:tailEnd/>
          </a:ln>
        </p:spPr>
      </p:sp>
      <p:sp>
        <p:nvSpPr>
          <p:cNvPr id="67587"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82" name="Rectangle 2"/>
          <p:cNvSpPr>
            <a:spLocks noGrp="1" noRot="1" noChangeAspect="1"/>
          </p:cNvSpPr>
          <p:nvPr>
            <p:ph type="sldImg"/>
          </p:nvPr>
        </p:nvSpPr>
        <p:spPr bwMode="auto">
          <a:noFill/>
          <a:ln>
            <a:solidFill>
              <a:srgbClr val="000000"/>
            </a:solidFill>
            <a:miter lim="800000"/>
            <a:headEnd/>
            <a:tailEnd/>
          </a:ln>
        </p:spPr>
      </p:sp>
      <p:sp>
        <p:nvSpPr>
          <p:cNvPr id="71683"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706" name="Rectangle 2"/>
          <p:cNvSpPr>
            <a:spLocks noGrp="1" noRot="1" noChangeAspect="1"/>
          </p:cNvSpPr>
          <p:nvPr>
            <p:ph type="sldImg"/>
          </p:nvPr>
        </p:nvSpPr>
        <p:spPr bwMode="auto">
          <a:noFill/>
          <a:ln>
            <a:solidFill>
              <a:srgbClr val="000000"/>
            </a:solidFill>
            <a:miter lim="800000"/>
            <a:headEnd/>
            <a:tailEnd/>
          </a:ln>
        </p:spPr>
      </p:sp>
      <p:sp>
        <p:nvSpPr>
          <p:cNvPr id="72707"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8" name="Rectangle 2"/>
          <p:cNvSpPr>
            <a:spLocks noGrp="1" noRot="1" noChangeAspect="1"/>
          </p:cNvSpPr>
          <p:nvPr>
            <p:ph type="sldImg"/>
          </p:nvPr>
        </p:nvSpPr>
        <p:spPr bwMode="auto">
          <a:noFill/>
          <a:ln>
            <a:solidFill>
              <a:srgbClr val="000000"/>
            </a:solidFill>
            <a:miter lim="800000"/>
            <a:headEnd/>
            <a:tailEnd/>
          </a:ln>
        </p:spPr>
      </p:sp>
      <p:sp>
        <p:nvSpPr>
          <p:cNvPr id="70659"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Pass out code during video</a:t>
            </a:r>
          </a:p>
        </p:txBody>
      </p:sp>
      <p:sp>
        <p:nvSpPr>
          <p:cNvPr id="184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F68CECB-57D0-44D9-A78A-1C70684D7C5F}" type="slidenum">
              <a:rPr lang="en-US"/>
              <a:pPr fontAlgn="base">
                <a:spcBef>
                  <a:spcPct val="0"/>
                </a:spcBef>
                <a:spcAft>
                  <a:spcPct val="0"/>
                </a:spcAft>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730" name="Rectangle 2"/>
          <p:cNvSpPr>
            <a:spLocks noGrp="1" noRot="1" noChangeAspect="1"/>
          </p:cNvSpPr>
          <p:nvPr>
            <p:ph type="sldImg"/>
          </p:nvPr>
        </p:nvSpPr>
        <p:spPr bwMode="auto">
          <a:noFill/>
          <a:ln>
            <a:solidFill>
              <a:srgbClr val="000000"/>
            </a:solidFill>
            <a:miter lim="800000"/>
            <a:headEnd/>
            <a:tailEnd/>
          </a:ln>
        </p:spPr>
      </p:sp>
      <p:sp>
        <p:nvSpPr>
          <p:cNvPr id="73731"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4" name="Rectangle 2"/>
          <p:cNvSpPr>
            <a:spLocks noGrp="1" noRot="1" noChangeAspect="1"/>
          </p:cNvSpPr>
          <p:nvPr>
            <p:ph type="sldImg"/>
          </p:nvPr>
        </p:nvSpPr>
        <p:spPr bwMode="auto">
          <a:noFill/>
          <a:ln>
            <a:solidFill>
              <a:srgbClr val="000000"/>
            </a:solidFill>
            <a:miter lim="800000"/>
            <a:headEnd/>
            <a:tailEnd/>
          </a:ln>
        </p:spPr>
      </p:sp>
      <p:sp>
        <p:nvSpPr>
          <p:cNvPr id="74755" name="Rectangle 3"/>
          <p:cNvSpPr>
            <a:spLocks noGrp="1"/>
          </p:cNvSpPr>
          <p:nvPr>
            <p:ph type="body" idx="1"/>
          </p:nvPr>
        </p:nvSpPr>
        <p:spPr bwMode="auto">
          <a:noFill/>
        </p:spPr>
        <p:txBody>
          <a:bodyPr wrap="square" numCol="1" anchor="t" anchorCtr="0" compatLnSpc="1">
            <a:prstTxWarp prst="textNoShape">
              <a:avLst/>
            </a:prstTxWarp>
          </a:bodyPr>
          <a:lstStyle/>
          <a:p>
            <a:r>
              <a:rPr lang="en-US" smtClean="0"/>
              <a:t>Screen shot video hand 4 factors…questions over</a:t>
            </a:r>
          </a:p>
          <a:p>
            <a:pPr eaLnBrk="1" hangingPunct="1">
              <a:spcBef>
                <a:spcPct val="20000"/>
              </a:spcBef>
              <a:buFont typeface="Arial" pitchFamily="34" charset="0"/>
              <a:buNone/>
            </a:pPr>
            <a:r>
              <a:rPr lang="en-US" sz="2000" smtClean="0">
                <a:latin typeface="Lucida Sans Unicode" pitchFamily="34" charset="0"/>
                <a:cs typeface="Arial" pitchFamily="34" charset="0"/>
              </a:rPr>
              <a:t>The law refers to four considerations: the nature of the use, the nature of the work used, the extent of the use, and its economic effect (the so-called “four factors”). This still leaves much room for interpretation, especially since the law is clear that these are not the only permissible considerations.  In assessing fair use, courts ask:</a:t>
            </a:r>
          </a:p>
          <a:p>
            <a:pPr eaLnBrk="1" hangingPunct="1">
              <a:spcBef>
                <a:spcPct val="20000"/>
              </a:spcBef>
              <a:buFont typeface="Arial" pitchFamily="34" charset="0"/>
              <a:buNone/>
            </a:pPr>
            <a:r>
              <a:rPr lang="en-US" sz="2000" b="1" smtClean="0">
                <a:latin typeface="Lucida Sans Unicode" pitchFamily="34" charset="0"/>
                <a:cs typeface="Arial" pitchFamily="34" charset="0"/>
              </a:rPr>
              <a:t>	(1) Did the unlicensed use “transform” the material taken from the copyrighted work by using it for a different purpose than that of the original, or did it just repeat the work for the same intent and value as the original?</a:t>
            </a:r>
          </a:p>
          <a:p>
            <a:pPr eaLnBrk="1" hangingPunct="1">
              <a:spcBef>
                <a:spcPct val="20000"/>
              </a:spcBef>
              <a:buFont typeface="Arial" pitchFamily="34" charset="0"/>
              <a:buNone/>
            </a:pPr>
            <a:endParaRPr lang="en-US" sz="2000" b="1" smtClean="0">
              <a:latin typeface="Lucida Sans Unicode" pitchFamily="34" charset="0"/>
              <a:cs typeface="Arial" pitchFamily="34" charset="0"/>
            </a:endParaRPr>
          </a:p>
          <a:p>
            <a:pPr eaLnBrk="1" hangingPunct="1">
              <a:spcBef>
                <a:spcPct val="20000"/>
              </a:spcBef>
              <a:buFont typeface="Arial" pitchFamily="34" charset="0"/>
              <a:buNone/>
            </a:pPr>
            <a:r>
              <a:rPr lang="en-US" sz="2000" b="1" smtClean="0">
                <a:latin typeface="Lucida Sans Unicode" pitchFamily="34" charset="0"/>
                <a:cs typeface="Arial" pitchFamily="34" charset="0"/>
              </a:rPr>
              <a:t>	(2) Was the material taken appropriate in kind and amount, considering the nature of the copyrighted work and of the use?</a:t>
            </a:r>
          </a:p>
          <a:p>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802" name="Rectangle 2"/>
          <p:cNvSpPr>
            <a:spLocks noGrp="1" noRot="1" noChangeAspect="1"/>
          </p:cNvSpPr>
          <p:nvPr>
            <p:ph type="sldImg"/>
          </p:nvPr>
        </p:nvSpPr>
        <p:spPr bwMode="auto">
          <a:noFill/>
          <a:ln>
            <a:solidFill>
              <a:srgbClr val="000000"/>
            </a:solidFill>
            <a:miter lim="800000"/>
            <a:headEnd/>
            <a:tailEnd/>
          </a:ln>
        </p:spPr>
      </p:sp>
      <p:sp>
        <p:nvSpPr>
          <p:cNvPr id="76803" name="Rectangle 3"/>
          <p:cNvSpPr>
            <a:spLocks noGrp="1"/>
          </p:cNvSpPr>
          <p:nvPr>
            <p:ph type="body" idx="1"/>
          </p:nvPr>
        </p:nvSpPr>
        <p:spPr bwMode="auto">
          <a:noFill/>
        </p:spPr>
        <p:txBody>
          <a:bodyPr wrap="square" numCol="1" anchor="t" anchorCtr="0" compatLnSpc="1">
            <a:prstTxWarp prst="textNoShape">
              <a:avLst/>
            </a:prstTxWarp>
          </a:bodyPr>
          <a:lstStyle/>
          <a:p>
            <a:pPr>
              <a:lnSpc>
                <a:spcPct val="90000"/>
              </a:lnSpc>
            </a:pPr>
            <a:r>
              <a:rPr lang="en-US" smtClean="0"/>
              <a:t>Lawer picture…isn’t it up to the lawyers…</a:t>
            </a:r>
          </a:p>
          <a:p>
            <a:pPr>
              <a:lnSpc>
                <a:spcPct val="90000"/>
              </a:lnSpc>
            </a:pPr>
            <a:r>
              <a:rPr lang="en-US" smtClean="0"/>
              <a:t>IMAGE…</a:t>
            </a:r>
          </a:p>
          <a:p>
            <a:pPr eaLnBrk="1" hangingPunct="1">
              <a:lnSpc>
                <a:spcPct val="80000"/>
              </a:lnSpc>
              <a:spcBef>
                <a:spcPct val="20000"/>
              </a:spcBef>
            </a:pPr>
            <a:r>
              <a:rPr lang="en-US" sz="1900" b="1" smtClean="0">
                <a:latin typeface="Lucida Sans Unicode" pitchFamily="34" charset="0"/>
                <a:cs typeface="Arial" pitchFamily="34" charset="0"/>
              </a:rPr>
              <a:t>MYTH</a:t>
            </a:r>
            <a:r>
              <a:rPr lang="en-US" sz="1900" smtClean="0">
                <a:latin typeface="Lucida Sans Unicode" pitchFamily="34" charset="0"/>
                <a:cs typeface="Arial" pitchFamily="34" charset="0"/>
              </a:rPr>
              <a:t>: FAIR USE IS TOO UNCLEAR AND COMPLICATED FOR ME; IT’S BETTER LEFT TO LAWYERS AND ADMINISTRATORS.</a:t>
            </a:r>
          </a:p>
          <a:p>
            <a:pPr eaLnBrk="1" hangingPunct="1">
              <a:lnSpc>
                <a:spcPct val="80000"/>
              </a:lnSpc>
              <a:spcBef>
                <a:spcPct val="20000"/>
              </a:spcBef>
            </a:pPr>
            <a:endParaRPr lang="en-US" sz="1900" b="1" smtClean="0">
              <a:latin typeface="Lucida Sans Unicode" pitchFamily="34" charset="0"/>
              <a:cs typeface="Arial" pitchFamily="34" charset="0"/>
            </a:endParaRPr>
          </a:p>
          <a:p>
            <a:pPr eaLnBrk="1" hangingPunct="1">
              <a:lnSpc>
                <a:spcPct val="80000"/>
              </a:lnSpc>
              <a:spcBef>
                <a:spcPct val="20000"/>
              </a:spcBef>
            </a:pPr>
            <a:r>
              <a:rPr lang="en-US" sz="1900" b="1" smtClean="0">
                <a:latin typeface="Lucida Sans Unicode" pitchFamily="34" charset="0"/>
                <a:cs typeface="Arial" pitchFamily="34" charset="0"/>
              </a:rPr>
              <a:t>TRUTH:</a:t>
            </a:r>
            <a:r>
              <a:rPr lang="en-US" sz="1900" smtClean="0">
                <a:latin typeface="Lucida Sans Unicode" pitchFamily="34" charset="0"/>
                <a:cs typeface="Arial" pitchFamily="34" charset="0"/>
              </a:rPr>
              <a:t> The fair use provision of the Copyright Act is written broadly—not narrowly—because it is designed to apply to a wide range of creative works and the people who use them. </a:t>
            </a:r>
            <a:r>
              <a:rPr lang="en-US" sz="1900" b="1" smtClean="0">
                <a:latin typeface="Lucida Sans Unicode" pitchFamily="34" charset="0"/>
                <a:cs typeface="Arial" pitchFamily="34" charset="0"/>
              </a:rPr>
              <a:t>Fair use is a part of the law that belongs to everyone—especially to working educators.</a:t>
            </a:r>
            <a:r>
              <a:rPr lang="en-US" sz="1900" smtClean="0">
                <a:latin typeface="Lucida Sans Unicode" pitchFamily="34" charset="0"/>
                <a:cs typeface="Arial" pitchFamily="34" charset="0"/>
              </a:rPr>
              <a:t> Educators know best what they need to use of existing copyrighted culture to construct their own lessons and materials. Only members of the actual community can decide what’s really needed. Once they know, they can tell their lawyers and administrators. </a:t>
            </a:r>
          </a:p>
          <a:p>
            <a:pPr>
              <a:lnSpc>
                <a:spcPct val="90000"/>
              </a:lnSpc>
            </a:pPr>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4" name="Rectangle 2"/>
          <p:cNvSpPr>
            <a:spLocks noGrp="1" noRot="1" noChangeAspect="1"/>
          </p:cNvSpPr>
          <p:nvPr>
            <p:ph type="sldImg"/>
          </p:nvPr>
        </p:nvSpPr>
        <p:spPr bwMode="auto">
          <a:noFill/>
          <a:ln>
            <a:solidFill>
              <a:srgbClr val="000000"/>
            </a:solidFill>
            <a:miter lim="800000"/>
            <a:headEnd/>
            <a:tailEnd/>
          </a:ln>
        </p:spPr>
      </p:sp>
      <p:sp>
        <p:nvSpPr>
          <p:cNvPr id="69635" name="Rectangle 3"/>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826" name="Rectangle 2"/>
          <p:cNvSpPr>
            <a:spLocks noGrp="1" noRot="1" noChangeAspect="1"/>
          </p:cNvSpPr>
          <p:nvPr>
            <p:ph type="sldImg"/>
          </p:nvPr>
        </p:nvSpPr>
        <p:spPr bwMode="auto">
          <a:noFill/>
          <a:ln>
            <a:solidFill>
              <a:srgbClr val="000000"/>
            </a:solidFill>
            <a:miter lim="800000"/>
            <a:headEnd/>
            <a:tailEnd/>
          </a:ln>
        </p:spPr>
      </p:sp>
      <p:sp>
        <p:nvSpPr>
          <p:cNvPr id="77827"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4" name="Rectangle 2"/>
          <p:cNvSpPr>
            <a:spLocks noGrp="1" noRot="1" noChangeAspect="1"/>
          </p:cNvSpPr>
          <p:nvPr>
            <p:ph type="sldImg"/>
          </p:nvPr>
        </p:nvSpPr>
        <p:spPr bwMode="auto">
          <a:noFill/>
          <a:ln>
            <a:solidFill>
              <a:srgbClr val="000000"/>
            </a:solidFill>
            <a:miter lim="800000"/>
            <a:headEnd/>
            <a:tailEnd/>
          </a:ln>
        </p:spPr>
      </p:sp>
      <p:sp>
        <p:nvSpPr>
          <p:cNvPr id="59395"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Rectangle 2"/>
          <p:cNvSpPr>
            <a:spLocks noGrp="1" noRot="1" noChangeAspect="1" noTextEdit="1"/>
          </p:cNvSpPr>
          <p:nvPr>
            <p:ph type="sldImg"/>
          </p:nvPr>
        </p:nvSpPr>
        <p:spPr bwMode="auto">
          <a:noFill/>
          <a:ln>
            <a:solidFill>
              <a:srgbClr val="000000"/>
            </a:solidFill>
            <a:miter lim="800000"/>
            <a:headEnd/>
            <a:tailEnd/>
          </a:ln>
        </p:spPr>
      </p:sp>
      <p:sp>
        <p:nvSpPr>
          <p:cNvPr id="61443" name="Rectangle 3"/>
          <p:cNvSpPr>
            <a:spLocks noGrp="1"/>
          </p:cNvSpPr>
          <p:nvPr>
            <p:ph type="body" idx="1"/>
          </p:nvPr>
        </p:nvSpPr>
        <p:spPr bwMode="auto">
          <a:noFill/>
        </p:spPr>
        <p:txBody>
          <a:bodyPr/>
          <a:lstStyle/>
          <a:p>
            <a:pPr>
              <a:lnSpc>
                <a:spcPct val="90000"/>
              </a:lnSpc>
            </a:pPr>
            <a:r>
              <a:rPr lang="en-US">
                <a:ea typeface="ＭＳ Ｐゴシック" charset="-128"/>
                <a:cs typeface="ＭＳ Ｐゴシック" charset="-128"/>
              </a:rPr>
              <a:t>Describe each one</a:t>
            </a:r>
          </a:p>
          <a:p>
            <a:pPr>
              <a:lnSpc>
                <a:spcPct val="90000"/>
              </a:lnSpc>
            </a:pPr>
            <a:endParaRPr lang="en-US">
              <a:ea typeface="ＭＳ Ｐゴシック" charset="-128"/>
              <a:cs typeface="ＭＳ Ｐゴシック" charset="-128"/>
            </a:endParaRPr>
          </a:p>
          <a:p>
            <a:pPr>
              <a:lnSpc>
                <a:spcPct val="90000"/>
              </a:lnSpc>
            </a:pPr>
            <a:r>
              <a:rPr lang="en-US">
                <a:ea typeface="ＭＳ Ｐゴシック" charset="-128"/>
                <a:cs typeface="ＭＳ Ｐゴシック" charset="-128"/>
              </a:rPr>
              <a:t>If these are fair..what is NOT fair..what are instances where you would need to ask permission or get a license…</a:t>
            </a:r>
          </a:p>
          <a:p>
            <a:pPr>
              <a:lnSpc>
                <a:spcPct val="90000"/>
              </a:lnSpc>
            </a:pPr>
            <a:endParaRPr lang="en-US">
              <a:ea typeface="ＭＳ Ｐゴシック" charset="-128"/>
              <a:cs typeface="ＭＳ Ｐゴシック" charset="-128"/>
            </a:endParaRPr>
          </a:p>
          <a:p>
            <a:pPr>
              <a:lnSpc>
                <a:spcPct val="90000"/>
              </a:lnSpc>
            </a:pPr>
            <a:r>
              <a:rPr lang="en-US">
                <a:ea typeface="ＭＳ Ｐゴシック" charset="-128"/>
                <a:cs typeface="ＭＳ Ｐゴシック" charset="-128"/>
              </a:rPr>
              <a:t>TO COVER</a:t>
            </a:r>
          </a:p>
          <a:p>
            <a:pPr eaLnBrk="1" hangingPunct="1">
              <a:lnSpc>
                <a:spcPct val="80000"/>
              </a:lnSpc>
              <a:spcBef>
                <a:spcPct val="20000"/>
              </a:spcBef>
            </a:pPr>
            <a:r>
              <a:rPr lang="en-US" sz="1900" b="1">
                <a:latin typeface="Lucida Sans Unicode" charset="-52"/>
                <a:ea typeface="Arial" charset="0"/>
                <a:cs typeface="Arial" charset="0"/>
              </a:rPr>
              <a:t>MYTH</a:t>
            </a:r>
            <a:r>
              <a:rPr lang="en-US" sz="1900">
                <a:latin typeface="Lucida Sans Unicode" charset="-52"/>
                <a:ea typeface="Arial" charset="0"/>
                <a:cs typeface="Arial" charset="0"/>
              </a:rPr>
              <a:t>: FAIR USE IS TOO UNCLEAR AND COMPLICATED FOR ME; IT’S BETTER LEFT TO LAWYERS AND ADMINISTRATORS.</a:t>
            </a:r>
          </a:p>
          <a:p>
            <a:pPr eaLnBrk="1" hangingPunct="1">
              <a:lnSpc>
                <a:spcPct val="80000"/>
              </a:lnSpc>
              <a:spcBef>
                <a:spcPct val="20000"/>
              </a:spcBef>
            </a:pPr>
            <a:endParaRPr lang="en-US" sz="1900" b="1">
              <a:latin typeface="Lucida Sans Unicode" charset="-52"/>
              <a:ea typeface="Arial" charset="0"/>
              <a:cs typeface="Arial" charset="0"/>
            </a:endParaRPr>
          </a:p>
          <a:p>
            <a:pPr eaLnBrk="1" hangingPunct="1">
              <a:lnSpc>
                <a:spcPct val="80000"/>
              </a:lnSpc>
              <a:spcBef>
                <a:spcPct val="20000"/>
              </a:spcBef>
            </a:pPr>
            <a:r>
              <a:rPr lang="en-US" sz="1900" b="1">
                <a:latin typeface="Lucida Sans Unicode" charset="-52"/>
                <a:ea typeface="Arial" charset="0"/>
                <a:cs typeface="Arial" charset="0"/>
              </a:rPr>
              <a:t>TRUTH:</a:t>
            </a:r>
            <a:r>
              <a:rPr lang="en-US" sz="1900">
                <a:latin typeface="Lucida Sans Unicode" charset="-52"/>
                <a:ea typeface="Arial" charset="0"/>
                <a:cs typeface="Arial" charset="0"/>
              </a:rPr>
              <a:t> The fair use provision of the Copyright Act is written broadly—not narrowly—because it is designed to apply to a wide range of creative works and the people who use them. </a:t>
            </a:r>
            <a:r>
              <a:rPr lang="en-US" sz="1900" b="1">
                <a:latin typeface="Lucida Sans Unicode" charset="-52"/>
                <a:ea typeface="Arial" charset="0"/>
                <a:cs typeface="Arial" charset="0"/>
              </a:rPr>
              <a:t>Fair use is a part of the law that belongs to everyone—especially to working educators.</a:t>
            </a:r>
            <a:r>
              <a:rPr lang="en-US" sz="1900">
                <a:latin typeface="Lucida Sans Unicode" charset="-52"/>
                <a:ea typeface="Arial" charset="0"/>
                <a:cs typeface="Arial" charset="0"/>
              </a:rPr>
              <a:t> Educators know best what they need to use of existing copyrighted culture to construct their own lessons and materials. Only members of the actual community can decide what’s really needed. Once they know, they can tell their lawyers and administrators. </a:t>
            </a:r>
          </a:p>
          <a:p>
            <a:pPr>
              <a:lnSpc>
                <a:spcPct val="90000"/>
              </a:lnSpc>
            </a:pPr>
            <a:endParaRPr lang="en-US">
              <a:ea typeface="ＭＳ Ｐゴシック" charset="-128"/>
              <a:cs typeface="ＭＳ Ｐゴシック"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Rectangle 2"/>
          <p:cNvSpPr>
            <a:spLocks noGrp="1" noRot="1" noChangeAspect="1" noTextEdit="1"/>
          </p:cNvSpPr>
          <p:nvPr>
            <p:ph type="sldImg"/>
          </p:nvPr>
        </p:nvSpPr>
        <p:spPr bwMode="auto">
          <a:noFill/>
          <a:ln>
            <a:solidFill>
              <a:srgbClr val="000000"/>
            </a:solidFill>
            <a:miter lim="800000"/>
            <a:headEnd/>
            <a:tailEnd/>
          </a:ln>
        </p:spPr>
      </p:sp>
      <p:sp>
        <p:nvSpPr>
          <p:cNvPr id="61443" name="Rectangle 3"/>
          <p:cNvSpPr>
            <a:spLocks noGrp="1"/>
          </p:cNvSpPr>
          <p:nvPr>
            <p:ph type="body" idx="1"/>
          </p:nvPr>
        </p:nvSpPr>
        <p:spPr bwMode="auto">
          <a:noFill/>
        </p:spPr>
        <p:txBody>
          <a:bodyPr/>
          <a:lstStyle/>
          <a:p>
            <a:pPr>
              <a:lnSpc>
                <a:spcPct val="90000"/>
              </a:lnSpc>
            </a:pPr>
            <a:r>
              <a:rPr lang="en-US">
                <a:ea typeface="ＭＳ Ｐゴシック" charset="-128"/>
                <a:cs typeface="ＭＳ Ｐゴシック" charset="-128"/>
              </a:rPr>
              <a:t>Describe each one</a:t>
            </a:r>
          </a:p>
          <a:p>
            <a:pPr>
              <a:lnSpc>
                <a:spcPct val="90000"/>
              </a:lnSpc>
            </a:pPr>
            <a:endParaRPr lang="en-US">
              <a:ea typeface="ＭＳ Ｐゴシック" charset="-128"/>
              <a:cs typeface="ＭＳ Ｐゴシック" charset="-128"/>
            </a:endParaRPr>
          </a:p>
          <a:p>
            <a:pPr>
              <a:lnSpc>
                <a:spcPct val="90000"/>
              </a:lnSpc>
            </a:pPr>
            <a:r>
              <a:rPr lang="en-US">
                <a:ea typeface="ＭＳ Ｐゴシック" charset="-128"/>
                <a:cs typeface="ＭＳ Ｐゴシック" charset="-128"/>
              </a:rPr>
              <a:t>If these are fair..what is NOT fair..what are instances where you would need to ask permission or get a license…</a:t>
            </a:r>
          </a:p>
          <a:p>
            <a:pPr>
              <a:lnSpc>
                <a:spcPct val="90000"/>
              </a:lnSpc>
            </a:pPr>
            <a:endParaRPr lang="en-US">
              <a:ea typeface="ＭＳ Ｐゴシック" charset="-128"/>
              <a:cs typeface="ＭＳ Ｐゴシック" charset="-128"/>
            </a:endParaRPr>
          </a:p>
          <a:p>
            <a:pPr>
              <a:lnSpc>
                <a:spcPct val="90000"/>
              </a:lnSpc>
            </a:pPr>
            <a:r>
              <a:rPr lang="en-US">
                <a:ea typeface="ＭＳ Ｐゴシック" charset="-128"/>
                <a:cs typeface="ＭＳ Ｐゴシック" charset="-128"/>
              </a:rPr>
              <a:t>TO COVER</a:t>
            </a:r>
          </a:p>
          <a:p>
            <a:pPr eaLnBrk="1" hangingPunct="1">
              <a:lnSpc>
                <a:spcPct val="80000"/>
              </a:lnSpc>
              <a:spcBef>
                <a:spcPct val="20000"/>
              </a:spcBef>
            </a:pPr>
            <a:r>
              <a:rPr lang="en-US" sz="1900" b="1">
                <a:latin typeface="Lucida Sans Unicode" charset="-52"/>
                <a:ea typeface="Arial" charset="0"/>
                <a:cs typeface="Arial" charset="0"/>
              </a:rPr>
              <a:t>MYTH</a:t>
            </a:r>
            <a:r>
              <a:rPr lang="en-US" sz="1900">
                <a:latin typeface="Lucida Sans Unicode" charset="-52"/>
                <a:ea typeface="Arial" charset="0"/>
                <a:cs typeface="Arial" charset="0"/>
              </a:rPr>
              <a:t>: FAIR USE IS TOO UNCLEAR AND COMPLICATED FOR ME; IT’S BETTER LEFT TO LAWYERS AND ADMINISTRATORS.</a:t>
            </a:r>
          </a:p>
          <a:p>
            <a:pPr eaLnBrk="1" hangingPunct="1">
              <a:lnSpc>
                <a:spcPct val="80000"/>
              </a:lnSpc>
              <a:spcBef>
                <a:spcPct val="20000"/>
              </a:spcBef>
            </a:pPr>
            <a:endParaRPr lang="en-US" sz="1900" b="1">
              <a:latin typeface="Lucida Sans Unicode" charset="-52"/>
              <a:ea typeface="Arial" charset="0"/>
              <a:cs typeface="Arial" charset="0"/>
            </a:endParaRPr>
          </a:p>
          <a:p>
            <a:pPr eaLnBrk="1" hangingPunct="1">
              <a:lnSpc>
                <a:spcPct val="80000"/>
              </a:lnSpc>
              <a:spcBef>
                <a:spcPct val="20000"/>
              </a:spcBef>
            </a:pPr>
            <a:r>
              <a:rPr lang="en-US" sz="1900" b="1">
                <a:latin typeface="Lucida Sans Unicode" charset="-52"/>
                <a:ea typeface="Arial" charset="0"/>
                <a:cs typeface="Arial" charset="0"/>
              </a:rPr>
              <a:t>TRUTH:</a:t>
            </a:r>
            <a:r>
              <a:rPr lang="en-US" sz="1900">
                <a:latin typeface="Lucida Sans Unicode" charset="-52"/>
                <a:ea typeface="Arial" charset="0"/>
                <a:cs typeface="Arial" charset="0"/>
              </a:rPr>
              <a:t> The fair use provision of the Copyright Act is written broadly—not narrowly—because it is designed to apply to a wide range of creative works and the people who use them. </a:t>
            </a:r>
            <a:r>
              <a:rPr lang="en-US" sz="1900" b="1">
                <a:latin typeface="Lucida Sans Unicode" charset="-52"/>
                <a:ea typeface="Arial" charset="0"/>
                <a:cs typeface="Arial" charset="0"/>
              </a:rPr>
              <a:t>Fair use is a part of the law that belongs to everyone—especially to working educators.</a:t>
            </a:r>
            <a:r>
              <a:rPr lang="en-US" sz="1900">
                <a:latin typeface="Lucida Sans Unicode" charset="-52"/>
                <a:ea typeface="Arial" charset="0"/>
                <a:cs typeface="Arial" charset="0"/>
              </a:rPr>
              <a:t> Educators know best what they need to use of existing copyrighted culture to construct their own lessons and materials. Only members of the actual community can decide what’s really needed. Once they know, they can tell their lawyers and administrators. </a:t>
            </a:r>
          </a:p>
          <a:p>
            <a:pPr>
              <a:lnSpc>
                <a:spcPct val="90000"/>
              </a:lnSpc>
            </a:pPr>
            <a:endParaRPr lang="en-US">
              <a:ea typeface="ＭＳ Ｐゴシック" charset="-128"/>
              <a:cs typeface="ＭＳ Ｐゴシック" charset="-12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22" name="Rectangle 2"/>
          <p:cNvSpPr>
            <a:spLocks noGrp="1" noRot="1" noChangeAspect="1"/>
          </p:cNvSpPr>
          <p:nvPr>
            <p:ph type="sldImg"/>
          </p:nvPr>
        </p:nvSpPr>
        <p:spPr bwMode="auto">
          <a:noFill/>
          <a:ln>
            <a:solidFill>
              <a:srgbClr val="000000"/>
            </a:solidFill>
            <a:miter lim="800000"/>
            <a:headEnd/>
            <a:tailEnd/>
          </a:ln>
        </p:spPr>
      </p:sp>
      <p:sp>
        <p:nvSpPr>
          <p:cNvPr id="81923"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Rectangle 2"/>
          <p:cNvSpPr>
            <a:spLocks noGrp="1" noRot="1" noChangeAspect="1"/>
          </p:cNvSpPr>
          <p:nvPr>
            <p:ph type="sldImg"/>
          </p:nvPr>
        </p:nvSpPr>
        <p:spPr bwMode="auto">
          <a:noFill/>
          <a:ln>
            <a:solidFill>
              <a:srgbClr val="000000"/>
            </a:solidFill>
            <a:miter lim="800000"/>
            <a:headEnd/>
            <a:tailEnd/>
          </a:ln>
        </p:spPr>
      </p:sp>
      <p:sp>
        <p:nvSpPr>
          <p:cNvPr id="57347"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Rectangle 1026"/>
          <p:cNvSpPr>
            <a:spLocks noGrp="1" noRot="1" noChangeAspect="1"/>
          </p:cNvSpPr>
          <p:nvPr>
            <p:ph type="sldImg"/>
          </p:nvPr>
        </p:nvSpPr>
        <p:spPr bwMode="auto">
          <a:noFill/>
          <a:ln>
            <a:solidFill>
              <a:srgbClr val="000000"/>
            </a:solidFill>
            <a:miter lim="800000"/>
            <a:headEnd/>
            <a:tailEnd/>
          </a:ln>
        </p:spPr>
      </p:sp>
      <p:sp>
        <p:nvSpPr>
          <p:cNvPr id="60419" name="Rectangle 1027"/>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Rectangle 1026"/>
          <p:cNvSpPr>
            <a:spLocks noGrp="1" noRot="1" noChangeAspect="1"/>
          </p:cNvSpPr>
          <p:nvPr>
            <p:ph type="sldImg"/>
          </p:nvPr>
        </p:nvSpPr>
        <p:spPr bwMode="auto">
          <a:noFill/>
          <a:ln>
            <a:solidFill>
              <a:srgbClr val="000000"/>
            </a:solidFill>
            <a:miter lim="800000"/>
            <a:headEnd/>
            <a:tailEnd/>
          </a:ln>
        </p:spPr>
      </p:sp>
      <p:sp>
        <p:nvSpPr>
          <p:cNvPr id="61443" name="Rectangle 1027"/>
          <p:cNvSpPr>
            <a:spLocks noGrp="1"/>
          </p:cNvSpPr>
          <p:nvPr>
            <p:ph type="body" idx="1"/>
          </p:nvPr>
        </p:nvSpPr>
        <p:spPr bwMode="auto">
          <a:noFill/>
        </p:spPr>
        <p:txBody>
          <a:bodyPr wrap="square" numCol="1" anchor="t" anchorCtr="0" compatLnSpc="1">
            <a:prstTxWarp prst="textNoShape">
              <a:avLst/>
            </a:prstTxWarp>
          </a:bodyPr>
          <a:lstStyle/>
          <a:p>
            <a:r>
              <a:rPr lang="en-US" smtClean="0"/>
              <a:t>Why do most people think that it is all about the owners?</a:t>
            </a:r>
          </a:p>
          <a:p>
            <a:r>
              <a:rPr lang="en-US" smtClean="0"/>
              <a:t>Where do these misconceptions come from </a:t>
            </a:r>
          </a:p>
          <a:p>
            <a:r>
              <a:rPr lang="en-US" smtClean="0"/>
              <a:t>From Wikipedia, the free encyclopedia: only clause the explains explicit purpose</a:t>
            </a:r>
          </a:p>
          <a:p>
            <a:r>
              <a:rPr lang="en-US" smtClean="0"/>
              <a:t>Article I, Section 8, Clause 8 of the United States Constitution, known as the Copyright Clause, the Copyright and Patent Clause (or Patent and Copyright Clause), the Intellectual Property Clause and the Progressive Clause, empowers the United States Congress:</a:t>
            </a:r>
          </a:p>
          <a:p>
            <a:r>
              <a:rPr lang="en-US" smtClean="0"/>
              <a:t>“ 	To promote the Progress of Science and useful Arts, by securing for limited Times to Authors and Inventors the exclusive Right to their respective Writings and Discoveries.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4" name="Rectangle 2"/>
          <p:cNvSpPr>
            <a:spLocks noGrp="1" noRot="1" noChangeAspect="1"/>
          </p:cNvSpPr>
          <p:nvPr>
            <p:ph type="sldImg"/>
          </p:nvPr>
        </p:nvSpPr>
        <p:spPr bwMode="auto">
          <a:noFill/>
          <a:ln>
            <a:solidFill>
              <a:srgbClr val="000000"/>
            </a:solidFill>
            <a:miter lim="800000"/>
            <a:headEnd/>
            <a:tailEnd/>
          </a:ln>
        </p:spPr>
      </p:sp>
      <p:sp>
        <p:nvSpPr>
          <p:cNvPr id="64515"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8" name="Rectangle 2"/>
          <p:cNvSpPr>
            <a:spLocks noGrp="1" noRot="1" noChangeAspect="1"/>
          </p:cNvSpPr>
          <p:nvPr>
            <p:ph type="sldImg"/>
          </p:nvPr>
        </p:nvSpPr>
        <p:spPr bwMode="auto">
          <a:noFill/>
          <a:ln>
            <a:solidFill>
              <a:srgbClr val="000000"/>
            </a:solidFill>
            <a:miter lim="800000"/>
            <a:headEnd/>
            <a:tailEnd/>
          </a:ln>
        </p:spPr>
      </p:sp>
      <p:sp>
        <p:nvSpPr>
          <p:cNvPr id="65539"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3906" name="Rectangle 2"/>
          <p:cNvSpPr>
            <a:spLocks noGrp="1" noRot="1" noChangeAspect="1"/>
          </p:cNvSpPr>
          <p:nvPr>
            <p:ph type="sldImg"/>
          </p:nvPr>
        </p:nvSpPr>
        <p:spPr bwMode="auto">
          <a:noFill/>
          <a:ln>
            <a:solidFill>
              <a:srgbClr val="000000"/>
            </a:solidFill>
            <a:miter lim="800000"/>
            <a:headEnd/>
            <a:tailEnd/>
          </a:ln>
        </p:spPr>
      </p:sp>
      <p:sp>
        <p:nvSpPr>
          <p:cNvPr id="123907" name="Rectangle 3"/>
          <p:cNvSpPr>
            <a:spLocks noGrp="1"/>
          </p:cNvSpPr>
          <p:nvPr>
            <p:ph type="body" idx="1"/>
          </p:nvPr>
        </p:nvSpPr>
        <p:spPr bwMode="auto">
          <a:noFill/>
        </p:spPr>
        <p:txBody>
          <a:bodyPr wrap="square" numCol="1" anchor="t" anchorCtr="0" compatLnSpc="1">
            <a:prstTxWarp prst="textNoShape">
              <a:avLst/>
            </a:prstTxWarp>
          </a:bodyPr>
          <a:lstStyle/>
          <a:p>
            <a:r>
              <a:rPr lang="en-US" smtClean="0"/>
              <a:t>Talk about Creative Commons Permissions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Pass out code during video</a:t>
            </a:r>
          </a:p>
        </p:txBody>
      </p:sp>
      <p:sp>
        <p:nvSpPr>
          <p:cNvPr id="184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F68CECB-57D0-44D9-A78A-1C70684D7C5F}" type="slidenum">
              <a:rPr lang="en-US"/>
              <a:pPr fontAlgn="base">
                <a:spcBef>
                  <a:spcPct val="0"/>
                </a:spcBef>
                <a:spcAft>
                  <a:spcPct val="0"/>
                </a:spcAft>
                <a:defRPr/>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grpSp>
        <p:nvGrpSpPr>
          <p:cNvPr id="5"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a:defRPr/>
              </a:pPr>
              <a:endParaRPr lang="en-US"/>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p>
              <a:pPr>
                <a:defRPr/>
              </a:pPr>
              <a:endParaRPr lang="en-US"/>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smtClean="0">
                <a:solidFill>
                  <a:srgbClr val="FFFFFF"/>
                </a:solidFill>
              </a:defRPr>
            </a:lvl1pPr>
          </a:lstStyle>
          <a:p>
            <a:pPr>
              <a:defRPr/>
            </a:pPr>
            <a:fld id="{EB757CC6-7D87-49DC-84B0-EB595F0ACD07}" type="datetimeFigureOut">
              <a:rPr lang="en-US"/>
              <a:pPr>
                <a:defRPr/>
              </a:pPr>
              <a:t>11/20/09</a:t>
            </a:fld>
            <a:endParaRPr lang="en-US"/>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lstStyle>
          <a:p>
            <a:pPr>
              <a:defRPr/>
            </a:pPr>
            <a:endParaRPr lang="en-US"/>
          </a:p>
        </p:txBody>
      </p:sp>
      <p:sp>
        <p:nvSpPr>
          <p:cNvPr id="13" name="Slide Number Placeholder 26"/>
          <p:cNvSpPr>
            <a:spLocks noGrp="1"/>
          </p:cNvSpPr>
          <p:nvPr>
            <p:ph type="sldNum" sz="quarter" idx="12"/>
          </p:nvPr>
        </p:nvSpPr>
        <p:spPr/>
        <p:txBody>
          <a:bodyPr/>
          <a:lstStyle>
            <a:lvl1pPr>
              <a:defRPr smtClean="0">
                <a:solidFill>
                  <a:srgbClr val="FFFFFF"/>
                </a:solidFill>
              </a:defRPr>
            </a:lvl1pPr>
          </a:lstStyle>
          <a:p>
            <a:pPr>
              <a:defRPr/>
            </a:pPr>
            <a:fld id="{D5FB7688-E1FE-4DAC-9DBD-BFE39C64642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287F74DB-0171-4542-A50D-78DBE51F6424}" type="datetimeFigureOut">
              <a:rPr lang="en-US"/>
              <a:pPr>
                <a:defRPr/>
              </a:pPr>
              <a:t>11/20/09</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900974E5-D920-4CA2-9D81-298F9784E61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551F013E-AE32-4CC6-94D0-3F80AB1AB020}" type="datetimeFigureOut">
              <a:rPr lang="en-US"/>
              <a:pPr>
                <a:defRPr/>
              </a:pPr>
              <a:t>11/20/09</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52C4DCB2-9A2F-4299-A92F-BEB7CA3EDA8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fld id="{B4B85036-1487-4065-AC3A-D9D390C5684A}" type="datetimeFigureOut">
              <a:rPr lang="en-US"/>
              <a:pPr>
                <a:defRPr/>
              </a:pPr>
              <a:t>11/20/09</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559699AC-A0AC-42D1-8771-10DDAA546559}"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sp>
        <p:nvSpPr>
          <p:cNvPr id="4" name="Freeform 3"/>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a:defRPr/>
            </a:pPr>
            <a:endParaRPr lang="en-US"/>
          </a:p>
        </p:txBody>
      </p:sp>
      <p:sp>
        <p:nvSpPr>
          <p:cNvPr id="5" name="Freeform 4"/>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p>
            <a:pPr>
              <a:defRPr/>
            </a:pPr>
            <a:endParaRPr lang="en-US"/>
          </a:p>
        </p:txBody>
      </p:sp>
      <p:sp>
        <p:nvSpPr>
          <p:cNvPr id="6" name="Right Triangle 5"/>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cxnSp>
        <p:nvCxnSpPr>
          <p:cNvPr id="7" name="Straight Connector 6"/>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8" name="Chevron 7"/>
          <p:cNvSpPr>
            <a:spLocks noChangeArrowheads="1"/>
          </p:cNvSpPr>
          <p:nvPr/>
        </p:nvSpPr>
        <p:spPr bwMode="auto">
          <a:xfrm>
            <a:off x="3636963" y="3005138"/>
            <a:ext cx="182562" cy="228600"/>
          </a:xfrm>
          <a:prstGeom prst="chevron">
            <a:avLst>
              <a:gd name="adj" fmla="val 50000"/>
            </a:avLst>
          </a:prstGeom>
          <a:gradFill rotWithShape="1">
            <a:gsLst>
              <a:gs pos="0">
                <a:srgbClr val="B4452B"/>
              </a:gs>
              <a:gs pos="72000">
                <a:srgbClr val="EA715C"/>
              </a:gs>
              <a:gs pos="100000">
                <a:srgbClr val="EB9385"/>
              </a:gs>
            </a:gsLst>
            <a:lin ang="16200000"/>
          </a:gradFill>
          <a:ln w="3175" cap="rnd" algn="ctr">
            <a:solidFill>
              <a:srgbClr val="994733"/>
            </a:solidFill>
            <a:miter lim="800000"/>
            <a:headEnd/>
            <a:tailEnd/>
          </a:ln>
          <a:effectLst>
            <a:outerShdw dist="25400" dir="5400000" rotWithShape="0">
              <a:srgbClr val="808080">
                <a:alpha val="45999"/>
              </a:srgbClr>
            </a:outerShdw>
          </a:effectLst>
        </p:spPr>
        <p:txBody>
          <a:bodyPr anchor="ctr"/>
          <a:lstStyle/>
          <a:p>
            <a:pPr>
              <a:defRPr/>
            </a:pPr>
            <a:endParaRPr lang="en-US">
              <a:solidFill>
                <a:schemeClr val="lt1"/>
              </a:solidFill>
              <a:latin typeface="+mn-lt"/>
              <a:cs typeface="+mn-cs"/>
            </a:endParaRPr>
          </a:p>
        </p:txBody>
      </p:sp>
      <p:sp>
        <p:nvSpPr>
          <p:cNvPr id="9" name="Chevron 8"/>
          <p:cNvSpPr>
            <a:spLocks noChangeArrowheads="1"/>
          </p:cNvSpPr>
          <p:nvPr/>
        </p:nvSpPr>
        <p:spPr bwMode="auto">
          <a:xfrm>
            <a:off x="3449638" y="3005138"/>
            <a:ext cx="184150" cy="228600"/>
          </a:xfrm>
          <a:prstGeom prst="chevron">
            <a:avLst>
              <a:gd name="adj" fmla="val 50000"/>
            </a:avLst>
          </a:prstGeom>
          <a:gradFill rotWithShape="1">
            <a:gsLst>
              <a:gs pos="0">
                <a:srgbClr val="B4452B"/>
              </a:gs>
              <a:gs pos="72000">
                <a:srgbClr val="EA715C"/>
              </a:gs>
              <a:gs pos="100000">
                <a:srgbClr val="EB9385"/>
              </a:gs>
            </a:gsLst>
            <a:lin ang="16200000"/>
          </a:gradFill>
          <a:ln w="3175" cap="rnd" algn="ctr">
            <a:solidFill>
              <a:srgbClr val="994733"/>
            </a:solidFill>
            <a:miter lim="800000"/>
            <a:headEnd/>
            <a:tailEnd/>
          </a:ln>
          <a:effectLst>
            <a:outerShdw dist="25400" dir="5400000" rotWithShape="0">
              <a:srgbClr val="808080">
                <a:alpha val="45999"/>
              </a:srgbClr>
            </a:outerShdw>
          </a:effectLst>
        </p:spPr>
        <p:txBody>
          <a:bodyPr anchor="ctr"/>
          <a:lstStyle/>
          <a:p>
            <a:pPr>
              <a:defRPr/>
            </a:pPr>
            <a:endParaRPr lang="en-US">
              <a:solidFill>
                <a:schemeClr val="lt1"/>
              </a:solidFill>
              <a:latin typeface="+mn-lt"/>
              <a:cs typeface="+mn-cs"/>
            </a:endParaRPr>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10" name="Date Placeholder 3"/>
          <p:cNvSpPr>
            <a:spLocks noGrp="1"/>
          </p:cNvSpPr>
          <p:nvPr>
            <p:ph type="dt" sz="half" idx="10"/>
          </p:nvPr>
        </p:nvSpPr>
        <p:spPr/>
        <p:txBody>
          <a:bodyPr/>
          <a:lstStyle>
            <a:lvl1pPr>
              <a:defRPr/>
            </a:lvl1pPr>
          </a:lstStyle>
          <a:p>
            <a:pPr>
              <a:defRPr/>
            </a:pPr>
            <a:fld id="{1644BAEE-070C-4EB1-A663-F94CE583FAA1}" type="datetimeFigureOut">
              <a:rPr lang="en-US"/>
              <a:pPr>
                <a:defRPr/>
              </a:pPr>
              <a:t>11/20/09</a:t>
            </a:fld>
            <a:endParaRPr lang="en-US"/>
          </a:p>
        </p:txBody>
      </p:sp>
      <p:sp>
        <p:nvSpPr>
          <p:cNvPr id="11" name="Footer Placeholder 4"/>
          <p:cNvSpPr>
            <a:spLocks noGrp="1"/>
          </p:cNvSpPr>
          <p:nvPr>
            <p:ph type="ftr" sz="quarter" idx="11"/>
          </p:nvPr>
        </p:nvSpPr>
        <p:spPr/>
        <p:txBody>
          <a:bodyPr/>
          <a:lstStyle>
            <a:lvl1pPr>
              <a:defRPr/>
            </a:lvl1pPr>
          </a:lstStyle>
          <a:p>
            <a:pPr>
              <a:defRPr/>
            </a:pPr>
            <a:endParaRPr lang="en-US"/>
          </a:p>
        </p:txBody>
      </p:sp>
      <p:sp>
        <p:nvSpPr>
          <p:cNvPr id="12" name="Slide Number Placeholder 5"/>
          <p:cNvSpPr>
            <a:spLocks noGrp="1"/>
          </p:cNvSpPr>
          <p:nvPr>
            <p:ph type="sldNum" sz="quarter" idx="12"/>
          </p:nvPr>
        </p:nvSpPr>
        <p:spPr/>
        <p:txBody>
          <a:bodyPr/>
          <a:lstStyle>
            <a:lvl1pPr>
              <a:defRPr/>
            </a:lvl1pPr>
          </a:lstStyle>
          <a:p>
            <a:pPr>
              <a:defRPr/>
            </a:pPr>
            <a:fld id="{AF3BA111-2265-4F35-A2FB-02BCB01DE54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p>
            <a:r>
              <a:rPr lang="en-US" smtClean="0"/>
              <a:t>Click to edit Master title style</a:t>
            </a:r>
            <a:endParaRPr lang="en-US"/>
          </a:p>
        </p:txBody>
      </p:sp>
      <p:sp>
        <p:nvSpPr>
          <p:cNvPr id="5" name="Date Placeholder 9"/>
          <p:cNvSpPr>
            <a:spLocks noGrp="1"/>
          </p:cNvSpPr>
          <p:nvPr>
            <p:ph type="dt" sz="half" idx="10"/>
          </p:nvPr>
        </p:nvSpPr>
        <p:spPr/>
        <p:txBody>
          <a:bodyPr/>
          <a:lstStyle>
            <a:lvl1pPr>
              <a:defRPr/>
            </a:lvl1pPr>
          </a:lstStyle>
          <a:p>
            <a:pPr>
              <a:defRPr/>
            </a:pPr>
            <a:fld id="{01472F6E-B5EF-499E-A9CA-D37FBA9F0B51}" type="datetimeFigureOut">
              <a:rPr lang="en-US"/>
              <a:pPr>
                <a:defRPr/>
              </a:pPr>
              <a:t>11/20/09</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A1E6F528-7043-4650-87F5-CDD26F0526F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fld id="{3BAF2819-54C6-4141-8812-475D14D34FB5}" type="datetimeFigureOut">
              <a:rPr lang="en-US"/>
              <a:pPr>
                <a:defRPr/>
              </a:pPr>
              <a:t>11/20/09</a:t>
            </a:fld>
            <a:endParaRPr lang="en-US"/>
          </a:p>
        </p:txBody>
      </p:sp>
      <p:sp>
        <p:nvSpPr>
          <p:cNvPr id="8" name="Footer Placeholder 7"/>
          <p:cNvSpPr>
            <a:spLocks noGrp="1"/>
          </p:cNvSpPr>
          <p:nvPr>
            <p:ph type="ftr" sz="quarter" idx="11"/>
          </p:nvPr>
        </p:nvSpPr>
        <p:spPr/>
        <p:txBody>
          <a:bodyPr/>
          <a:lstStyle>
            <a:lvl1pPr>
              <a:defRPr/>
            </a:lvl1pPr>
          </a:lstStyle>
          <a:p>
            <a:pPr>
              <a:defRPr/>
            </a:pPr>
            <a:endParaRPr lang="en-US"/>
          </a:p>
        </p:txBody>
      </p:sp>
      <p:sp>
        <p:nvSpPr>
          <p:cNvPr id="9" name="Slide Number Placeholder 8"/>
          <p:cNvSpPr>
            <a:spLocks noGrp="1"/>
          </p:cNvSpPr>
          <p:nvPr>
            <p:ph type="sldNum" sz="quarter" idx="12"/>
          </p:nvPr>
        </p:nvSpPr>
        <p:spPr/>
        <p:txBody>
          <a:bodyPr/>
          <a:lstStyle>
            <a:lvl1pPr>
              <a:defRPr/>
            </a:lvl1pPr>
          </a:lstStyle>
          <a:p>
            <a:pPr>
              <a:defRPr/>
            </a:pPr>
            <a:fld id="{47970AC6-0C62-4FC9-B4EA-CE051D0A845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722C1320-E896-40F3-B62B-D161D244D776}" type="datetimeFigureOut">
              <a:rPr lang="en-US"/>
              <a:pPr>
                <a:defRPr/>
              </a:pPr>
              <a:t>11/20/09</a:t>
            </a:fld>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B9C7B9E7-F965-4247-B22C-B5FC317262B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C2273D5B-9ED1-4777-B526-96D1BBE003C0}" type="datetimeFigureOut">
              <a:rPr lang="en-US"/>
              <a:pPr>
                <a:defRPr/>
              </a:pPr>
              <a:t>11/20/09</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2153DC58-C325-405D-8DCF-5D5961C653A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fld id="{1A7FC625-AE8A-48A3-A6BC-D2078C38A35C}" type="datetimeFigureOut">
              <a:rPr lang="en-US"/>
              <a:pPr>
                <a:defRPr/>
              </a:pPr>
              <a:t>11/20/09</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A9977A89-23F2-42CF-A11F-7751BD7E608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5" name="Freeform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a:defRPr/>
            </a:pPr>
            <a:endParaRPr lang="en-US"/>
          </a:p>
        </p:txBody>
      </p:sp>
      <p:sp>
        <p:nvSpPr>
          <p:cNvPr id="6" name="Freeform 5"/>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p>
            <a:pPr>
              <a:defRPr/>
            </a:pPr>
            <a:endParaRPr lang="en-US"/>
          </a:p>
        </p:txBody>
      </p:sp>
      <p:sp>
        <p:nvSpPr>
          <p:cNvPr id="7" name="Right Triangle 6"/>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a:spLocks noChangeArrowheads="1"/>
          </p:cNvSpPr>
          <p:nvPr/>
        </p:nvSpPr>
        <p:spPr bwMode="auto">
          <a:xfrm>
            <a:off x="8664575" y="4987925"/>
            <a:ext cx="182563" cy="228600"/>
          </a:xfrm>
          <a:prstGeom prst="chevron">
            <a:avLst>
              <a:gd name="adj" fmla="val 50000"/>
            </a:avLst>
          </a:prstGeom>
          <a:gradFill rotWithShape="1">
            <a:gsLst>
              <a:gs pos="0">
                <a:srgbClr val="B4452B"/>
              </a:gs>
              <a:gs pos="72000">
                <a:srgbClr val="EA715C"/>
              </a:gs>
              <a:gs pos="100000">
                <a:srgbClr val="EB9385"/>
              </a:gs>
            </a:gsLst>
            <a:lin ang="16200000"/>
          </a:gradFill>
          <a:ln w="3175" cap="rnd" algn="ctr">
            <a:solidFill>
              <a:srgbClr val="994733"/>
            </a:solidFill>
            <a:miter lim="800000"/>
            <a:headEnd/>
            <a:tailEnd/>
          </a:ln>
          <a:effectLst>
            <a:outerShdw dist="25400" dir="5400000" rotWithShape="0">
              <a:srgbClr val="808080">
                <a:alpha val="45999"/>
              </a:srgbClr>
            </a:outerShdw>
          </a:effectLst>
        </p:spPr>
        <p:txBody>
          <a:bodyPr anchor="ctr"/>
          <a:lstStyle/>
          <a:p>
            <a:pPr>
              <a:defRPr/>
            </a:pPr>
            <a:endParaRPr lang="en-US">
              <a:solidFill>
                <a:schemeClr val="lt1"/>
              </a:solidFill>
              <a:latin typeface="+mn-lt"/>
              <a:cs typeface="+mn-cs"/>
            </a:endParaRPr>
          </a:p>
        </p:txBody>
      </p:sp>
      <p:sp>
        <p:nvSpPr>
          <p:cNvPr id="10" name="Chevron 9"/>
          <p:cNvSpPr>
            <a:spLocks noChangeArrowheads="1"/>
          </p:cNvSpPr>
          <p:nvPr/>
        </p:nvSpPr>
        <p:spPr bwMode="auto">
          <a:xfrm>
            <a:off x="8477250" y="4987925"/>
            <a:ext cx="182563" cy="228600"/>
          </a:xfrm>
          <a:prstGeom prst="chevron">
            <a:avLst>
              <a:gd name="adj" fmla="val 50000"/>
            </a:avLst>
          </a:prstGeom>
          <a:gradFill rotWithShape="1">
            <a:gsLst>
              <a:gs pos="0">
                <a:srgbClr val="B4452B"/>
              </a:gs>
              <a:gs pos="72000">
                <a:srgbClr val="EA715C"/>
              </a:gs>
              <a:gs pos="100000">
                <a:srgbClr val="EB9385"/>
              </a:gs>
            </a:gsLst>
            <a:lin ang="16200000"/>
          </a:gradFill>
          <a:ln w="3175" cap="rnd" algn="ctr">
            <a:solidFill>
              <a:srgbClr val="994733"/>
            </a:solidFill>
            <a:miter lim="800000"/>
            <a:headEnd/>
            <a:tailEnd/>
          </a:ln>
          <a:effectLst>
            <a:outerShdw dist="25400" dir="5400000" rotWithShape="0">
              <a:srgbClr val="808080">
                <a:alpha val="45999"/>
              </a:srgbClr>
            </a:outerShdw>
          </a:effectLst>
        </p:spPr>
        <p:txBody>
          <a:bodyPr anchor="ctr"/>
          <a:lstStyle/>
          <a:p>
            <a:pPr>
              <a:defRPr/>
            </a:pPr>
            <a:endParaRPr lang="en-US">
              <a:solidFill>
                <a:schemeClr val="lt1"/>
              </a:solidFill>
              <a:latin typeface="+mn-lt"/>
              <a:cs typeface="+mn-cs"/>
            </a:endParaRPr>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smtClean="0">
                <a:solidFill>
                  <a:schemeClr val="tx1"/>
                </a:solidFill>
              </a:defRPr>
            </a:lvl1pPr>
          </a:lstStyle>
          <a:p>
            <a:pPr>
              <a:defRPr/>
            </a:pPr>
            <a:fld id="{E110DCA5-72A8-47A4-970B-DBC84C9A57DD}" type="datetimeFigureOut">
              <a:rPr lang="en-US"/>
              <a:pPr>
                <a:defRPr/>
              </a:pPr>
              <a:t>11/20/09</a:t>
            </a:fld>
            <a:endParaRPr lang="en-US"/>
          </a:p>
        </p:txBody>
      </p:sp>
      <p:sp>
        <p:nvSpPr>
          <p:cNvPr id="12" name="Footer Placeholder 5"/>
          <p:cNvSpPr>
            <a:spLocks noGrp="1"/>
          </p:cNvSpPr>
          <p:nvPr>
            <p:ph type="ftr" sz="quarter" idx="11"/>
          </p:nvPr>
        </p:nvSpPr>
        <p:spPr/>
        <p:txBody>
          <a:bodyPr/>
          <a:lstStyle>
            <a:lvl1pPr>
              <a:defRPr>
                <a:solidFill>
                  <a:schemeClr val="tx1"/>
                </a:solidFill>
              </a:defRPr>
            </a:lvl1pPr>
          </a:lstStyle>
          <a:p>
            <a:pPr>
              <a:defRPr/>
            </a:pPr>
            <a:endParaRPr lang="en-US"/>
          </a:p>
        </p:txBody>
      </p:sp>
      <p:sp>
        <p:nvSpPr>
          <p:cNvPr id="13" name="Slide Number Placeholder 6"/>
          <p:cNvSpPr>
            <a:spLocks noGrp="1"/>
          </p:cNvSpPr>
          <p:nvPr>
            <p:ph type="sldNum" sz="quarter" idx="12"/>
          </p:nvPr>
        </p:nvSpPr>
        <p:spPr/>
        <p:txBody>
          <a:bodyPr/>
          <a:lstStyle>
            <a:lvl1pPr>
              <a:defRPr smtClean="0">
                <a:solidFill>
                  <a:schemeClr val="tx1"/>
                </a:solidFill>
              </a:defRPr>
            </a:lvl1pPr>
          </a:lstStyle>
          <a:p>
            <a:pPr>
              <a:defRPr/>
            </a:pPr>
            <a:fld id="{D69691FD-0D48-4A13-B655-5C0A5E6A3F5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image" Target="../media/image3.jpeg"/><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6" Type="http://schemas.openxmlformats.org/officeDocument/2006/relationships/image" Target="../media/image5.jpeg"/><Relationship Id="rId8" Type="http://schemas.openxmlformats.org/officeDocument/2006/relationships/slideLayout" Target="../slideLayouts/slideLayout8.xml"/><Relationship Id="rId13" Type="http://schemas.openxmlformats.org/officeDocument/2006/relationships/image" Target="../media/image2.jpeg"/><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image" Target="../media/image4.png"/><Relationship Id="rId12" Type="http://schemas.openxmlformats.org/officeDocument/2006/relationships/theme" Target="../theme/theme1.xml"/><Relationship Id="rId17" Type="http://schemas.openxmlformats.org/officeDocument/2006/relationships/image" Target="../media/image6.jpeg"/><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smtClean="0">
                <a:solidFill>
                  <a:schemeClr val="tx1"/>
                </a:solidFill>
              </a:defRPr>
            </a:lvl1pPr>
          </a:lstStyle>
          <a:p>
            <a:pPr>
              <a:defRPr/>
            </a:pPr>
            <a:fld id="{06D8F266-1DAD-4C4A-95FE-0BE185716F23}" type="datetimeFigureOut">
              <a:rPr lang="en-US"/>
              <a:pPr>
                <a:defRPr/>
              </a:pPr>
              <a:t>11/20/09</a:t>
            </a:fld>
            <a:endParaRPr lang="en-US"/>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defRPr>
            </a:lvl1pPr>
          </a:lstStyle>
          <a:p>
            <a:pPr>
              <a:defRPr/>
            </a:pPr>
            <a:endParaRPr lang="en-US"/>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latinLnBrk="0" hangingPunct="1">
              <a:defRPr kumimoji="0" sz="1000" b="0" smtClean="0">
                <a:solidFill>
                  <a:schemeClr val="tx1"/>
                </a:solidFill>
              </a:defRPr>
            </a:lvl1pPr>
          </a:lstStyle>
          <a:p>
            <a:pPr>
              <a:defRPr/>
            </a:pPr>
            <a:fld id="{8DB3984F-2F95-42E5-8105-E2BD268962F3}" type="slidenum">
              <a:rPr lang="en-US"/>
              <a:pPr>
                <a:defRPr/>
              </a:pPr>
              <a:t>‹#›</a:t>
            </a:fld>
            <a:endParaRPr lang="en-US"/>
          </a:p>
        </p:txBody>
      </p:sp>
      <p:sp>
        <p:nvSpPr>
          <p:cNvPr id="1037" name="Rectangle 13"/>
          <p:cNvSpPr>
            <a:spLocks noChangeArrowheads="1"/>
          </p:cNvSpPr>
          <p:nvPr userDrawn="1"/>
        </p:nvSpPr>
        <p:spPr bwMode="auto">
          <a:xfrm>
            <a:off x="314325" y="6084888"/>
            <a:ext cx="184150" cy="396875"/>
          </a:xfrm>
          <a:prstGeom prst="rect">
            <a:avLst/>
          </a:prstGeom>
          <a:noFill/>
          <a:ln w="9525">
            <a:noFill/>
            <a:miter lim="800000"/>
            <a:headEnd/>
            <a:tailEnd/>
          </a:ln>
          <a:effectLst/>
        </p:spPr>
        <p:txBody>
          <a:bodyPr wrap="none">
            <a:spAutoFit/>
          </a:bodyPr>
          <a:lstStyle/>
          <a:p>
            <a:endParaRPr lang="en-US"/>
          </a:p>
        </p:txBody>
      </p:sp>
      <p:pic>
        <p:nvPicPr>
          <p:cNvPr id="1038" name="Picture 8" descr="eye logo j.JPG"/>
          <p:cNvPicPr>
            <a:picLocks noChangeAspect="1"/>
          </p:cNvPicPr>
          <p:nvPr userDrawn="1"/>
        </p:nvPicPr>
        <p:blipFill>
          <a:blip r:embed="rId13"/>
          <a:srcRect/>
          <a:stretch>
            <a:fillRect/>
          </a:stretch>
        </p:blipFill>
        <p:spPr bwMode="auto">
          <a:xfrm>
            <a:off x="0" y="6245225"/>
            <a:ext cx="609600" cy="609600"/>
          </a:xfrm>
          <a:prstGeom prst="rect">
            <a:avLst/>
          </a:prstGeom>
          <a:noFill/>
          <a:ln w="9525">
            <a:noFill/>
            <a:miter lim="800000"/>
            <a:headEnd/>
            <a:tailEnd/>
          </a:ln>
        </p:spPr>
      </p:pic>
      <p:pic>
        <p:nvPicPr>
          <p:cNvPr id="1039" name="Picture 9" descr="logo_hand j.JPG"/>
          <p:cNvPicPr>
            <a:picLocks noChangeAspect="1"/>
          </p:cNvPicPr>
          <p:nvPr userDrawn="1"/>
        </p:nvPicPr>
        <p:blipFill>
          <a:blip r:embed="rId14"/>
          <a:srcRect/>
          <a:stretch>
            <a:fillRect/>
          </a:stretch>
        </p:blipFill>
        <p:spPr bwMode="auto">
          <a:xfrm>
            <a:off x="1219200" y="6242050"/>
            <a:ext cx="612775" cy="612775"/>
          </a:xfrm>
          <a:prstGeom prst="rect">
            <a:avLst/>
          </a:prstGeom>
          <a:noFill/>
          <a:ln w="9525">
            <a:noFill/>
            <a:miter lim="800000"/>
            <a:headEnd/>
            <a:tailEnd/>
          </a:ln>
        </p:spPr>
      </p:pic>
      <p:pic>
        <p:nvPicPr>
          <p:cNvPr id="1040" name="Picture 10" descr="logo_tv.gif"/>
          <p:cNvPicPr>
            <a:picLocks noChangeAspect="1"/>
          </p:cNvPicPr>
          <p:nvPr userDrawn="1"/>
        </p:nvPicPr>
        <p:blipFill>
          <a:blip r:embed="rId15"/>
          <a:srcRect/>
          <a:stretch>
            <a:fillRect/>
          </a:stretch>
        </p:blipFill>
        <p:spPr bwMode="auto">
          <a:xfrm>
            <a:off x="609600" y="6245225"/>
            <a:ext cx="612775" cy="609600"/>
          </a:xfrm>
          <a:prstGeom prst="rect">
            <a:avLst/>
          </a:prstGeom>
          <a:noFill/>
          <a:ln w="9525">
            <a:noFill/>
            <a:miter lim="800000"/>
            <a:headEnd/>
            <a:tailEnd/>
          </a:ln>
        </p:spPr>
      </p:pic>
      <p:pic>
        <p:nvPicPr>
          <p:cNvPr id="1041" name="Picture 11" descr="mouse logo j.JPG"/>
          <p:cNvPicPr>
            <a:picLocks noChangeAspect="1"/>
          </p:cNvPicPr>
          <p:nvPr userDrawn="1"/>
        </p:nvPicPr>
        <p:blipFill>
          <a:blip r:embed="rId16"/>
          <a:srcRect/>
          <a:stretch>
            <a:fillRect/>
          </a:stretch>
        </p:blipFill>
        <p:spPr bwMode="auto">
          <a:xfrm>
            <a:off x="1828800" y="6245225"/>
            <a:ext cx="612775" cy="612775"/>
          </a:xfrm>
          <a:prstGeom prst="rect">
            <a:avLst/>
          </a:prstGeom>
          <a:noFill/>
          <a:ln w="9525">
            <a:noFill/>
            <a:miter lim="800000"/>
            <a:headEnd/>
            <a:tailEnd/>
          </a:ln>
        </p:spPr>
      </p:pic>
      <p:pic>
        <p:nvPicPr>
          <p:cNvPr id="1042" name="Picture 7" descr="logo jpg.jpg"/>
          <p:cNvPicPr>
            <a:picLocks noChangeAspect="1"/>
          </p:cNvPicPr>
          <p:nvPr userDrawn="1"/>
        </p:nvPicPr>
        <p:blipFill>
          <a:blip r:embed="rId17"/>
          <a:srcRect/>
          <a:stretch>
            <a:fillRect/>
          </a:stretch>
        </p:blipFill>
        <p:spPr bwMode="auto">
          <a:xfrm>
            <a:off x="2441575" y="6245225"/>
            <a:ext cx="3044825" cy="6127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11" r:id="rId1"/>
    <p:sldLayoutId id="2147483705" r:id="rId2"/>
    <p:sldLayoutId id="2147483712" r:id="rId3"/>
    <p:sldLayoutId id="2147483706" r:id="rId4"/>
    <p:sldLayoutId id="2147483713" r:id="rId5"/>
    <p:sldLayoutId id="2147483707" r:id="rId6"/>
    <p:sldLayoutId id="2147483708" r:id="rId7"/>
    <p:sldLayoutId id="2147483714" r:id="rId8"/>
    <p:sldLayoutId id="2147483715" r:id="rId9"/>
    <p:sldLayoutId id="2147483709" r:id="rId10"/>
    <p:sldLayoutId id="2147483710" r:id="rId11"/>
  </p:sldLayoutIdLst>
  <p:txStyles>
    <p:title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p:titleStyle>
    <p:body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image" Target="../media/image7.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3" Type="http://schemas.openxmlformats.org/officeDocument/2006/relationships/image" Target="../media/image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3" Type="http://schemas.openxmlformats.org/officeDocument/2006/relationships/image" Target="../media/image2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4" Type="http://schemas.openxmlformats.org/officeDocument/2006/relationships/image" Target="../media/image25.jpeg"/><Relationship Id="rId1" Type="http://schemas.openxmlformats.org/officeDocument/2006/relationships/slideLayout" Target="../slideLayouts/slideLayout6.xml"/><Relationship Id="rId2" Type="http://schemas.openxmlformats.org/officeDocument/2006/relationships/notesSlide" Target="../notesSlides/notesSlide11.xml"/><Relationship Id="rId3" Type="http://schemas.openxmlformats.org/officeDocument/2006/relationships/image" Target="../media/image26.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3" Type="http://schemas.openxmlformats.org/officeDocument/2006/relationships/image" Target="../media/image25.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3" Type="http://schemas.openxmlformats.org/officeDocument/2006/relationships/image" Target="../media/image27.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3" Type="http://schemas.openxmlformats.org/officeDocument/2006/relationships/image" Target="../media/image2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3" Type="http://schemas.openxmlformats.org/officeDocument/2006/relationships/image" Target="../media/image28.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3" Type="http://schemas.openxmlformats.org/officeDocument/2006/relationships/image" Target="../media/image28.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4" Type="http://schemas.openxmlformats.org/officeDocument/2006/relationships/image" Target="../media/image30.jpeg"/><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image" Target="../media/image29.wmf"/></Relationships>
</file>

<file path=ppt/slides/_rels/slide19.xml.rels><?xml version="1.0" encoding="UTF-8" standalone="yes"?>
<Relationships xmlns="http://schemas.openxmlformats.org/package/2006/relationships"><Relationship Id="rId4" Type="http://schemas.openxmlformats.org/officeDocument/2006/relationships/image" Target="../media/image29.wmf"/><Relationship Id="rId1" Type="http://schemas.openxmlformats.org/officeDocument/2006/relationships/slideLayout" Target="../slideLayouts/slideLayout7.xml"/><Relationship Id="rId2" Type="http://schemas.openxmlformats.org/officeDocument/2006/relationships/notesSlide" Target="../notesSlides/notesSlide18.xml"/><Relationship Id="rId3" Type="http://schemas.openxmlformats.org/officeDocument/2006/relationships/image" Target="../media/image30.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3" Type="http://schemas.openxmlformats.org/officeDocument/2006/relationships/image" Target="../media/image8.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4" Type="http://schemas.openxmlformats.org/officeDocument/2006/relationships/image" Target="../media/image31.png"/><Relationship Id="rId1" Type="http://schemas.openxmlformats.org/officeDocument/2006/relationships/slideLayout" Target="../slideLayouts/slideLayout7.xml"/><Relationship Id="rId2" Type="http://schemas.openxmlformats.org/officeDocument/2006/relationships/notesSlide" Target="../notesSlides/notesSlide20.xml"/><Relationship Id="rId3" Type="http://schemas.openxmlformats.org/officeDocument/2006/relationships/hyperlink" Target="http://mediaeducationlab.com/index.php?page=295"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3" Type="http://schemas.openxmlformats.org/officeDocument/2006/relationships/image" Target="../media/image3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3" Type="http://schemas.openxmlformats.org/officeDocument/2006/relationships/image" Target="../media/image33.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3" Type="http://schemas.openxmlformats.org/officeDocument/2006/relationships/image" Target="../media/image35.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3" Type="http://schemas.openxmlformats.org/officeDocument/2006/relationships/image" Target="../media/image36.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7.png"/><Relationship Id="rId3" Type="http://schemas.openxmlformats.org/officeDocument/2006/relationships/image" Target="../media/image3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5.jpeg"/><Relationship Id="rId3" Type="http://schemas.openxmlformats.org/officeDocument/2006/relationships/image" Target="../media/image3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4" Type="http://schemas.openxmlformats.org/officeDocument/2006/relationships/image" Target="../media/image10.jpeg"/><Relationship Id="rId5" Type="http://schemas.openxmlformats.org/officeDocument/2006/relationships/image" Target="../media/image11.jpeg"/><Relationship Id="rId7" Type="http://schemas.openxmlformats.org/officeDocument/2006/relationships/image" Target="../media/image13.jpeg"/><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9.jpeg"/><Relationship Id="rId6" Type="http://schemas.openxmlformats.org/officeDocument/2006/relationships/image" Target="../media/image12.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4" Type="http://schemas.openxmlformats.org/officeDocument/2006/relationships/image" Target="../media/image42.jpeg"/><Relationship Id="rId5" Type="http://schemas.openxmlformats.org/officeDocument/2006/relationships/image" Target="../media/image43.jpeg"/><Relationship Id="rId7" Type="http://schemas.openxmlformats.org/officeDocument/2006/relationships/image" Target="../media/image25.jpeg"/><Relationship Id="rId1" Type="http://schemas.openxmlformats.org/officeDocument/2006/relationships/slideLayout" Target="../slideLayouts/slideLayout7.xml"/><Relationship Id="rId2" Type="http://schemas.openxmlformats.org/officeDocument/2006/relationships/notesSlide" Target="../notesSlides/notesSlide26.xml"/><Relationship Id="rId3" Type="http://schemas.openxmlformats.org/officeDocument/2006/relationships/image" Target="../media/image41.jpeg"/><Relationship Id="rId6" Type="http://schemas.openxmlformats.org/officeDocument/2006/relationships/image" Target="../media/image44.png"/></Relationships>
</file>

<file path=ppt/slides/_rels/slide33.xml.rels><?xml version="1.0" encoding="UTF-8" standalone="yes"?>
<Relationships xmlns="http://schemas.openxmlformats.org/package/2006/relationships"><Relationship Id="rId6" Type="http://schemas.openxmlformats.org/officeDocument/2006/relationships/image" Target="../media/image45.jpeg"/><Relationship Id="rId4" Type="http://schemas.openxmlformats.org/officeDocument/2006/relationships/image" Target="../media/image25.jpeg"/><Relationship Id="rId1" Type="http://schemas.openxmlformats.org/officeDocument/2006/relationships/slideLayout" Target="../slideLayouts/slideLayout7.xml"/><Relationship Id="rId2" Type="http://schemas.openxmlformats.org/officeDocument/2006/relationships/notesSlide" Target="../notesSlides/notesSlide27.xml"/><Relationship Id="rId3" Type="http://schemas.openxmlformats.org/officeDocument/2006/relationships/image" Target="../media/image44.png"/><Relationship Id="rId5" Type="http://schemas.openxmlformats.org/officeDocument/2006/relationships/image" Target="../media/image23.jpeg"/></Relationships>
</file>

<file path=ppt/slides/_rels/slide34.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4" Type="http://schemas.openxmlformats.org/officeDocument/2006/relationships/image" Target="../media/image48.jpeg"/><Relationship Id="rId1" Type="http://schemas.openxmlformats.org/officeDocument/2006/relationships/slideLayout" Target="../slideLayouts/slideLayout4.xml"/><Relationship Id="rId2" Type="http://schemas.openxmlformats.org/officeDocument/2006/relationships/notesSlide" Target="../notesSlides/notesSlide28.xml"/><Relationship Id="rId3" Type="http://schemas.openxmlformats.org/officeDocument/2006/relationships/hyperlink" Target="mailto:renee.hobbs@temple.edu"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3" Type="http://schemas.openxmlformats.org/officeDocument/2006/relationships/image" Target="../media/image1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3" Type="http://schemas.openxmlformats.org/officeDocument/2006/relationships/image" Target="../media/image1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6" Type="http://schemas.openxmlformats.org/officeDocument/2006/relationships/image" Target="../media/image19.jpeg"/><Relationship Id="rId4" Type="http://schemas.openxmlformats.org/officeDocument/2006/relationships/image" Target="../media/image17.jpeg"/><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16.png"/><Relationship Id="rId5" Type="http://schemas.openxmlformats.org/officeDocument/2006/relationships/image" Target="../media/image18.jpeg"/></Relationships>
</file>

<file path=ppt/slides/_rels/slide7.xml.rels><?xml version="1.0" encoding="UTF-8" standalone="yes"?>
<Relationships xmlns="http://schemas.openxmlformats.org/package/2006/relationships"><Relationship Id="rId4" Type="http://schemas.openxmlformats.org/officeDocument/2006/relationships/image" Target="../media/image21.jpeg"/><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20.jpeg"/><Relationship Id="rId5" Type="http://schemas.openxmlformats.org/officeDocument/2006/relationships/image" Target="../media/image22.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3" Type="http://schemas.openxmlformats.org/officeDocument/2006/relationships/image" Target="../media/image2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8975" y="1752601"/>
            <a:ext cx="7772400" cy="1829761"/>
          </a:xfrm>
        </p:spPr>
        <p:txBody>
          <a:bodyPr>
            <a:normAutofit/>
          </a:bodyPr>
          <a:lstStyle/>
          <a:p>
            <a:pPr fontAlgn="auto">
              <a:spcAft>
                <a:spcPts val="0"/>
              </a:spcAft>
              <a:defRPr/>
            </a:pPr>
            <a:r>
              <a:rPr lang="en-US" dirty="0" smtClean="0"/>
              <a:t>Yes, You Can Use Copyrighted Materials! </a:t>
            </a:r>
            <a:endParaRPr lang="en-US" dirty="0"/>
          </a:p>
        </p:txBody>
      </p:sp>
      <p:sp>
        <p:nvSpPr>
          <p:cNvPr id="3" name="Subtitle 2"/>
          <p:cNvSpPr>
            <a:spLocks noGrp="1"/>
          </p:cNvSpPr>
          <p:nvPr>
            <p:ph type="subTitle" idx="1"/>
          </p:nvPr>
        </p:nvSpPr>
        <p:spPr>
          <a:xfrm>
            <a:off x="685800" y="3597275"/>
            <a:ext cx="7772400" cy="1200150"/>
          </a:xfrm>
        </p:spPr>
        <p:txBody>
          <a:bodyPr>
            <a:normAutofit/>
          </a:bodyPr>
          <a:lstStyle/>
          <a:p>
            <a:pPr marR="0">
              <a:lnSpc>
                <a:spcPct val="80000"/>
              </a:lnSpc>
            </a:pPr>
            <a:r>
              <a:rPr lang="en-US" sz="2500" dirty="0" smtClean="0"/>
              <a:t>Renee Hobbs</a:t>
            </a:r>
          </a:p>
          <a:p>
            <a:pPr marR="0">
              <a:lnSpc>
                <a:spcPct val="80000"/>
              </a:lnSpc>
            </a:pPr>
            <a:r>
              <a:rPr lang="en-US" sz="2500" dirty="0" smtClean="0"/>
              <a:t>Media Education Lab</a:t>
            </a:r>
          </a:p>
          <a:p>
            <a:pPr marR="0">
              <a:lnSpc>
                <a:spcPct val="80000"/>
              </a:lnSpc>
            </a:pPr>
            <a:r>
              <a:rPr lang="en-US" sz="2500" dirty="0" smtClean="0"/>
              <a:t>Temple University</a:t>
            </a:r>
          </a:p>
        </p:txBody>
      </p:sp>
      <p:pic>
        <p:nvPicPr>
          <p:cNvPr id="7172" name="Picture 4" descr="skitched-20090122-091353"/>
          <p:cNvPicPr>
            <a:picLocks noChangeAspect="1" noChangeArrowheads="1"/>
          </p:cNvPicPr>
          <p:nvPr/>
        </p:nvPicPr>
        <p:blipFill>
          <a:blip r:embed="rId3"/>
          <a:srcRect/>
          <a:stretch>
            <a:fillRect/>
          </a:stretch>
        </p:blipFill>
        <p:spPr bwMode="auto">
          <a:xfrm>
            <a:off x="0" y="0"/>
            <a:ext cx="3048000" cy="2017713"/>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8200" name="Picture 2"/>
          <p:cNvPicPr>
            <a:picLocks noChangeAspect="1" noChangeArrowheads="1"/>
          </p:cNvPicPr>
          <p:nvPr/>
        </p:nvPicPr>
        <p:blipFill>
          <a:blip r:embed="rId3"/>
          <a:srcRect/>
          <a:stretch>
            <a:fillRect/>
          </a:stretch>
        </p:blipFill>
        <p:spPr bwMode="auto">
          <a:xfrm>
            <a:off x="0" y="0"/>
            <a:ext cx="4337050" cy="6248400"/>
          </a:xfrm>
          <a:prstGeom prst="rect">
            <a:avLst/>
          </a:prstGeom>
          <a:noFill/>
          <a:ln w="9525">
            <a:noFill/>
            <a:miter lim="800000"/>
            <a:headEnd/>
            <a:tailEnd/>
          </a:ln>
        </p:spPr>
      </p:pic>
      <p:sp>
        <p:nvSpPr>
          <p:cNvPr id="8201" name="Rectangle 9"/>
          <p:cNvSpPr>
            <a:spLocks noGrp="1"/>
          </p:cNvSpPr>
          <p:nvPr>
            <p:ph type="title" idx="4294967295"/>
          </p:nvPr>
        </p:nvSpPr>
        <p:spPr bwMode="auto">
          <a:xfrm>
            <a:off x="4876800" y="228601"/>
            <a:ext cx="4038600" cy="3962399"/>
          </a:xfrm>
          <a:noFill/>
        </p:spPr>
        <p:txBody>
          <a:bodyPr wrap="square" lIns="91440" tIns="45720" rIns="91440" bIns="45720" numCol="1" anchorCtr="0" compatLnSpc="1">
            <a:prstTxWarp prst="textNoShape">
              <a:avLst/>
            </a:prstTxWarp>
          </a:bodyPr>
          <a:lstStyle/>
          <a:p>
            <a:pPr algn="ctr"/>
            <a:r>
              <a:rPr lang="en-US" sz="3600" b="0" dirty="0" smtClean="0">
                <a:effectLst/>
                <a:cs typeface="Arial" pitchFamily="34" charset="0"/>
              </a:rPr>
              <a:t>Strengthening Public </a:t>
            </a:r>
            <a:br>
              <a:rPr lang="en-US" sz="3600" b="0" dirty="0" smtClean="0">
                <a:effectLst/>
                <a:cs typeface="Arial" pitchFamily="34" charset="0"/>
              </a:rPr>
            </a:br>
            <a:r>
              <a:rPr lang="en-US" sz="3600" b="0" dirty="0" smtClean="0">
                <a:effectLst/>
                <a:cs typeface="Arial" pitchFamily="34" charset="0"/>
              </a:rPr>
              <a:t>Understanding </a:t>
            </a:r>
            <a:br>
              <a:rPr lang="en-US" sz="3600" b="0" dirty="0" smtClean="0">
                <a:effectLst/>
                <a:cs typeface="Arial" pitchFamily="34" charset="0"/>
              </a:rPr>
            </a:br>
            <a:r>
              <a:rPr lang="en-US" sz="3600" b="0" dirty="0" smtClean="0">
                <a:effectLst/>
                <a:cs typeface="Arial" pitchFamily="34" charset="0"/>
              </a:rPr>
              <a:t>of </a:t>
            </a:r>
            <a:br>
              <a:rPr lang="en-US" sz="3600" b="0" dirty="0" smtClean="0">
                <a:effectLst/>
                <a:cs typeface="Arial" pitchFamily="34" charset="0"/>
              </a:rPr>
            </a:br>
            <a:r>
              <a:rPr lang="en-US" sz="3600" b="0" dirty="0" smtClean="0">
                <a:effectLst/>
                <a:cs typeface="Arial" pitchFamily="34" charset="0"/>
              </a:rPr>
              <a:t>Copyright and Fair Use</a:t>
            </a:r>
          </a:p>
        </p:txBody>
      </p:sp>
      <p:sp>
        <p:nvSpPr>
          <p:cNvPr id="4" name="TextBox 3"/>
          <p:cNvSpPr txBox="1"/>
          <p:nvPr/>
        </p:nvSpPr>
        <p:spPr>
          <a:xfrm>
            <a:off x="4572000" y="5562600"/>
            <a:ext cx="4343400" cy="523220"/>
          </a:xfrm>
          <a:prstGeom prst="rect">
            <a:avLst/>
          </a:prstGeom>
          <a:noFill/>
        </p:spPr>
        <p:txBody>
          <a:bodyPr wrap="square" rtlCol="0">
            <a:spAutoFit/>
          </a:bodyPr>
          <a:lstStyle/>
          <a:p>
            <a:pPr algn="ctr"/>
            <a:r>
              <a:rPr lang="en-US" sz="1400" dirty="0" smtClean="0"/>
              <a:t>Supported by a grant from the </a:t>
            </a:r>
          </a:p>
          <a:p>
            <a:pPr algn="ctr"/>
            <a:r>
              <a:rPr lang="en-US" sz="1400" dirty="0" smtClean="0"/>
              <a:t>John D. and Catherine T. MacArthur Foundation</a:t>
            </a:r>
            <a:endParaRPr lang="en-US" sz="1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 name="Rectangle 9"/>
          <p:cNvSpPr/>
          <p:nvPr/>
        </p:nvSpPr>
        <p:spPr>
          <a:xfrm>
            <a:off x="0" y="1406525"/>
            <a:ext cx="9144000" cy="478155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33795" name="Title 7"/>
          <p:cNvSpPr txBox="1">
            <a:spLocks/>
          </p:cNvSpPr>
          <p:nvPr/>
        </p:nvSpPr>
        <p:spPr bwMode="auto">
          <a:xfrm>
            <a:off x="457200" y="274638"/>
            <a:ext cx="8229600" cy="1143000"/>
          </a:xfrm>
          <a:prstGeom prst="rect">
            <a:avLst/>
          </a:prstGeom>
          <a:noFill/>
          <a:ln w="9525">
            <a:noFill/>
            <a:miter lim="800000"/>
            <a:headEnd/>
            <a:tailEnd/>
          </a:ln>
        </p:spPr>
        <p:txBody>
          <a:bodyPr>
            <a:prstTxWarp prst="textNoShape">
              <a:avLst/>
            </a:prstTxWarp>
          </a:bodyPr>
          <a:lstStyle/>
          <a:p>
            <a:pPr algn="ctr" defTabSz="914400"/>
            <a:endParaRPr lang="en-US" sz="2800" b="1">
              <a:solidFill>
                <a:schemeClr val="tx2"/>
              </a:solidFill>
              <a:latin typeface="Lucida Sans Unicode" charset="-52"/>
            </a:endParaRPr>
          </a:p>
          <a:p>
            <a:pPr algn="ctr" defTabSz="914400"/>
            <a:endParaRPr lang="en-US" sz="2800" b="1">
              <a:solidFill>
                <a:schemeClr val="tx2"/>
              </a:solidFill>
              <a:latin typeface="Lucida Sans Unicode" charset="-52"/>
            </a:endParaRPr>
          </a:p>
        </p:txBody>
      </p:sp>
      <p:sp>
        <p:nvSpPr>
          <p:cNvPr id="19460" name="TextBox 9"/>
          <p:cNvSpPr txBox="1">
            <a:spLocks noChangeArrowheads="1"/>
          </p:cNvSpPr>
          <p:nvPr/>
        </p:nvSpPr>
        <p:spPr bwMode="auto">
          <a:xfrm>
            <a:off x="0" y="1619250"/>
            <a:ext cx="8915400" cy="822325"/>
          </a:xfrm>
          <a:prstGeom prst="rect">
            <a:avLst/>
          </a:prstGeom>
          <a:noFill/>
          <a:ln w="9525">
            <a:noFill/>
            <a:miter lim="800000"/>
            <a:headEnd/>
            <a:tailEnd/>
          </a:ln>
        </p:spPr>
        <p:txBody>
          <a:bodyPr>
            <a:prstTxWarp prst="textNoShape">
              <a:avLst/>
            </a:prstTxWarp>
            <a:spAutoFit/>
          </a:bodyPr>
          <a:lstStyle/>
          <a:p>
            <a:pPr algn="ctr"/>
            <a:r>
              <a:rPr lang="en-US" sz="2400" b="1"/>
              <a:t>NEGOTIATED AGREEMENTS BETWEEN MEDIA COMPANIES  AND EDUCATIONAL GROUPS</a:t>
            </a:r>
          </a:p>
        </p:txBody>
      </p:sp>
      <p:sp>
        <p:nvSpPr>
          <p:cNvPr id="19463" name="Rectangle 7"/>
          <p:cNvSpPr>
            <a:spLocks noGrp="1"/>
          </p:cNvSpPr>
          <p:nvPr>
            <p:ph type="title" idx="4294967295"/>
          </p:nvPr>
        </p:nvSpPr>
        <p:spPr bwMode="auto">
          <a:xfrm>
            <a:off x="457200" y="0"/>
            <a:ext cx="8229600" cy="1143000"/>
          </a:xfrm>
        </p:spPr>
        <p:txBody>
          <a:bodyPr>
            <a:scene3d>
              <a:camera prst="orthographicFront"/>
              <a:lightRig rig="soft" dir="t"/>
            </a:scene3d>
            <a:sp3d prstMaterial="softEdge">
              <a:bevelT w="25400" h="25400"/>
            </a:sp3d>
          </a:bodyPr>
          <a:lstStyle/>
          <a:p>
            <a:pPr algn="ctr" eaLnBrk="1" hangingPunct="1">
              <a:defRPr/>
            </a:pPr>
            <a:r>
              <a:rPr lang="en-US" sz="4600" smtClean="0">
                <a:effectLst/>
                <a:latin typeface="Arial" pitchFamily="34" charset="0"/>
                <a:ea typeface="+mj-ea"/>
                <a:cs typeface="Arial" pitchFamily="34" charset="0"/>
              </a:rPr>
              <a:t>Problem:</a:t>
            </a:r>
            <a:endParaRPr lang="en-US" sz="2800" smtClean="0">
              <a:effectLst/>
              <a:ea typeface="+mj-ea"/>
              <a:cs typeface="Arial" pitchFamily="34" charset="0"/>
            </a:endParaRPr>
          </a:p>
        </p:txBody>
      </p:sp>
      <p:sp>
        <p:nvSpPr>
          <p:cNvPr id="19464" name="Text Box 8"/>
          <p:cNvSpPr txBox="1">
            <a:spLocks noChangeArrowheads="1"/>
          </p:cNvSpPr>
          <p:nvPr/>
        </p:nvSpPr>
        <p:spPr bwMode="auto">
          <a:xfrm>
            <a:off x="152400" y="2441575"/>
            <a:ext cx="8534400" cy="3140075"/>
          </a:xfrm>
          <a:prstGeom prst="rect">
            <a:avLst/>
          </a:prstGeom>
          <a:noFill/>
          <a:ln w="9525">
            <a:noFill/>
            <a:miter lim="800000"/>
            <a:headEnd/>
            <a:tailEnd/>
          </a:ln>
        </p:spPr>
        <p:txBody>
          <a:bodyPr>
            <a:prstTxWarp prst="textNoShape">
              <a:avLst/>
            </a:prstTxWarp>
            <a:spAutoFit/>
          </a:bodyPr>
          <a:lstStyle/>
          <a:p>
            <a:endParaRPr lang="en-US"/>
          </a:p>
          <a:p>
            <a:r>
              <a:rPr lang="en-US" sz="3000"/>
              <a:t>Agreement on Guidelines for Classroom Copying in Not-for-Profit Educational Institutions</a:t>
            </a:r>
          </a:p>
          <a:p>
            <a:endParaRPr lang="en-US" sz="3000"/>
          </a:p>
          <a:p>
            <a:r>
              <a:rPr lang="en-US" sz="3000"/>
              <a:t>Fair Use Guidelines for Educational Multimedia</a:t>
            </a:r>
          </a:p>
          <a:p>
            <a:pPr>
              <a:buFont typeface="Arial" charset="0"/>
              <a:buChar char="•"/>
            </a:pPr>
            <a:endParaRPr lang="en-US" sz="3000"/>
          </a:p>
          <a:p>
            <a:r>
              <a:rPr lang="en-US" sz="3000"/>
              <a:t>Guidelines for the Educational Use of Music</a:t>
            </a:r>
          </a:p>
        </p:txBody>
      </p:sp>
      <p:sp>
        <p:nvSpPr>
          <p:cNvPr id="19465" name="Rectangle 9"/>
          <p:cNvSpPr>
            <a:spLocks noChangeArrowheads="1"/>
          </p:cNvSpPr>
          <p:nvPr/>
        </p:nvSpPr>
        <p:spPr bwMode="auto">
          <a:xfrm>
            <a:off x="762000" y="898525"/>
            <a:ext cx="7475538" cy="519113"/>
          </a:xfrm>
          <a:prstGeom prst="rect">
            <a:avLst/>
          </a:prstGeom>
          <a:noFill/>
          <a:ln w="9525">
            <a:noFill/>
            <a:miter lim="800000"/>
            <a:headEnd/>
            <a:tailEnd/>
          </a:ln>
        </p:spPr>
        <p:txBody>
          <a:bodyPr wrap="none">
            <a:prstTxWarp prst="textNoShape">
              <a:avLst/>
            </a:prstTxWarp>
            <a:spAutoFit/>
          </a:bodyPr>
          <a:lstStyle/>
          <a:p>
            <a:r>
              <a:rPr lang="en-US" sz="2800" b="1">
                <a:solidFill>
                  <a:schemeClr val="tx2"/>
                </a:solidFill>
                <a:latin typeface="Lucida Sans Unicode" charset="-52"/>
              </a:rPr>
              <a:t>Educational Use Guidelines are Confusing!</a:t>
            </a:r>
          </a:p>
        </p:txBody>
      </p:sp>
      <p:pic>
        <p:nvPicPr>
          <p:cNvPr id="33800" name="Picture 7" descr="SOC_CSM_Blue_Logo_FINAL.jpg"/>
          <p:cNvPicPr>
            <a:picLocks noChangeAspect="1"/>
          </p:cNvPicPr>
          <p:nvPr/>
        </p:nvPicPr>
        <p:blipFill>
          <a:blip r:embed="rId3"/>
          <a:srcRect/>
          <a:stretch>
            <a:fillRect/>
          </a:stretch>
        </p:blipFill>
        <p:spPr bwMode="auto">
          <a:xfrm>
            <a:off x="5770563" y="6172200"/>
            <a:ext cx="765175" cy="69691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9465"/>
                                        </p:tgtEl>
                                        <p:attrNameLst>
                                          <p:attrName>style.visibility</p:attrName>
                                        </p:attrNameLst>
                                      </p:cBhvr>
                                      <p:to>
                                        <p:strVal val="visible"/>
                                      </p:to>
                                    </p:set>
                                    <p:anim calcmode="lin" valueType="num">
                                      <p:cBhvr>
                                        <p:cTn id="7" dur="500" fill="hold"/>
                                        <p:tgtEl>
                                          <p:spTgt spid="19465"/>
                                        </p:tgtEl>
                                        <p:attrNameLst>
                                          <p:attrName>ppt_w</p:attrName>
                                        </p:attrNameLst>
                                      </p:cBhvr>
                                      <p:tavLst>
                                        <p:tav tm="0">
                                          <p:val>
                                            <p:fltVal val="0"/>
                                          </p:val>
                                        </p:tav>
                                        <p:tav tm="100000">
                                          <p:val>
                                            <p:strVal val="#ppt_w"/>
                                          </p:val>
                                        </p:tav>
                                      </p:tavLst>
                                    </p:anim>
                                    <p:anim calcmode="lin" valueType="num">
                                      <p:cBhvr>
                                        <p:cTn id="8" dur="500" fill="hold"/>
                                        <p:tgtEl>
                                          <p:spTgt spid="1946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946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9464">
                                            <p:txEl>
                                              <p:pRg st="1" end="1"/>
                                            </p:txEl>
                                          </p:spTgt>
                                        </p:tgtEl>
                                        <p:attrNameLst>
                                          <p:attrName>style.visibility</p:attrName>
                                        </p:attrNameLst>
                                      </p:cBhvr>
                                      <p:to>
                                        <p:strVal val="visible"/>
                                      </p:to>
                                    </p:set>
                                    <p:animEffect transition="in" filter="fade">
                                      <p:cBhvr>
                                        <p:cTn id="17" dur="2000"/>
                                        <p:tgtEl>
                                          <p:spTgt spid="19464">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9464">
                                            <p:txEl>
                                              <p:pRg st="3" end="3"/>
                                            </p:txEl>
                                          </p:spTgt>
                                        </p:tgtEl>
                                        <p:attrNameLst>
                                          <p:attrName>style.visibility</p:attrName>
                                        </p:attrNameLst>
                                      </p:cBhvr>
                                      <p:to>
                                        <p:strVal val="visible"/>
                                      </p:to>
                                    </p:set>
                                    <p:animEffect transition="in" filter="fade">
                                      <p:cBhvr>
                                        <p:cTn id="22" dur="2000"/>
                                        <p:tgtEl>
                                          <p:spTgt spid="1946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9464">
                                            <p:txEl>
                                              <p:pRg st="5" end="5"/>
                                            </p:txEl>
                                          </p:spTgt>
                                        </p:tgtEl>
                                        <p:attrNameLst>
                                          <p:attrName>style.visibility</p:attrName>
                                        </p:attrNameLst>
                                      </p:cBhvr>
                                      <p:to>
                                        <p:strVal val="visible"/>
                                      </p:to>
                                    </p:set>
                                    <p:animEffect transition="in" filter="fade">
                                      <p:cBhvr>
                                        <p:cTn id="27" dur="2000"/>
                                        <p:tgtEl>
                                          <p:spTgt spid="1946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0" grpId="0"/>
      <p:bldP spid="19464" grpId="0" build="allAtOnce"/>
      <p:bldP spid="19465" grpId="0"/>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Title 7"/>
          <p:cNvSpPr txBox="1">
            <a:spLocks/>
          </p:cNvSpPr>
          <p:nvPr/>
        </p:nvSpPr>
        <p:spPr bwMode="auto">
          <a:xfrm>
            <a:off x="457200" y="274638"/>
            <a:ext cx="8229600" cy="1143000"/>
          </a:xfrm>
          <a:prstGeom prst="rect">
            <a:avLst/>
          </a:prstGeom>
          <a:noFill/>
          <a:ln w="9525">
            <a:noFill/>
            <a:miter lim="800000"/>
            <a:headEnd/>
            <a:tailEnd/>
          </a:ln>
        </p:spPr>
        <p:txBody>
          <a:bodyPr>
            <a:prstTxWarp prst="textNoShape">
              <a:avLst/>
            </a:prstTxWarp>
          </a:bodyPr>
          <a:lstStyle/>
          <a:p>
            <a:pPr algn="ctr" defTabSz="914400"/>
            <a:endParaRPr lang="en-US" sz="2800" b="1">
              <a:solidFill>
                <a:schemeClr val="tx2"/>
              </a:solidFill>
              <a:latin typeface="Lucida Sans Unicode" charset="-52"/>
            </a:endParaRPr>
          </a:p>
          <a:p>
            <a:pPr algn="ctr" defTabSz="914400"/>
            <a:endParaRPr lang="en-US" sz="2800" b="1">
              <a:solidFill>
                <a:schemeClr val="tx2"/>
              </a:solidFill>
              <a:latin typeface="Lucida Sans Unicode" charset="-52"/>
            </a:endParaRPr>
          </a:p>
        </p:txBody>
      </p:sp>
      <p:sp>
        <p:nvSpPr>
          <p:cNvPr id="10" name="Rectangle 9"/>
          <p:cNvSpPr/>
          <p:nvPr/>
        </p:nvSpPr>
        <p:spPr>
          <a:xfrm>
            <a:off x="0" y="1600200"/>
            <a:ext cx="9144000" cy="4587875"/>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100359" name="Rectangle 7"/>
          <p:cNvSpPr>
            <a:spLocks noGrp="1"/>
          </p:cNvSpPr>
          <p:nvPr>
            <p:ph type="title"/>
          </p:nvPr>
        </p:nvSpPr>
        <p:spPr bwMode="auto"/>
        <p:txBody>
          <a:bodyPr>
            <a:normAutofit fontScale="90000"/>
            <a:scene3d>
              <a:camera prst="orthographicFront"/>
              <a:lightRig rig="soft" dir="t"/>
            </a:scene3d>
            <a:sp3d prstMaterial="softEdge">
              <a:bevelT w="25400" h="25400"/>
            </a:sp3d>
          </a:bodyPr>
          <a:lstStyle/>
          <a:p>
            <a:pPr algn="ctr" eaLnBrk="1" hangingPunct="1">
              <a:defRPr/>
            </a:pPr>
            <a:r>
              <a:rPr lang="en-US" sz="4600" smtClean="0">
                <a:effectLst/>
                <a:latin typeface="Arial" pitchFamily="34" charset="0"/>
                <a:ea typeface="+mj-ea"/>
                <a:cs typeface="Arial" pitchFamily="34" charset="0"/>
              </a:rPr>
              <a:t>Educational Use Guidelines</a:t>
            </a:r>
            <a:br>
              <a:rPr lang="en-US" sz="4600" smtClean="0">
                <a:effectLst/>
                <a:latin typeface="Arial" pitchFamily="34" charset="0"/>
                <a:ea typeface="+mj-ea"/>
                <a:cs typeface="Arial" pitchFamily="34" charset="0"/>
              </a:rPr>
            </a:br>
            <a:r>
              <a:rPr lang="en-US" sz="4600" smtClean="0">
                <a:effectLst/>
                <a:latin typeface="Arial" pitchFamily="34" charset="0"/>
                <a:ea typeface="+mj-ea"/>
                <a:cs typeface="Arial" pitchFamily="34" charset="0"/>
              </a:rPr>
              <a:t>are NOT the Law!</a:t>
            </a:r>
            <a:endParaRPr lang="en-US" sz="2800" smtClean="0">
              <a:effectLst/>
              <a:ea typeface="+mj-ea"/>
              <a:cs typeface="Arial" pitchFamily="34" charset="0"/>
            </a:endParaRPr>
          </a:p>
        </p:txBody>
      </p:sp>
      <p:sp>
        <p:nvSpPr>
          <p:cNvPr id="35845" name="Rectangle 8"/>
          <p:cNvSpPr>
            <a:spLocks noChangeArrowheads="1"/>
          </p:cNvSpPr>
          <p:nvPr/>
        </p:nvSpPr>
        <p:spPr bwMode="auto">
          <a:xfrm>
            <a:off x="136525" y="4451350"/>
            <a:ext cx="184150" cy="396875"/>
          </a:xfrm>
          <a:prstGeom prst="rect">
            <a:avLst/>
          </a:prstGeom>
          <a:noFill/>
          <a:ln w="9525">
            <a:noFill/>
            <a:miter lim="800000"/>
            <a:headEnd/>
            <a:tailEnd/>
          </a:ln>
        </p:spPr>
        <p:txBody>
          <a:bodyPr wrap="none">
            <a:prstTxWarp prst="textNoShape">
              <a:avLst/>
            </a:prstTxWarp>
            <a:spAutoFit/>
          </a:bodyPr>
          <a:lstStyle/>
          <a:p>
            <a:endParaRPr lang="en-US"/>
          </a:p>
        </p:txBody>
      </p:sp>
      <p:sp>
        <p:nvSpPr>
          <p:cNvPr id="35846" name="Rectangle 9"/>
          <p:cNvSpPr>
            <a:spLocks noChangeArrowheads="1"/>
          </p:cNvSpPr>
          <p:nvPr/>
        </p:nvSpPr>
        <p:spPr bwMode="auto">
          <a:xfrm>
            <a:off x="79375" y="5457825"/>
            <a:ext cx="184150" cy="396875"/>
          </a:xfrm>
          <a:prstGeom prst="rect">
            <a:avLst/>
          </a:prstGeom>
          <a:noFill/>
          <a:ln w="9525">
            <a:noFill/>
            <a:miter lim="800000"/>
            <a:headEnd/>
            <a:tailEnd/>
          </a:ln>
        </p:spPr>
        <p:txBody>
          <a:bodyPr wrap="none">
            <a:prstTxWarp prst="textNoShape">
              <a:avLst/>
            </a:prstTxWarp>
            <a:spAutoFit/>
          </a:bodyPr>
          <a:lstStyle/>
          <a:p>
            <a:endParaRPr lang="en-US"/>
          </a:p>
        </p:txBody>
      </p:sp>
      <p:pic>
        <p:nvPicPr>
          <p:cNvPr id="35847" name="Picture 2"/>
          <p:cNvPicPr>
            <a:picLocks noChangeAspect="1" noChangeArrowheads="1"/>
          </p:cNvPicPr>
          <p:nvPr/>
        </p:nvPicPr>
        <p:blipFill>
          <a:blip r:embed="rId3"/>
          <a:srcRect/>
          <a:stretch>
            <a:fillRect/>
          </a:stretch>
        </p:blipFill>
        <p:spPr bwMode="auto">
          <a:xfrm>
            <a:off x="1066800" y="1828800"/>
            <a:ext cx="6837363" cy="4273550"/>
          </a:xfrm>
          <a:prstGeom prst="rect">
            <a:avLst/>
          </a:prstGeom>
          <a:noFill/>
          <a:ln w="9525">
            <a:noFill/>
            <a:miter lim="800000"/>
            <a:headEnd/>
            <a:tailEnd/>
          </a:ln>
        </p:spPr>
      </p:pic>
      <p:pic>
        <p:nvPicPr>
          <p:cNvPr id="35848" name="Picture 7" descr="SOC_CSM_Blue_Logo_FINAL.jpg"/>
          <p:cNvPicPr>
            <a:picLocks noChangeAspect="1"/>
          </p:cNvPicPr>
          <p:nvPr/>
        </p:nvPicPr>
        <p:blipFill>
          <a:blip r:embed="rId4"/>
          <a:srcRect/>
          <a:stretch>
            <a:fillRect/>
          </a:stretch>
        </p:blipFill>
        <p:spPr bwMode="auto">
          <a:xfrm>
            <a:off x="5770563" y="6172200"/>
            <a:ext cx="765175" cy="6969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Title 7"/>
          <p:cNvSpPr txBox="1">
            <a:spLocks/>
          </p:cNvSpPr>
          <p:nvPr/>
        </p:nvSpPr>
        <p:spPr bwMode="auto">
          <a:xfrm>
            <a:off x="457200" y="274638"/>
            <a:ext cx="8229600" cy="1143000"/>
          </a:xfrm>
          <a:prstGeom prst="rect">
            <a:avLst/>
          </a:prstGeom>
          <a:noFill/>
          <a:ln w="9525">
            <a:noFill/>
            <a:miter lim="800000"/>
            <a:headEnd/>
            <a:tailEnd/>
          </a:ln>
        </p:spPr>
        <p:txBody>
          <a:bodyPr>
            <a:prstTxWarp prst="textNoShape">
              <a:avLst/>
            </a:prstTxWarp>
          </a:bodyPr>
          <a:lstStyle/>
          <a:p>
            <a:pPr algn="ctr" defTabSz="914400"/>
            <a:endParaRPr lang="en-US" sz="2800" b="1">
              <a:solidFill>
                <a:schemeClr val="tx2"/>
              </a:solidFill>
              <a:latin typeface="Lucida Sans Unicode" charset="-52"/>
            </a:endParaRPr>
          </a:p>
          <a:p>
            <a:pPr algn="ctr" defTabSz="914400"/>
            <a:endParaRPr lang="en-US" sz="2800" b="1">
              <a:solidFill>
                <a:schemeClr val="tx2"/>
              </a:solidFill>
              <a:latin typeface="Lucida Sans Unicode" charset="-52"/>
            </a:endParaRPr>
          </a:p>
        </p:txBody>
      </p:sp>
      <p:sp>
        <p:nvSpPr>
          <p:cNvPr id="10" name="Rectangle 9"/>
          <p:cNvSpPr/>
          <p:nvPr/>
        </p:nvSpPr>
        <p:spPr>
          <a:xfrm>
            <a:off x="0" y="1600200"/>
            <a:ext cx="9144000" cy="4587875"/>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lgn="ctr"/>
            <a:endParaRPr lang="en-US">
              <a:solidFill>
                <a:srgbClr val="FFFFFF"/>
              </a:solidFill>
              <a:ea typeface="Arial" charset="0"/>
              <a:cs typeface="Arial" charset="0"/>
            </a:endParaRPr>
          </a:p>
        </p:txBody>
      </p:sp>
      <p:sp>
        <p:nvSpPr>
          <p:cNvPr id="100358" name="TextBox 11"/>
          <p:cNvSpPr txBox="1">
            <a:spLocks noChangeArrowheads="1"/>
          </p:cNvSpPr>
          <p:nvPr/>
        </p:nvSpPr>
        <p:spPr bwMode="auto">
          <a:xfrm>
            <a:off x="320675" y="1600200"/>
            <a:ext cx="8594725" cy="3970338"/>
          </a:xfrm>
          <a:prstGeom prst="rect">
            <a:avLst/>
          </a:prstGeom>
          <a:noFill/>
          <a:ln w="9525">
            <a:noFill/>
            <a:miter lim="800000"/>
            <a:headEnd/>
            <a:tailEnd/>
          </a:ln>
        </p:spPr>
        <p:txBody>
          <a:bodyPr>
            <a:prstTxWarp prst="textNoShape">
              <a:avLst/>
            </a:prstTxWarp>
            <a:spAutoFit/>
          </a:bodyPr>
          <a:lstStyle/>
          <a:p>
            <a:r>
              <a:rPr lang="en-US" sz="2800"/>
              <a:t>The documents created by these negotiated agreements give them “the appearance of positive law. These qualities are merely illusory, and consequently the guidelines have had a seriously detrimental effect. They interfere with an actual understanding of the law and erode confidence in the law as created by Congress and the courts” </a:t>
            </a:r>
          </a:p>
          <a:p>
            <a:endParaRPr lang="en-US" sz="2800"/>
          </a:p>
          <a:p>
            <a:r>
              <a:rPr lang="en-US" sz="2800"/>
              <a:t>										--Kenneth Crews, 2001</a:t>
            </a:r>
          </a:p>
        </p:txBody>
      </p:sp>
      <p:sp>
        <p:nvSpPr>
          <p:cNvPr id="100359" name="Rectangle 7"/>
          <p:cNvSpPr>
            <a:spLocks noGrp="1"/>
          </p:cNvSpPr>
          <p:nvPr>
            <p:ph type="title"/>
          </p:nvPr>
        </p:nvSpPr>
        <p:spPr bwMode="auto"/>
        <p:txBody>
          <a:bodyPr>
            <a:normAutofit fontScale="90000"/>
            <a:scene3d>
              <a:camera prst="orthographicFront"/>
              <a:lightRig rig="soft" dir="t"/>
            </a:scene3d>
            <a:sp3d prstMaterial="softEdge">
              <a:bevelT w="25400" h="25400"/>
            </a:sp3d>
          </a:bodyPr>
          <a:lstStyle/>
          <a:p>
            <a:pPr algn="ctr" eaLnBrk="1" hangingPunct="1">
              <a:defRPr/>
            </a:pPr>
            <a:r>
              <a:rPr lang="en-US" sz="4600" smtClean="0">
                <a:effectLst/>
                <a:latin typeface="Arial" pitchFamily="34" charset="0"/>
                <a:ea typeface="+mj-ea"/>
                <a:cs typeface="Arial" pitchFamily="34" charset="0"/>
              </a:rPr>
              <a:t>Educational Use Guidelines</a:t>
            </a:r>
            <a:br>
              <a:rPr lang="en-US" sz="4600" smtClean="0">
                <a:effectLst/>
                <a:latin typeface="Arial" pitchFamily="34" charset="0"/>
                <a:ea typeface="+mj-ea"/>
                <a:cs typeface="Arial" pitchFamily="34" charset="0"/>
              </a:rPr>
            </a:br>
            <a:r>
              <a:rPr lang="en-US" sz="4600" smtClean="0">
                <a:effectLst/>
                <a:latin typeface="Arial" pitchFamily="34" charset="0"/>
                <a:ea typeface="+mj-ea"/>
                <a:cs typeface="Arial" pitchFamily="34" charset="0"/>
              </a:rPr>
              <a:t>are NOT the Law!</a:t>
            </a:r>
            <a:endParaRPr lang="en-US" sz="2800" smtClean="0">
              <a:effectLst/>
              <a:ea typeface="+mj-ea"/>
              <a:cs typeface="Arial" pitchFamily="34" charset="0"/>
            </a:endParaRPr>
          </a:p>
        </p:txBody>
      </p:sp>
      <p:sp>
        <p:nvSpPr>
          <p:cNvPr id="37894" name="Rectangle 8"/>
          <p:cNvSpPr>
            <a:spLocks noChangeArrowheads="1"/>
          </p:cNvSpPr>
          <p:nvPr/>
        </p:nvSpPr>
        <p:spPr bwMode="auto">
          <a:xfrm>
            <a:off x="136525" y="4451350"/>
            <a:ext cx="184150" cy="396875"/>
          </a:xfrm>
          <a:prstGeom prst="rect">
            <a:avLst/>
          </a:prstGeom>
          <a:noFill/>
          <a:ln w="9525">
            <a:noFill/>
            <a:miter lim="800000"/>
            <a:headEnd/>
            <a:tailEnd/>
          </a:ln>
        </p:spPr>
        <p:txBody>
          <a:bodyPr wrap="none">
            <a:prstTxWarp prst="textNoShape">
              <a:avLst/>
            </a:prstTxWarp>
            <a:spAutoFit/>
          </a:bodyPr>
          <a:lstStyle/>
          <a:p>
            <a:endParaRPr lang="en-US"/>
          </a:p>
        </p:txBody>
      </p:sp>
      <p:sp>
        <p:nvSpPr>
          <p:cNvPr id="37895" name="Rectangle 9"/>
          <p:cNvSpPr>
            <a:spLocks noChangeArrowheads="1"/>
          </p:cNvSpPr>
          <p:nvPr/>
        </p:nvSpPr>
        <p:spPr bwMode="auto">
          <a:xfrm>
            <a:off x="79375" y="5457825"/>
            <a:ext cx="184150" cy="396875"/>
          </a:xfrm>
          <a:prstGeom prst="rect">
            <a:avLst/>
          </a:prstGeom>
          <a:noFill/>
          <a:ln w="9525">
            <a:noFill/>
            <a:miter lim="800000"/>
            <a:headEnd/>
            <a:tailEnd/>
          </a:ln>
        </p:spPr>
        <p:txBody>
          <a:bodyPr wrap="none">
            <a:prstTxWarp prst="textNoShape">
              <a:avLst/>
            </a:prstTxWarp>
            <a:spAutoFit/>
          </a:bodyPr>
          <a:lstStyle/>
          <a:p>
            <a:endParaRPr lang="en-US"/>
          </a:p>
        </p:txBody>
      </p:sp>
      <p:pic>
        <p:nvPicPr>
          <p:cNvPr id="37896" name="Picture 7" descr="SOC_CSM_Blue_Logo_FINAL.jpg"/>
          <p:cNvPicPr>
            <a:picLocks noChangeAspect="1"/>
          </p:cNvPicPr>
          <p:nvPr/>
        </p:nvPicPr>
        <p:blipFill>
          <a:blip r:embed="rId3"/>
          <a:srcRect/>
          <a:stretch>
            <a:fillRect/>
          </a:stretch>
        </p:blipFill>
        <p:spPr bwMode="auto">
          <a:xfrm>
            <a:off x="5770563" y="6172200"/>
            <a:ext cx="765175" cy="69691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0358"/>
                                        </p:tgtEl>
                                        <p:attrNameLst>
                                          <p:attrName>style.visibility</p:attrName>
                                        </p:attrNameLst>
                                      </p:cBhvr>
                                      <p:to>
                                        <p:strVal val="visible"/>
                                      </p:to>
                                    </p:set>
                                    <p:animEffect transition="in" filter="fade">
                                      <p:cBhvr>
                                        <p:cTn id="7" dur="2000"/>
                                        <p:tgtEl>
                                          <p:spTgt spid="1003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8" grpId="0"/>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9938" name="Picture 5" descr="126045055_c0b626c50d_b"/>
          <p:cNvPicPr>
            <a:picLocks noChangeAspect="1" noChangeArrowheads="1"/>
          </p:cNvPicPr>
          <p:nvPr/>
        </p:nvPicPr>
        <p:blipFill>
          <a:blip r:embed="rId3"/>
          <a:srcRect/>
          <a:stretch>
            <a:fillRect/>
          </a:stretch>
        </p:blipFill>
        <p:spPr bwMode="auto">
          <a:xfrm>
            <a:off x="0" y="0"/>
            <a:ext cx="7620000" cy="6815138"/>
          </a:xfrm>
          <a:prstGeom prst="rect">
            <a:avLst/>
          </a:prstGeom>
          <a:noFill/>
          <a:ln w="9525">
            <a:noFill/>
            <a:miter lim="800000"/>
            <a:headEnd/>
            <a:tailEnd/>
          </a:ln>
        </p:spPr>
      </p:pic>
      <p:sp>
        <p:nvSpPr>
          <p:cNvPr id="92167" name="Rectangle 7"/>
          <p:cNvSpPr>
            <a:spLocks noGrp="1"/>
          </p:cNvSpPr>
          <p:nvPr>
            <p:ph type="title"/>
          </p:nvPr>
        </p:nvSpPr>
        <p:spPr bwMode="auto">
          <a:xfrm>
            <a:off x="5410200" y="274638"/>
            <a:ext cx="3581400" cy="3001962"/>
          </a:xfrm>
        </p:spPr>
        <p:txBody>
          <a:bodyPr>
            <a:scene3d>
              <a:camera prst="orthographicFront"/>
              <a:lightRig rig="soft" dir="t"/>
            </a:scene3d>
            <a:sp3d prstMaterial="softEdge">
              <a:bevelT w="25400" h="25400"/>
            </a:sp3d>
          </a:bodyPr>
          <a:lstStyle/>
          <a:p>
            <a:pPr eaLnBrk="1" hangingPunct="1">
              <a:defRPr/>
            </a:pPr>
            <a:r>
              <a:rPr lang="en-US" smtClean="0">
                <a:effectLst/>
                <a:ea typeface="+mj-ea"/>
                <a:cs typeface="+mj-cs"/>
              </a:rPr>
              <a:t>It’s time to replace old knowledge</a:t>
            </a:r>
          </a:p>
        </p:txBody>
      </p:sp>
      <p:sp>
        <p:nvSpPr>
          <p:cNvPr id="92168" name="Rectangle 8"/>
          <p:cNvSpPr>
            <a:spLocks noChangeArrowheads="1"/>
          </p:cNvSpPr>
          <p:nvPr/>
        </p:nvSpPr>
        <p:spPr bwMode="auto">
          <a:xfrm>
            <a:off x="5486400" y="3276600"/>
            <a:ext cx="3560763" cy="2593975"/>
          </a:xfrm>
          <a:prstGeom prst="rect">
            <a:avLst/>
          </a:prstGeom>
          <a:noFill/>
          <a:ln w="9525">
            <a:noFill/>
            <a:miter lim="800000"/>
            <a:headEnd/>
            <a:tailEnd/>
          </a:ln>
        </p:spPr>
        <p:txBody>
          <a:bodyPr>
            <a:prstTxWarp prst="textNoShape">
              <a:avLst/>
            </a:prstTxWarp>
            <a:spAutoFit/>
          </a:bodyPr>
          <a:lstStyle/>
          <a:p>
            <a:r>
              <a:rPr lang="en-US" sz="4100" b="1">
                <a:solidFill>
                  <a:schemeClr val="tx2"/>
                </a:solidFill>
                <a:latin typeface="Lucida Sans Unicode" charset="-52"/>
              </a:rPr>
              <a:t>with</a:t>
            </a:r>
          </a:p>
          <a:p>
            <a:r>
              <a:rPr lang="en-US" sz="4100" b="1">
                <a:solidFill>
                  <a:schemeClr val="tx2"/>
                </a:solidFill>
                <a:latin typeface="Lucida Sans Unicode" charset="-52"/>
              </a:rPr>
              <a:t>accurate knowledge</a:t>
            </a:r>
            <a:br>
              <a:rPr lang="en-US" sz="4100" b="1">
                <a:solidFill>
                  <a:schemeClr val="tx2"/>
                </a:solidFill>
                <a:latin typeface="Lucida Sans Unicode" charset="-52"/>
              </a:rPr>
            </a:br>
            <a:endParaRPr lang="en-US" sz="4100" b="1">
              <a:solidFill>
                <a:schemeClr val="tx2"/>
              </a:solidFill>
              <a:latin typeface="Lucida Sans Unicode" charset="-5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216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21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8" grpId="0"/>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Rectangle 3"/>
          <p:cNvSpPr txBox="1">
            <a:spLocks noChangeArrowheads="1"/>
          </p:cNvSpPr>
          <p:nvPr/>
        </p:nvSpPr>
        <p:spPr>
          <a:xfrm>
            <a:off x="457200" y="4724400"/>
            <a:ext cx="8229600" cy="1401763"/>
          </a:xfrm>
          <a:prstGeom prst="rect">
            <a:avLst/>
          </a:prstGeom>
        </p:spPr>
        <p:txBody>
          <a:bodyPr/>
          <a:lstStyle/>
          <a:p>
            <a:pPr marL="342900" indent="-342900" defTabSz="914400">
              <a:lnSpc>
                <a:spcPct val="90000"/>
              </a:lnSpc>
              <a:spcBef>
                <a:spcPct val="20000"/>
              </a:spcBef>
              <a:buFont typeface="Arial" pitchFamily="34" charset="0"/>
              <a:buNone/>
            </a:pPr>
            <a:endParaRPr lang="en-US" sz="2800">
              <a:latin typeface="Lucida Sans Unicode" pitchFamily="34" charset="0"/>
            </a:endParaRPr>
          </a:p>
          <a:p>
            <a:pPr marL="342900" indent="-342900" defTabSz="914400">
              <a:lnSpc>
                <a:spcPct val="90000"/>
              </a:lnSpc>
              <a:spcBef>
                <a:spcPct val="20000"/>
              </a:spcBef>
              <a:buFont typeface="Arial" pitchFamily="34" charset="0"/>
              <a:buNone/>
            </a:pPr>
            <a:r>
              <a:rPr lang="en-US" sz="2800">
                <a:latin typeface="Lucida Sans Unicode" pitchFamily="34" charset="0"/>
              </a:rPr>
              <a:t>						--Section 107</a:t>
            </a:r>
          </a:p>
          <a:p>
            <a:pPr marL="342900" indent="-342900" defTabSz="914400">
              <a:lnSpc>
                <a:spcPct val="90000"/>
              </a:lnSpc>
              <a:spcBef>
                <a:spcPct val="20000"/>
              </a:spcBef>
              <a:buFont typeface="Arial" pitchFamily="34" charset="0"/>
              <a:buNone/>
            </a:pPr>
            <a:r>
              <a:rPr lang="en-US" sz="2800">
                <a:latin typeface="Lucida Sans Unicode" pitchFamily="34" charset="0"/>
              </a:rPr>
              <a:t>					Copyright Act of 1976</a:t>
            </a:r>
          </a:p>
          <a:p>
            <a:pPr marL="342900" indent="-342900" defTabSz="914400">
              <a:lnSpc>
                <a:spcPct val="90000"/>
              </a:lnSpc>
              <a:spcBef>
                <a:spcPct val="20000"/>
              </a:spcBef>
              <a:buFont typeface="Arial" pitchFamily="34" charset="0"/>
              <a:buNone/>
            </a:pPr>
            <a:endParaRPr lang="en-US" sz="2800">
              <a:latin typeface="Lucida Sans Unicode" pitchFamily="34" charset="0"/>
            </a:endParaRPr>
          </a:p>
          <a:p>
            <a:pPr marL="342900" indent="-342900" defTabSz="914400">
              <a:lnSpc>
                <a:spcPct val="90000"/>
              </a:lnSpc>
              <a:spcBef>
                <a:spcPct val="20000"/>
              </a:spcBef>
              <a:buFont typeface="Arial" pitchFamily="34" charset="0"/>
              <a:buNone/>
            </a:pPr>
            <a:endParaRPr lang="en-US" sz="2800">
              <a:latin typeface="Lucida Sans Unicode" pitchFamily="34" charset="0"/>
            </a:endParaRPr>
          </a:p>
          <a:p>
            <a:pPr marL="342900" indent="-342900" defTabSz="914400">
              <a:lnSpc>
                <a:spcPct val="90000"/>
              </a:lnSpc>
              <a:spcBef>
                <a:spcPct val="20000"/>
              </a:spcBef>
              <a:buFont typeface="Arial" pitchFamily="34" charset="0"/>
              <a:buNone/>
            </a:pPr>
            <a:endParaRPr lang="en-US" sz="2800">
              <a:latin typeface="Lucida Sans Unicode" pitchFamily="34" charset="0"/>
            </a:endParaRPr>
          </a:p>
          <a:p>
            <a:pPr marL="342900" indent="-342900" defTabSz="914400">
              <a:lnSpc>
                <a:spcPct val="90000"/>
              </a:lnSpc>
              <a:spcBef>
                <a:spcPct val="20000"/>
              </a:spcBef>
              <a:buFont typeface="Arial" pitchFamily="34" charset="0"/>
              <a:buNone/>
            </a:pPr>
            <a:endParaRPr lang="en-US" sz="2800">
              <a:latin typeface="Lucida Sans Unicode" pitchFamily="34" charset="0"/>
            </a:endParaRPr>
          </a:p>
          <a:p>
            <a:pPr marL="342900" indent="-342900" defTabSz="914400">
              <a:lnSpc>
                <a:spcPct val="90000"/>
              </a:lnSpc>
              <a:spcBef>
                <a:spcPct val="20000"/>
              </a:spcBef>
              <a:buFont typeface="Arial" pitchFamily="34" charset="0"/>
              <a:buNone/>
            </a:pPr>
            <a:endParaRPr lang="en-US" sz="2800">
              <a:latin typeface="Lucida Sans Unicode" pitchFamily="34" charset="0"/>
            </a:endParaRPr>
          </a:p>
        </p:txBody>
      </p:sp>
      <p:sp>
        <p:nvSpPr>
          <p:cNvPr id="20489" name="Rectangle 9"/>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r>
              <a:rPr lang="en-US" sz="4400" smtClean="0">
                <a:effectLst/>
                <a:cs typeface="Arial" pitchFamily="34" charset="0"/>
              </a:rPr>
              <a:t>The Doctrine of Fair Use</a:t>
            </a:r>
          </a:p>
        </p:txBody>
      </p:sp>
      <p:pic>
        <p:nvPicPr>
          <p:cNvPr id="20490" name="Picture 10" descr="fair use image"/>
          <p:cNvPicPr>
            <a:picLocks noChangeAspect="1" noChangeArrowheads="1"/>
          </p:cNvPicPr>
          <p:nvPr/>
        </p:nvPicPr>
        <p:blipFill>
          <a:blip r:embed="rId3"/>
          <a:srcRect/>
          <a:stretch>
            <a:fillRect/>
          </a:stretch>
        </p:blipFill>
        <p:spPr bwMode="auto">
          <a:xfrm>
            <a:off x="457200" y="2057400"/>
            <a:ext cx="7977188" cy="24003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Rectangle 3"/>
          <p:cNvSpPr txBox="1">
            <a:spLocks noChangeArrowheads="1"/>
          </p:cNvSpPr>
          <p:nvPr/>
        </p:nvSpPr>
        <p:spPr>
          <a:xfrm>
            <a:off x="457200" y="4724400"/>
            <a:ext cx="8229600" cy="1401763"/>
          </a:xfrm>
          <a:prstGeom prst="rect">
            <a:avLst/>
          </a:prstGeom>
        </p:spPr>
        <p:txBody>
          <a:bodyPr/>
          <a:lstStyle/>
          <a:p>
            <a:pPr marL="342900" indent="-342900" defTabSz="914400">
              <a:lnSpc>
                <a:spcPct val="90000"/>
              </a:lnSpc>
              <a:spcBef>
                <a:spcPct val="20000"/>
              </a:spcBef>
              <a:buFont typeface="Arial" pitchFamily="34" charset="0"/>
              <a:buNone/>
            </a:pPr>
            <a:endParaRPr lang="en-US" sz="2800" dirty="0">
              <a:latin typeface="Lucida Sans Unicode" pitchFamily="34" charset="0"/>
            </a:endParaRPr>
          </a:p>
          <a:p>
            <a:pPr marL="342900" indent="-342900" defTabSz="914400">
              <a:lnSpc>
                <a:spcPct val="90000"/>
              </a:lnSpc>
              <a:spcBef>
                <a:spcPct val="20000"/>
              </a:spcBef>
              <a:buFont typeface="Arial" pitchFamily="34" charset="0"/>
              <a:buNone/>
            </a:pPr>
            <a:r>
              <a:rPr lang="en-US" sz="2800" dirty="0">
                <a:latin typeface="Lucida Sans Unicode" pitchFamily="34" charset="0"/>
              </a:rPr>
              <a:t>						--Section 107</a:t>
            </a:r>
          </a:p>
          <a:p>
            <a:pPr marL="342900" indent="-342900" defTabSz="914400">
              <a:lnSpc>
                <a:spcPct val="90000"/>
              </a:lnSpc>
              <a:spcBef>
                <a:spcPct val="20000"/>
              </a:spcBef>
              <a:buFont typeface="Arial" pitchFamily="34" charset="0"/>
              <a:buNone/>
            </a:pPr>
            <a:r>
              <a:rPr lang="en-US" sz="2800" dirty="0">
                <a:latin typeface="Lucida Sans Unicode" pitchFamily="34" charset="0"/>
              </a:rPr>
              <a:t>					Copyright Act of 1976</a:t>
            </a:r>
          </a:p>
          <a:p>
            <a:pPr marL="342900" indent="-342900" defTabSz="914400">
              <a:lnSpc>
                <a:spcPct val="90000"/>
              </a:lnSpc>
              <a:spcBef>
                <a:spcPct val="20000"/>
              </a:spcBef>
              <a:buFont typeface="Arial" pitchFamily="34" charset="0"/>
              <a:buNone/>
            </a:pPr>
            <a:endParaRPr lang="en-US" sz="2800" dirty="0">
              <a:latin typeface="Lucida Sans Unicode" pitchFamily="34" charset="0"/>
            </a:endParaRPr>
          </a:p>
          <a:p>
            <a:pPr marL="342900" indent="-342900" defTabSz="914400">
              <a:lnSpc>
                <a:spcPct val="90000"/>
              </a:lnSpc>
              <a:spcBef>
                <a:spcPct val="20000"/>
              </a:spcBef>
              <a:buFont typeface="Arial" pitchFamily="34" charset="0"/>
              <a:buNone/>
            </a:pPr>
            <a:endParaRPr lang="en-US" sz="2800" dirty="0">
              <a:latin typeface="Lucida Sans Unicode" pitchFamily="34" charset="0"/>
            </a:endParaRPr>
          </a:p>
          <a:p>
            <a:pPr marL="342900" indent="-342900" defTabSz="914400">
              <a:lnSpc>
                <a:spcPct val="90000"/>
              </a:lnSpc>
              <a:spcBef>
                <a:spcPct val="20000"/>
              </a:spcBef>
              <a:buFont typeface="Arial" pitchFamily="34" charset="0"/>
              <a:buNone/>
            </a:pPr>
            <a:endParaRPr lang="en-US" sz="2800" dirty="0">
              <a:latin typeface="Lucida Sans Unicode" pitchFamily="34" charset="0"/>
            </a:endParaRPr>
          </a:p>
          <a:p>
            <a:pPr marL="342900" indent="-342900" defTabSz="914400">
              <a:lnSpc>
                <a:spcPct val="90000"/>
              </a:lnSpc>
              <a:spcBef>
                <a:spcPct val="20000"/>
              </a:spcBef>
              <a:buFont typeface="Arial" pitchFamily="34" charset="0"/>
              <a:buNone/>
            </a:pPr>
            <a:endParaRPr lang="en-US" sz="2800" dirty="0">
              <a:latin typeface="Lucida Sans Unicode" pitchFamily="34" charset="0"/>
            </a:endParaRPr>
          </a:p>
          <a:p>
            <a:pPr marL="342900" indent="-342900" defTabSz="914400">
              <a:lnSpc>
                <a:spcPct val="90000"/>
              </a:lnSpc>
              <a:spcBef>
                <a:spcPct val="20000"/>
              </a:spcBef>
              <a:buFont typeface="Arial" pitchFamily="34" charset="0"/>
              <a:buNone/>
            </a:pPr>
            <a:endParaRPr lang="en-US" sz="2800" dirty="0">
              <a:latin typeface="Lucida Sans Unicode" pitchFamily="34" charset="0"/>
            </a:endParaRPr>
          </a:p>
        </p:txBody>
      </p:sp>
      <p:sp>
        <p:nvSpPr>
          <p:cNvPr id="20489" name="Rectangle 9"/>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r>
              <a:rPr lang="en-US" sz="4400" smtClean="0">
                <a:effectLst/>
                <a:cs typeface="Arial" pitchFamily="34" charset="0"/>
              </a:rPr>
              <a:t>The Doctrine of Fair Use</a:t>
            </a:r>
          </a:p>
        </p:txBody>
      </p:sp>
      <p:pic>
        <p:nvPicPr>
          <p:cNvPr id="20490" name="Picture 10" descr="fair use image"/>
          <p:cNvPicPr>
            <a:picLocks noChangeAspect="1" noChangeArrowheads="1"/>
          </p:cNvPicPr>
          <p:nvPr/>
        </p:nvPicPr>
        <p:blipFill>
          <a:blip r:embed="rId3"/>
          <a:srcRect/>
          <a:stretch>
            <a:fillRect/>
          </a:stretch>
        </p:blipFill>
        <p:spPr bwMode="auto">
          <a:xfrm>
            <a:off x="457200" y="2057400"/>
            <a:ext cx="7977188" cy="2400300"/>
          </a:xfrm>
          <a:prstGeom prst="rect">
            <a:avLst/>
          </a:prstGeom>
          <a:noFill/>
        </p:spPr>
      </p:pic>
      <p:sp>
        <p:nvSpPr>
          <p:cNvPr id="6" name="Oval Callout 5"/>
          <p:cNvSpPr/>
          <p:nvPr/>
        </p:nvSpPr>
        <p:spPr>
          <a:xfrm>
            <a:off x="4495800" y="274638"/>
            <a:ext cx="4419600" cy="3535362"/>
          </a:xfrm>
          <a:prstGeom prst="wedgeEllipseCallout">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Criticism, comment, news reporting, teaching, scholarship, research </a:t>
            </a:r>
          </a:p>
          <a:p>
            <a:pPr algn="ctr"/>
            <a:endParaRPr lang="en-US" dirty="0" smtClean="0"/>
          </a:p>
          <a:p>
            <a:pPr algn="ctr"/>
            <a:r>
              <a:rPr lang="en-US" dirty="0" smtClean="0"/>
              <a:t>… but also many forms of creative work that advance and spread innovation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Rectangle 3"/>
          <p:cNvSpPr txBox="1">
            <a:spLocks noChangeArrowheads="1"/>
          </p:cNvSpPr>
          <p:nvPr/>
        </p:nvSpPr>
        <p:spPr>
          <a:xfrm>
            <a:off x="457200" y="4724400"/>
            <a:ext cx="8229600" cy="1401763"/>
          </a:xfrm>
          <a:prstGeom prst="rect">
            <a:avLst/>
          </a:prstGeom>
        </p:spPr>
        <p:txBody>
          <a:bodyPr/>
          <a:lstStyle/>
          <a:p>
            <a:pPr marL="342900" indent="-342900" defTabSz="914400">
              <a:lnSpc>
                <a:spcPct val="90000"/>
              </a:lnSpc>
              <a:spcBef>
                <a:spcPct val="20000"/>
              </a:spcBef>
              <a:buFont typeface="Arial" pitchFamily="34" charset="0"/>
              <a:buNone/>
            </a:pPr>
            <a:endParaRPr lang="en-US" sz="2800" dirty="0">
              <a:latin typeface="Lucida Sans Unicode" pitchFamily="34" charset="0"/>
            </a:endParaRPr>
          </a:p>
          <a:p>
            <a:pPr marL="342900" indent="-342900" defTabSz="914400">
              <a:lnSpc>
                <a:spcPct val="90000"/>
              </a:lnSpc>
              <a:spcBef>
                <a:spcPct val="20000"/>
              </a:spcBef>
              <a:buFont typeface="Arial" pitchFamily="34" charset="0"/>
              <a:buNone/>
            </a:pPr>
            <a:r>
              <a:rPr lang="en-US" sz="2800" dirty="0">
                <a:latin typeface="Lucida Sans Unicode" pitchFamily="34" charset="0"/>
              </a:rPr>
              <a:t>						--Section 107</a:t>
            </a:r>
          </a:p>
          <a:p>
            <a:pPr marL="342900" indent="-342900" defTabSz="914400">
              <a:lnSpc>
                <a:spcPct val="90000"/>
              </a:lnSpc>
              <a:spcBef>
                <a:spcPct val="20000"/>
              </a:spcBef>
              <a:buFont typeface="Arial" pitchFamily="34" charset="0"/>
              <a:buNone/>
            </a:pPr>
            <a:r>
              <a:rPr lang="en-US" sz="2800" dirty="0">
                <a:latin typeface="Lucida Sans Unicode" pitchFamily="34" charset="0"/>
              </a:rPr>
              <a:t>					Copyright Act of 1976</a:t>
            </a:r>
          </a:p>
          <a:p>
            <a:pPr marL="342900" indent="-342900" defTabSz="914400">
              <a:lnSpc>
                <a:spcPct val="90000"/>
              </a:lnSpc>
              <a:spcBef>
                <a:spcPct val="20000"/>
              </a:spcBef>
              <a:buFont typeface="Arial" pitchFamily="34" charset="0"/>
              <a:buNone/>
            </a:pPr>
            <a:endParaRPr lang="en-US" sz="2800" dirty="0">
              <a:latin typeface="Lucida Sans Unicode" pitchFamily="34" charset="0"/>
            </a:endParaRPr>
          </a:p>
          <a:p>
            <a:pPr marL="342900" indent="-342900" defTabSz="914400">
              <a:lnSpc>
                <a:spcPct val="90000"/>
              </a:lnSpc>
              <a:spcBef>
                <a:spcPct val="20000"/>
              </a:spcBef>
              <a:buFont typeface="Arial" pitchFamily="34" charset="0"/>
              <a:buNone/>
            </a:pPr>
            <a:endParaRPr lang="en-US" sz="2800" dirty="0">
              <a:latin typeface="Lucida Sans Unicode" pitchFamily="34" charset="0"/>
            </a:endParaRPr>
          </a:p>
          <a:p>
            <a:pPr marL="342900" indent="-342900" defTabSz="914400">
              <a:lnSpc>
                <a:spcPct val="90000"/>
              </a:lnSpc>
              <a:spcBef>
                <a:spcPct val="20000"/>
              </a:spcBef>
              <a:buFont typeface="Arial" pitchFamily="34" charset="0"/>
              <a:buNone/>
            </a:pPr>
            <a:endParaRPr lang="en-US" sz="2800" dirty="0">
              <a:latin typeface="Lucida Sans Unicode" pitchFamily="34" charset="0"/>
            </a:endParaRPr>
          </a:p>
          <a:p>
            <a:pPr marL="342900" indent="-342900" defTabSz="914400">
              <a:lnSpc>
                <a:spcPct val="90000"/>
              </a:lnSpc>
              <a:spcBef>
                <a:spcPct val="20000"/>
              </a:spcBef>
              <a:buFont typeface="Arial" pitchFamily="34" charset="0"/>
              <a:buNone/>
            </a:pPr>
            <a:endParaRPr lang="en-US" sz="2800" dirty="0">
              <a:latin typeface="Lucida Sans Unicode" pitchFamily="34" charset="0"/>
            </a:endParaRPr>
          </a:p>
          <a:p>
            <a:pPr marL="342900" indent="-342900" defTabSz="914400">
              <a:lnSpc>
                <a:spcPct val="90000"/>
              </a:lnSpc>
              <a:spcBef>
                <a:spcPct val="20000"/>
              </a:spcBef>
              <a:buFont typeface="Arial" pitchFamily="34" charset="0"/>
              <a:buNone/>
            </a:pPr>
            <a:endParaRPr lang="en-US" sz="2800" dirty="0">
              <a:latin typeface="Lucida Sans Unicode" pitchFamily="34" charset="0"/>
            </a:endParaRPr>
          </a:p>
        </p:txBody>
      </p:sp>
      <p:sp>
        <p:nvSpPr>
          <p:cNvPr id="20489" name="Rectangle 9"/>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r>
              <a:rPr lang="en-US" sz="4400" smtClean="0">
                <a:effectLst/>
                <a:cs typeface="Arial" pitchFamily="34" charset="0"/>
              </a:rPr>
              <a:t>The Doctrine of Fair Use</a:t>
            </a:r>
          </a:p>
        </p:txBody>
      </p:sp>
      <p:pic>
        <p:nvPicPr>
          <p:cNvPr id="20490" name="Picture 10" descr="fair use image"/>
          <p:cNvPicPr>
            <a:picLocks noChangeAspect="1" noChangeArrowheads="1"/>
          </p:cNvPicPr>
          <p:nvPr/>
        </p:nvPicPr>
        <p:blipFill>
          <a:blip r:embed="rId3"/>
          <a:srcRect/>
          <a:stretch>
            <a:fillRect/>
          </a:stretch>
        </p:blipFill>
        <p:spPr bwMode="auto">
          <a:xfrm>
            <a:off x="457200" y="2057400"/>
            <a:ext cx="7977188" cy="2400300"/>
          </a:xfrm>
          <a:prstGeom prst="rect">
            <a:avLst/>
          </a:prstGeom>
          <a:noFill/>
        </p:spPr>
      </p:pic>
      <p:sp>
        <p:nvSpPr>
          <p:cNvPr id="6" name="Rectangle 5"/>
          <p:cNvSpPr/>
          <p:nvPr/>
        </p:nvSpPr>
        <p:spPr>
          <a:xfrm>
            <a:off x="457200" y="2971800"/>
            <a:ext cx="4114800" cy="2209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Fair use of copyrighted materials is allowed when the benefits to society </a:t>
            </a:r>
          </a:p>
          <a:p>
            <a:pPr algn="ctr"/>
            <a:r>
              <a:rPr lang="en-US" dirty="0" smtClean="0"/>
              <a:t>outweigh the private costs </a:t>
            </a:r>
          </a:p>
          <a:p>
            <a:pPr algn="ctr"/>
            <a:r>
              <a:rPr lang="en-US" dirty="0" smtClean="0"/>
              <a:t>to the copyright holder</a:t>
            </a:r>
          </a:p>
        </p:txBody>
      </p:sp>
      <p:sp>
        <p:nvSpPr>
          <p:cNvPr id="7" name="Rectangle 6"/>
          <p:cNvSpPr/>
          <p:nvPr/>
        </p:nvSpPr>
        <p:spPr>
          <a:xfrm>
            <a:off x="4724400" y="2971800"/>
            <a:ext cx="4114800" cy="2209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Fair use prevents </a:t>
            </a:r>
          </a:p>
          <a:p>
            <a:pPr algn="ctr"/>
            <a:r>
              <a:rPr lang="en-US" dirty="0" smtClean="0"/>
              <a:t>copyright law from becoming </a:t>
            </a:r>
          </a:p>
          <a:p>
            <a:pPr algn="ctr"/>
            <a:r>
              <a:rPr lang="en-US" dirty="0" smtClean="0"/>
              <a:t>a form of </a:t>
            </a:r>
          </a:p>
          <a:p>
            <a:pPr algn="ctr"/>
            <a:r>
              <a:rPr lang="en-US" dirty="0" smtClean="0"/>
              <a:t>private censorship</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5800" y="685800"/>
            <a:ext cx="8001000" cy="731838"/>
          </a:xfrm>
          <a:prstGeom prst="rect">
            <a:avLst/>
          </a:prstGeom>
        </p:spPr>
        <p:txBody>
          <a:bodyPr/>
          <a:lstStyle/>
          <a:p>
            <a:pPr algn="ctr" defTabSz="914400">
              <a:defRPr/>
            </a:pPr>
            <a:r>
              <a:rPr lang="en-US" sz="3200" b="1" kern="0" dirty="0">
                <a:solidFill>
                  <a:schemeClr val="accent2"/>
                </a:solidFill>
                <a:latin typeface="+mj-lt"/>
                <a:ea typeface="+mj-ea"/>
                <a:cs typeface="+mj-cs"/>
              </a:rPr>
              <a:t>Bill Graham Archives vs. Dorling Kindersley, Ltd. (2006)</a:t>
            </a:r>
          </a:p>
        </p:txBody>
      </p:sp>
      <p:pic>
        <p:nvPicPr>
          <p:cNvPr id="24579" name="Picture 4"/>
          <p:cNvPicPr>
            <a:picLocks noChangeAspect="1" noChangeArrowheads="1"/>
          </p:cNvPicPr>
          <p:nvPr/>
        </p:nvPicPr>
        <p:blipFill>
          <a:blip r:embed="rId3"/>
          <a:srcRect/>
          <a:stretch>
            <a:fillRect/>
          </a:stretch>
        </p:blipFill>
        <p:spPr bwMode="auto">
          <a:xfrm>
            <a:off x="4419600" y="1858963"/>
            <a:ext cx="3817938" cy="4041775"/>
          </a:xfrm>
          <a:prstGeom prst="rect">
            <a:avLst/>
          </a:prstGeom>
          <a:noFill/>
          <a:ln w="9525">
            <a:noFill/>
            <a:miter lim="800000"/>
            <a:headEnd/>
            <a:tailEnd/>
          </a:ln>
        </p:spPr>
      </p:pic>
      <p:pic>
        <p:nvPicPr>
          <p:cNvPr id="24580" name="Picture 5" descr="deadairplane"/>
          <p:cNvPicPr>
            <a:picLocks noChangeAspect="1" noChangeArrowheads="1"/>
          </p:cNvPicPr>
          <p:nvPr/>
        </p:nvPicPr>
        <p:blipFill>
          <a:blip r:embed="rId4"/>
          <a:srcRect b="1111"/>
          <a:stretch>
            <a:fillRect/>
          </a:stretch>
        </p:blipFill>
        <p:spPr bwMode="auto">
          <a:xfrm>
            <a:off x="1219200" y="1858963"/>
            <a:ext cx="2703513" cy="4038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2"/>
          <p:cNvSpPr txBox="1">
            <a:spLocks noChangeArrowheads="1"/>
          </p:cNvSpPr>
          <p:nvPr/>
        </p:nvSpPr>
        <p:spPr>
          <a:xfrm>
            <a:off x="457200" y="685800"/>
            <a:ext cx="8229600" cy="838200"/>
          </a:xfrm>
          <a:prstGeom prst="rect">
            <a:avLst/>
          </a:prstGeom>
        </p:spPr>
        <p:txBody>
          <a:bodyPr/>
          <a:lstStyle/>
          <a:p>
            <a:pPr algn="ctr" defTabSz="914400">
              <a:defRPr/>
            </a:pPr>
            <a:r>
              <a:rPr lang="en-US" sz="3200" b="1" kern="0" dirty="0">
                <a:solidFill>
                  <a:schemeClr val="tx2"/>
                </a:solidFill>
                <a:latin typeface="+mj-lt"/>
                <a:ea typeface="+mj-ea"/>
                <a:cs typeface="+mj-cs"/>
              </a:rPr>
              <a:t>An Example of Transformative Use</a:t>
            </a:r>
          </a:p>
        </p:txBody>
      </p:sp>
      <p:sp>
        <p:nvSpPr>
          <p:cNvPr id="3" name="Rectangle 3"/>
          <p:cNvSpPr txBox="1">
            <a:spLocks noChangeArrowheads="1"/>
          </p:cNvSpPr>
          <p:nvPr/>
        </p:nvSpPr>
        <p:spPr>
          <a:xfrm>
            <a:off x="1752600" y="1752600"/>
            <a:ext cx="6324600" cy="1143000"/>
          </a:xfrm>
          <a:prstGeom prst="rect">
            <a:avLst/>
          </a:prstGeom>
        </p:spPr>
        <p:txBody>
          <a:bodyPr/>
          <a:lstStyle/>
          <a:p>
            <a:pPr marL="742950" lvl="1" indent="-285750" defTabSz="914400">
              <a:lnSpc>
                <a:spcPct val="80000"/>
              </a:lnSpc>
              <a:spcBef>
                <a:spcPct val="50000"/>
              </a:spcBef>
              <a:buFont typeface="Wingdings" pitchFamily="2" charset="2"/>
              <a:buNone/>
            </a:pPr>
            <a:r>
              <a:rPr lang="en-US" sz="3200"/>
              <a:t>	The purpose of the original: To generate publicity for a concert.</a:t>
            </a:r>
            <a:r>
              <a:rPr lang="en-US" sz="2100">
                <a:ea typeface="Arial Unicode MS" pitchFamily="34" charset="-128"/>
                <a:cs typeface="Arial Unicode MS" pitchFamily="34" charset="-128"/>
              </a:rPr>
              <a:t> </a:t>
            </a:r>
          </a:p>
        </p:txBody>
      </p:sp>
      <p:pic>
        <p:nvPicPr>
          <p:cNvPr id="25604" name="Picture 4" descr="deadairplane"/>
          <p:cNvPicPr>
            <a:picLocks noChangeAspect="1" noChangeArrowheads="1"/>
          </p:cNvPicPr>
          <p:nvPr/>
        </p:nvPicPr>
        <p:blipFill>
          <a:blip r:embed="rId3"/>
          <a:srcRect b="1111"/>
          <a:stretch>
            <a:fillRect/>
          </a:stretch>
        </p:blipFill>
        <p:spPr bwMode="auto">
          <a:xfrm>
            <a:off x="457200" y="1524000"/>
            <a:ext cx="1377950" cy="2057400"/>
          </a:xfrm>
          <a:prstGeom prst="rect">
            <a:avLst/>
          </a:prstGeom>
          <a:noFill/>
          <a:ln w="9525">
            <a:noFill/>
            <a:miter lim="800000"/>
            <a:headEnd/>
            <a:tailEnd/>
          </a:ln>
        </p:spPr>
      </p:pic>
      <p:pic>
        <p:nvPicPr>
          <p:cNvPr id="25605" name="Picture 5"/>
          <p:cNvPicPr>
            <a:picLocks noChangeAspect="1" noChangeArrowheads="1"/>
          </p:cNvPicPr>
          <p:nvPr/>
        </p:nvPicPr>
        <p:blipFill>
          <a:blip r:embed="rId4"/>
          <a:srcRect/>
          <a:stretch>
            <a:fillRect/>
          </a:stretch>
        </p:blipFill>
        <p:spPr bwMode="auto">
          <a:xfrm>
            <a:off x="1835150" y="3733800"/>
            <a:ext cx="1800225" cy="1905000"/>
          </a:xfrm>
          <a:prstGeom prst="rect">
            <a:avLst/>
          </a:prstGeom>
          <a:noFill/>
          <a:ln w="9525">
            <a:noFill/>
            <a:miter lim="800000"/>
            <a:headEnd/>
            <a:tailEnd/>
          </a:ln>
        </p:spPr>
      </p:pic>
      <p:sp>
        <p:nvSpPr>
          <p:cNvPr id="25606" name="Text Box 6"/>
          <p:cNvSpPr txBox="1">
            <a:spLocks noChangeArrowheads="1"/>
          </p:cNvSpPr>
          <p:nvPr/>
        </p:nvSpPr>
        <p:spPr bwMode="auto">
          <a:xfrm>
            <a:off x="3505200" y="3733800"/>
            <a:ext cx="4968875" cy="2532063"/>
          </a:xfrm>
          <a:prstGeom prst="rect">
            <a:avLst/>
          </a:prstGeom>
          <a:noFill/>
          <a:ln w="9525">
            <a:noFill/>
            <a:miter lim="800000"/>
            <a:headEnd/>
            <a:tailEnd/>
          </a:ln>
        </p:spPr>
        <p:txBody>
          <a:bodyPr>
            <a:spAutoFit/>
          </a:bodyPr>
          <a:lstStyle/>
          <a:p>
            <a:pPr lvl="1">
              <a:lnSpc>
                <a:spcPct val="80000"/>
              </a:lnSpc>
              <a:spcBef>
                <a:spcPct val="50000"/>
              </a:spcBef>
            </a:pPr>
            <a:r>
              <a:rPr lang="en-US" sz="3200">
                <a:ea typeface="Arial Unicode MS" pitchFamily="34" charset="-128"/>
                <a:cs typeface="Arial Unicode MS" pitchFamily="34" charset="-128"/>
              </a:rPr>
              <a:t>The purpose of the new work: To document and illustrate the concert events in historical context.</a:t>
            </a:r>
          </a:p>
          <a:p>
            <a:endParaRPr lang="en-US" sz="3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60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560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56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5606" grpId="0"/>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8200" name="Picture 2"/>
          <p:cNvPicPr>
            <a:picLocks noChangeAspect="1" noChangeArrowheads="1"/>
          </p:cNvPicPr>
          <p:nvPr/>
        </p:nvPicPr>
        <p:blipFill>
          <a:blip r:embed="rId3"/>
          <a:srcRect/>
          <a:stretch>
            <a:fillRect/>
          </a:stretch>
        </p:blipFill>
        <p:spPr bwMode="auto">
          <a:xfrm>
            <a:off x="0" y="0"/>
            <a:ext cx="4337050" cy="6248400"/>
          </a:xfrm>
          <a:prstGeom prst="rect">
            <a:avLst/>
          </a:prstGeom>
          <a:noFill/>
          <a:ln w="9525">
            <a:noFill/>
            <a:miter lim="800000"/>
            <a:headEnd/>
            <a:tailEnd/>
          </a:ln>
        </p:spPr>
      </p:pic>
      <p:sp>
        <p:nvSpPr>
          <p:cNvPr id="8201" name="Rectangle 9"/>
          <p:cNvSpPr>
            <a:spLocks noGrp="1"/>
          </p:cNvSpPr>
          <p:nvPr>
            <p:ph type="title" idx="4294967295"/>
          </p:nvPr>
        </p:nvSpPr>
        <p:spPr bwMode="auto">
          <a:xfrm>
            <a:off x="4876800" y="228601"/>
            <a:ext cx="4038600" cy="3962399"/>
          </a:xfrm>
          <a:noFill/>
        </p:spPr>
        <p:txBody>
          <a:bodyPr wrap="square" lIns="91440" tIns="45720" rIns="91440" bIns="45720" numCol="1" anchorCtr="0" compatLnSpc="1">
            <a:prstTxWarp prst="textNoShape">
              <a:avLst/>
            </a:prstTxWarp>
          </a:bodyPr>
          <a:lstStyle/>
          <a:p>
            <a:pPr algn="ctr"/>
            <a:r>
              <a:rPr lang="en-US" sz="3600" b="0" dirty="0" smtClean="0">
                <a:effectLst/>
                <a:cs typeface="Arial" pitchFamily="34" charset="0"/>
              </a:rPr>
              <a:t>Strengthening Public </a:t>
            </a:r>
            <a:br>
              <a:rPr lang="en-US" sz="3600" b="0" dirty="0" smtClean="0">
                <a:effectLst/>
                <a:cs typeface="Arial" pitchFamily="34" charset="0"/>
              </a:rPr>
            </a:br>
            <a:r>
              <a:rPr lang="en-US" sz="3600" b="0" dirty="0" smtClean="0">
                <a:effectLst/>
                <a:cs typeface="Arial" pitchFamily="34" charset="0"/>
              </a:rPr>
              <a:t>Understanding </a:t>
            </a:r>
            <a:br>
              <a:rPr lang="en-US" sz="3600" b="0" dirty="0" smtClean="0">
                <a:effectLst/>
                <a:cs typeface="Arial" pitchFamily="34" charset="0"/>
              </a:rPr>
            </a:br>
            <a:r>
              <a:rPr lang="en-US" sz="3600" b="0" dirty="0" smtClean="0">
                <a:effectLst/>
                <a:cs typeface="Arial" pitchFamily="34" charset="0"/>
              </a:rPr>
              <a:t>of </a:t>
            </a:r>
            <a:br>
              <a:rPr lang="en-US" sz="3600" b="0" dirty="0" smtClean="0">
                <a:effectLst/>
                <a:cs typeface="Arial" pitchFamily="34" charset="0"/>
              </a:rPr>
            </a:br>
            <a:r>
              <a:rPr lang="en-US" sz="3600" b="0" dirty="0" smtClean="0">
                <a:effectLst/>
                <a:cs typeface="Arial" pitchFamily="34" charset="0"/>
              </a:rPr>
              <a:t>Copyright and Fair Use</a:t>
            </a:r>
          </a:p>
        </p:txBody>
      </p:sp>
      <p:sp>
        <p:nvSpPr>
          <p:cNvPr id="4" name="TextBox 3"/>
          <p:cNvSpPr txBox="1"/>
          <p:nvPr/>
        </p:nvSpPr>
        <p:spPr>
          <a:xfrm>
            <a:off x="4572000" y="5562600"/>
            <a:ext cx="4343400" cy="523220"/>
          </a:xfrm>
          <a:prstGeom prst="rect">
            <a:avLst/>
          </a:prstGeom>
          <a:noFill/>
        </p:spPr>
        <p:txBody>
          <a:bodyPr wrap="square" rtlCol="0">
            <a:spAutoFit/>
          </a:bodyPr>
          <a:lstStyle/>
          <a:p>
            <a:pPr algn="ctr"/>
            <a:r>
              <a:rPr lang="en-US" sz="1400" dirty="0" smtClean="0"/>
              <a:t>Supported by a grant from the </a:t>
            </a:r>
          </a:p>
          <a:p>
            <a:pPr algn="ctr"/>
            <a:r>
              <a:rPr lang="en-US" sz="1400" dirty="0" smtClean="0"/>
              <a:t>John D. and Catherine T. MacArthur Foundation</a:t>
            </a:r>
            <a:endParaRPr lang="en-US" sz="1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9"/>
          <p:cNvSpPr txBox="1">
            <a:spLocks/>
          </p:cNvSpPr>
          <p:nvPr/>
        </p:nvSpPr>
        <p:spPr>
          <a:xfrm>
            <a:off x="457200" y="274638"/>
            <a:ext cx="8229600" cy="1143000"/>
          </a:xfrm>
          <a:prstGeom prst="rect">
            <a:avLst/>
          </a:prstGeom>
        </p:spPr>
        <p:txBody>
          <a:bodyPr/>
          <a:lstStyle/>
          <a:p>
            <a:pPr algn="ctr" defTabSz="914400">
              <a:defRPr/>
            </a:pPr>
            <a:endParaRPr lang="en-US" sz="4000" b="1" kern="0" dirty="0">
              <a:solidFill>
                <a:schemeClr val="tx2"/>
              </a:solidFill>
              <a:latin typeface="+mj-lt"/>
              <a:ea typeface="+mj-ea"/>
              <a:cs typeface="+mj-cs"/>
            </a:endParaRPr>
          </a:p>
          <a:p>
            <a:pPr algn="ctr" defTabSz="914400">
              <a:defRPr/>
            </a:pPr>
            <a:r>
              <a:rPr lang="en-US" sz="4000" b="1" kern="0" dirty="0">
                <a:solidFill>
                  <a:schemeClr val="tx2"/>
                </a:solidFill>
                <a:latin typeface="+mj-lt"/>
                <a:ea typeface="+mj-ea"/>
                <a:cs typeface="+mj-cs"/>
              </a:rPr>
              <a:t>Transformative Use is Fair Use</a:t>
            </a:r>
          </a:p>
        </p:txBody>
      </p:sp>
      <p:sp>
        <p:nvSpPr>
          <p:cNvPr id="8" name="Rectangle 3"/>
          <p:cNvSpPr txBox="1">
            <a:spLocks noChangeArrowheads="1"/>
          </p:cNvSpPr>
          <p:nvPr/>
        </p:nvSpPr>
        <p:spPr>
          <a:xfrm>
            <a:off x="457200" y="1600200"/>
            <a:ext cx="8229600" cy="4525963"/>
          </a:xfrm>
          <a:prstGeom prst="rect">
            <a:avLst/>
          </a:prstGeom>
        </p:spPr>
        <p:txBody>
          <a:bodyPr/>
          <a:lstStyle/>
          <a:p>
            <a:pPr marL="342900" indent="-342900" defTabSz="914400">
              <a:lnSpc>
                <a:spcPct val="90000"/>
              </a:lnSpc>
              <a:spcBef>
                <a:spcPct val="20000"/>
              </a:spcBef>
              <a:buFont typeface="Arial" pitchFamily="34" charset="0"/>
              <a:buNone/>
              <a:defRPr/>
            </a:pPr>
            <a:r>
              <a:rPr lang="en-US" sz="2800" kern="0" dirty="0">
                <a:latin typeface="+mn-lt"/>
                <a:cs typeface="+mn-cs"/>
              </a:rPr>
              <a:t>	</a:t>
            </a:r>
          </a:p>
          <a:p>
            <a:pPr marL="342900" indent="-342900" defTabSz="914400">
              <a:lnSpc>
                <a:spcPct val="90000"/>
              </a:lnSpc>
              <a:spcBef>
                <a:spcPct val="20000"/>
              </a:spcBef>
              <a:buFont typeface="Arial" pitchFamily="34" charset="0"/>
              <a:buNone/>
              <a:defRPr/>
            </a:pPr>
            <a:r>
              <a:rPr lang="en-US" sz="2800" kern="0" dirty="0">
                <a:latin typeface="+mn-lt"/>
                <a:cs typeface="+mn-cs"/>
              </a:rPr>
              <a:t>    When a user of copyrighted materials adds value to, or repurposes materials for a use different from that for which it was originally intended, it will likely be considered transformative use; it will also likely be considered fair use. Fair use embraces the modifying of existing media content, placing it in new context.  </a:t>
            </a:r>
            <a:br>
              <a:rPr lang="en-US" sz="2800" kern="0" dirty="0">
                <a:latin typeface="+mn-lt"/>
                <a:cs typeface="+mn-cs"/>
              </a:rPr>
            </a:br>
            <a:endParaRPr lang="en-US" sz="2800" kern="0" dirty="0">
              <a:latin typeface="+mn-lt"/>
              <a:cs typeface="+mn-cs"/>
            </a:endParaRPr>
          </a:p>
          <a:p>
            <a:pPr marL="342900" indent="-342900" algn="r" defTabSz="914400">
              <a:lnSpc>
                <a:spcPct val="90000"/>
              </a:lnSpc>
              <a:spcBef>
                <a:spcPct val="20000"/>
              </a:spcBef>
              <a:buFont typeface="Arial" pitchFamily="34" charset="0"/>
              <a:buNone/>
              <a:defRPr/>
            </a:pPr>
            <a:r>
              <a:rPr lang="en-US" sz="1900" kern="0" dirty="0">
                <a:latin typeface="+mn-lt"/>
                <a:cs typeface="+mn-cs"/>
              </a:rPr>
              <a:t>--Joyce Valenza, </a:t>
            </a:r>
            <a:r>
              <a:rPr lang="en-US" sz="1900" i="1" kern="0" dirty="0">
                <a:latin typeface="+mn-lt"/>
                <a:cs typeface="+mn-cs"/>
              </a:rPr>
              <a:t>School Library Journal</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tx1"/>
        </a:solidFill>
        <a:effectLst/>
      </p:bgPr>
    </p:bg>
    <p:spTree>
      <p:nvGrpSpPr>
        <p:cNvPr id="1" name=""/>
        <p:cNvGrpSpPr/>
        <p:nvPr/>
      </p:nvGrpSpPr>
      <p:grpSpPr>
        <a:xfrm>
          <a:off x="0" y="0"/>
          <a:ext cx="0" cy="0"/>
          <a:chOff x="0" y="0"/>
          <a:chExt cx="0" cy="0"/>
        </a:xfrm>
      </p:grpSpPr>
      <p:sp>
        <p:nvSpPr>
          <p:cNvPr id="2" name="Rectangle 1"/>
          <p:cNvSpPr/>
          <p:nvPr/>
        </p:nvSpPr>
        <p:spPr>
          <a:xfrm>
            <a:off x="0" y="0"/>
            <a:ext cx="9144000" cy="9144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634" name="TextBox 11"/>
          <p:cNvSpPr txBox="1">
            <a:spLocks noChangeArrowheads="1"/>
          </p:cNvSpPr>
          <p:nvPr/>
        </p:nvSpPr>
        <p:spPr bwMode="auto">
          <a:xfrm>
            <a:off x="0" y="5791200"/>
            <a:ext cx="6400800" cy="396875"/>
          </a:xfrm>
          <a:prstGeom prst="rect">
            <a:avLst/>
          </a:prstGeom>
          <a:noFill/>
          <a:ln w="9525">
            <a:noFill/>
            <a:miter lim="800000"/>
            <a:headEnd/>
            <a:tailEnd/>
          </a:ln>
        </p:spPr>
        <p:txBody>
          <a:bodyPr>
            <a:spAutoFit/>
          </a:bodyPr>
          <a:lstStyle/>
          <a:p>
            <a:pPr eaLnBrk="0" hangingPunct="0"/>
            <a:r>
              <a:rPr lang="en-US" dirty="0">
                <a:hlinkClick r:id="rId3"/>
              </a:rPr>
              <a:t>http://mediaeducationlab.com/index.php?page=295</a:t>
            </a:r>
            <a:r>
              <a:rPr lang="en-US" dirty="0"/>
              <a:t> </a:t>
            </a:r>
          </a:p>
        </p:txBody>
      </p:sp>
      <p:sp>
        <p:nvSpPr>
          <p:cNvPr id="26635" name="Rectangle 11"/>
          <p:cNvSpPr>
            <a:spLocks noGrp="1"/>
          </p:cNvSpPr>
          <p:nvPr>
            <p:ph type="title" idx="4294967295"/>
          </p:nvPr>
        </p:nvSpPr>
        <p:spPr bwMode="auto">
          <a:xfrm>
            <a:off x="457200" y="0"/>
            <a:ext cx="8229600" cy="1143000"/>
          </a:xfrm>
          <a:noFill/>
        </p:spPr>
        <p:txBody>
          <a:bodyPr wrap="square" lIns="91440" tIns="45720" rIns="91440" bIns="45720" numCol="1" anchorCtr="0" compatLnSpc="1">
            <a:prstTxWarp prst="textNoShape">
              <a:avLst/>
            </a:prstTxWarp>
          </a:bodyPr>
          <a:lstStyle/>
          <a:p>
            <a:r>
              <a:rPr lang="en-US" sz="4400" b="0" smtClean="0">
                <a:solidFill>
                  <a:schemeClr val="bg1"/>
                </a:solidFill>
                <a:effectLst/>
                <a:cs typeface="Arial" pitchFamily="34" charset="0"/>
              </a:rPr>
              <a:t>Users’ Rights, Section 107 </a:t>
            </a:r>
          </a:p>
        </p:txBody>
      </p:sp>
      <p:pic>
        <p:nvPicPr>
          <p:cNvPr id="26640" name="Picture 16"/>
          <p:cNvPicPr>
            <a:picLocks noChangeAspect="1" noChangeArrowheads="1"/>
          </p:cNvPicPr>
          <p:nvPr/>
        </p:nvPicPr>
        <p:blipFill>
          <a:blip r:embed="rId4"/>
          <a:srcRect/>
          <a:stretch>
            <a:fillRect/>
          </a:stretch>
        </p:blipFill>
        <p:spPr bwMode="auto">
          <a:xfrm>
            <a:off x="1524000" y="1046163"/>
            <a:ext cx="6019800" cy="47021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7655" name="Picture 7" descr="Picture 2"/>
          <p:cNvPicPr>
            <a:picLocks noChangeAspect="1" noChangeArrowheads="1"/>
          </p:cNvPicPr>
          <p:nvPr/>
        </p:nvPicPr>
        <p:blipFill>
          <a:blip r:embed="rId3"/>
          <a:srcRect/>
          <a:stretch>
            <a:fillRect/>
          </a:stretch>
        </p:blipFill>
        <p:spPr bwMode="auto">
          <a:xfrm>
            <a:off x="0" y="914400"/>
            <a:ext cx="9144000" cy="5943600"/>
          </a:xfrm>
          <a:prstGeom prst="rect">
            <a:avLst/>
          </a:prstGeom>
          <a:noFill/>
        </p:spPr>
      </p:pic>
      <p:sp>
        <p:nvSpPr>
          <p:cNvPr id="2" name="Rectangle 1"/>
          <p:cNvSpPr/>
          <p:nvPr/>
        </p:nvSpPr>
        <p:spPr>
          <a:xfrm>
            <a:off x="0" y="0"/>
            <a:ext cx="9144000" cy="1143000"/>
          </a:xfrm>
          <a:prstGeom prst="rect">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Content Placeholder 10"/>
          <p:cNvSpPr txBox="1">
            <a:spLocks/>
          </p:cNvSpPr>
          <p:nvPr/>
        </p:nvSpPr>
        <p:spPr>
          <a:xfrm>
            <a:off x="152400" y="1828800"/>
            <a:ext cx="8534400" cy="4648200"/>
          </a:xfrm>
          <a:prstGeom prst="rect">
            <a:avLst/>
          </a:prstGeom>
        </p:spPr>
        <p:txBody>
          <a:bodyPr/>
          <a:lstStyle/>
          <a:p>
            <a:pPr marL="342900" indent="-342900" defTabSz="914400">
              <a:spcBef>
                <a:spcPct val="20000"/>
              </a:spcBef>
              <a:buFont typeface="Arial" pitchFamily="34" charset="0"/>
              <a:buNone/>
            </a:pPr>
            <a:r>
              <a:rPr lang="en-US">
                <a:latin typeface="Lucida Sans Unicode" pitchFamily="34" charset="0"/>
              </a:rPr>
              <a:t>	</a:t>
            </a:r>
            <a:endParaRPr lang="en-US" b="1">
              <a:latin typeface="Lucida Sans Unicode" pitchFamily="34" charset="0"/>
            </a:endParaRPr>
          </a:p>
        </p:txBody>
      </p:sp>
      <p:sp>
        <p:nvSpPr>
          <p:cNvPr id="27653" name="Rectangle 5"/>
          <p:cNvSpPr>
            <a:spLocks noGrp="1"/>
          </p:cNvSpPr>
          <p:nvPr>
            <p:ph type="title" idx="4294967295"/>
          </p:nvPr>
        </p:nvSpPr>
        <p:spPr bwMode="auto">
          <a:xfrm>
            <a:off x="457200" y="0"/>
            <a:ext cx="8686800" cy="1143000"/>
          </a:xfrm>
          <a:noFill/>
        </p:spPr>
        <p:txBody>
          <a:bodyPr wrap="square" lIns="91440" tIns="45720" rIns="91440" bIns="45720" numCol="1" anchorCtr="0" compatLnSpc="1">
            <a:prstTxWarp prst="textNoShape">
              <a:avLst/>
            </a:prstTxWarp>
          </a:bodyPr>
          <a:lstStyle/>
          <a:p>
            <a:r>
              <a:rPr lang="en-US" sz="3000" b="0" dirty="0" smtClean="0">
                <a:solidFill>
                  <a:schemeClr val="bg1"/>
                </a:solidFill>
                <a:effectLst/>
                <a:cs typeface="Arial" pitchFamily="34" charset="0"/>
              </a:rPr>
              <a:t>Is Your Use of Copyrighted Materials a Fair Use?</a:t>
            </a:r>
          </a:p>
        </p:txBody>
      </p:sp>
      <p:sp>
        <p:nvSpPr>
          <p:cNvPr id="27656" name="Text Box 8"/>
          <p:cNvSpPr txBox="1">
            <a:spLocks noChangeArrowheads="1"/>
          </p:cNvSpPr>
          <p:nvPr/>
        </p:nvSpPr>
        <p:spPr bwMode="auto">
          <a:xfrm>
            <a:off x="152400" y="2286000"/>
            <a:ext cx="8839200" cy="3292475"/>
          </a:xfrm>
          <a:prstGeom prst="rect">
            <a:avLst/>
          </a:prstGeom>
          <a:noFill/>
          <a:ln w="9525">
            <a:noFill/>
            <a:miter lim="800000"/>
            <a:headEnd/>
            <a:tailEnd/>
          </a:ln>
          <a:effectLst/>
        </p:spPr>
        <p:txBody>
          <a:bodyPr>
            <a:spAutoFit/>
          </a:bodyPr>
          <a:lstStyle/>
          <a:p>
            <a:pPr marL="381000" indent="-381000">
              <a:spcBef>
                <a:spcPct val="20000"/>
              </a:spcBef>
              <a:buFont typeface="Arial" pitchFamily="34" charset="0"/>
              <a:buAutoNum type="arabicPeriod"/>
            </a:pPr>
            <a:r>
              <a:rPr lang="en-US" sz="2500"/>
              <a:t>Did the unlicensed use “transform” the material taken from the copyrighted work by using it for a different purpose than that of the original, or did it just repeat the work for the same intent and value as the original?</a:t>
            </a:r>
          </a:p>
          <a:p>
            <a:pPr marL="381000" indent="-381000">
              <a:spcBef>
                <a:spcPct val="20000"/>
              </a:spcBef>
              <a:buFont typeface="Arial" pitchFamily="34" charset="0"/>
              <a:buAutoNum type="arabicPeriod"/>
            </a:pPr>
            <a:endParaRPr lang="en-US" sz="2500"/>
          </a:p>
          <a:p>
            <a:pPr marL="381000" indent="-381000">
              <a:spcBef>
                <a:spcPct val="20000"/>
              </a:spcBef>
              <a:buFont typeface="Arial" pitchFamily="34" charset="0"/>
              <a:buAutoNum type="arabicPeriod"/>
            </a:pPr>
            <a:r>
              <a:rPr lang="en-US" sz="2500"/>
              <a:t>Was the material taken appropriate in kind and amount, considering the nature of the copyrighted work and of the use?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65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65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6" grpId="0" build="p"/>
    </p:bld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3"/>
          <p:cNvSpPr txBox="1">
            <a:spLocks noChangeArrowheads="1"/>
          </p:cNvSpPr>
          <p:nvPr/>
        </p:nvSpPr>
        <p:spPr>
          <a:xfrm>
            <a:off x="304800" y="1143000"/>
            <a:ext cx="8458200" cy="1752600"/>
          </a:xfrm>
          <a:prstGeom prst="rect">
            <a:avLst/>
          </a:prstGeom>
        </p:spPr>
        <p:txBody>
          <a:bodyPr>
            <a:normAutofit/>
          </a:bodyPr>
          <a:lstStyle/>
          <a:p>
            <a:pPr marL="342900" indent="-342900" defTabSz="914400">
              <a:lnSpc>
                <a:spcPct val="80000"/>
              </a:lnSpc>
              <a:spcBef>
                <a:spcPct val="20000"/>
              </a:spcBef>
              <a:buFont typeface="Arial" pitchFamily="34" charset="0"/>
              <a:buNone/>
            </a:pPr>
            <a:r>
              <a:rPr lang="en-US" sz="1900" b="1" dirty="0">
                <a:latin typeface="Lucida Sans Unicode" pitchFamily="34" charset="0"/>
              </a:rPr>
              <a:t>	MYTH</a:t>
            </a:r>
            <a:r>
              <a:rPr lang="en-US" sz="1900" dirty="0">
                <a:latin typeface="Lucida Sans Unicode" pitchFamily="34" charset="0"/>
              </a:rPr>
              <a:t>: </a:t>
            </a:r>
          </a:p>
          <a:p>
            <a:pPr marL="342900" indent="-342900" defTabSz="914400">
              <a:lnSpc>
                <a:spcPct val="80000"/>
              </a:lnSpc>
              <a:spcBef>
                <a:spcPct val="20000"/>
              </a:spcBef>
              <a:buFont typeface="Arial" pitchFamily="34" charset="0"/>
              <a:buNone/>
            </a:pPr>
            <a:r>
              <a:rPr lang="en-US" sz="1900" dirty="0">
                <a:latin typeface="Lucida Sans Unicode" pitchFamily="34" charset="0"/>
              </a:rPr>
              <a:t>	FAIR USE IS TOO UNCLEAR AND COMPLICATED FOR ME; IT’S BETTER LEFT TO LAWYERS AND ADMINISTRATORS.</a:t>
            </a:r>
          </a:p>
          <a:p>
            <a:pPr marL="342900" indent="-342900" defTabSz="914400">
              <a:lnSpc>
                <a:spcPct val="80000"/>
              </a:lnSpc>
              <a:spcBef>
                <a:spcPct val="20000"/>
              </a:spcBef>
              <a:buFont typeface="Arial" pitchFamily="34" charset="0"/>
              <a:buNone/>
            </a:pPr>
            <a:endParaRPr lang="en-US" sz="1900" b="1" dirty="0">
              <a:latin typeface="Lucida Sans Unicode" pitchFamily="34" charset="0"/>
            </a:endParaRPr>
          </a:p>
          <a:p>
            <a:pPr marL="342900" indent="-342900" defTabSz="914400">
              <a:lnSpc>
                <a:spcPct val="80000"/>
              </a:lnSpc>
              <a:spcBef>
                <a:spcPct val="20000"/>
              </a:spcBef>
              <a:buFont typeface="Arial" pitchFamily="34" charset="0"/>
              <a:buNone/>
            </a:pPr>
            <a:endParaRPr lang="en-US" sz="1900" b="1" dirty="0">
              <a:latin typeface="Lucida Sans Unicode" pitchFamily="34" charset="0"/>
            </a:endParaRPr>
          </a:p>
        </p:txBody>
      </p:sp>
      <p:sp>
        <p:nvSpPr>
          <p:cNvPr id="10" name="Rectangle 9"/>
          <p:cNvSpPr/>
          <p:nvPr/>
        </p:nvSpPr>
        <p:spPr>
          <a:xfrm>
            <a:off x="11113" y="0"/>
            <a:ext cx="9132887" cy="990600"/>
          </a:xfrm>
          <a:prstGeom prst="rect">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3200">
              <a:solidFill>
                <a:srgbClr val="FFFFFF"/>
              </a:solidFill>
              <a:cs typeface="Arial" pitchFamily="34" charset="0"/>
            </a:endParaRPr>
          </a:p>
        </p:txBody>
      </p:sp>
      <p:sp>
        <p:nvSpPr>
          <p:cNvPr id="29704" name="Rectangle 8"/>
          <p:cNvSpPr>
            <a:spLocks noGrp="1"/>
          </p:cNvSpPr>
          <p:nvPr>
            <p:ph type="title" idx="4294967295"/>
          </p:nvPr>
        </p:nvSpPr>
        <p:spPr bwMode="auto">
          <a:xfrm>
            <a:off x="304800" y="0"/>
            <a:ext cx="8229600" cy="1143000"/>
          </a:xfrm>
          <a:noFill/>
        </p:spPr>
        <p:txBody>
          <a:bodyPr wrap="square" lIns="91440" tIns="45720" rIns="91440" bIns="45720" numCol="1" anchorCtr="0" compatLnSpc="1">
            <a:prstTxWarp prst="textNoShape">
              <a:avLst/>
            </a:prstTxWarp>
          </a:bodyPr>
          <a:lstStyle/>
          <a:p>
            <a:r>
              <a:rPr lang="en-US" sz="3200" b="0" dirty="0" smtClean="0">
                <a:solidFill>
                  <a:srgbClr val="FFFFFF"/>
                </a:solidFill>
                <a:effectLst/>
                <a:cs typeface="Arial" pitchFamily="34" charset="0"/>
              </a:rPr>
              <a:t>Fair Use Is Empowering </a:t>
            </a:r>
          </a:p>
        </p:txBody>
      </p:sp>
      <p:pic>
        <p:nvPicPr>
          <p:cNvPr id="29705" name="Picture 9" descr="496707578_654f34cf83_o"/>
          <p:cNvPicPr>
            <a:picLocks noChangeAspect="1" noChangeArrowheads="1"/>
          </p:cNvPicPr>
          <p:nvPr/>
        </p:nvPicPr>
        <p:blipFill>
          <a:blip r:embed="rId3"/>
          <a:srcRect/>
          <a:stretch>
            <a:fillRect/>
          </a:stretch>
        </p:blipFill>
        <p:spPr bwMode="auto">
          <a:xfrm>
            <a:off x="5486400" y="4114800"/>
            <a:ext cx="3657600" cy="2743200"/>
          </a:xfrm>
          <a:prstGeom prst="rect">
            <a:avLst/>
          </a:prstGeom>
          <a:noFill/>
        </p:spPr>
      </p:pic>
      <p:sp>
        <p:nvSpPr>
          <p:cNvPr id="29708" name="Text Box 12"/>
          <p:cNvSpPr txBox="1">
            <a:spLocks noChangeArrowheads="1"/>
          </p:cNvSpPr>
          <p:nvPr/>
        </p:nvSpPr>
        <p:spPr bwMode="auto">
          <a:xfrm>
            <a:off x="685800" y="3375478"/>
            <a:ext cx="3810000" cy="2483757"/>
          </a:xfrm>
          <a:prstGeom prst="rect">
            <a:avLst/>
          </a:prstGeom>
          <a:noFill/>
          <a:ln w="9525">
            <a:noFill/>
            <a:miter lim="800000"/>
            <a:headEnd/>
            <a:tailEnd/>
          </a:ln>
          <a:effectLst/>
        </p:spPr>
        <p:txBody>
          <a:bodyPr wrap="square">
            <a:spAutoFit/>
          </a:bodyPr>
          <a:lstStyle/>
          <a:p>
            <a:pPr>
              <a:lnSpc>
                <a:spcPct val="80000"/>
              </a:lnSpc>
              <a:spcBef>
                <a:spcPct val="20000"/>
              </a:spcBef>
              <a:buFont typeface="Arial" pitchFamily="34" charset="0"/>
              <a:buNone/>
            </a:pPr>
            <a:r>
              <a:rPr lang="en-US" sz="1900" b="1" dirty="0">
                <a:latin typeface="Lucida Sans Unicode" pitchFamily="34" charset="0"/>
              </a:rPr>
              <a:t>TRUTH:</a:t>
            </a:r>
            <a:r>
              <a:rPr lang="en-US" sz="1900" dirty="0">
                <a:latin typeface="Lucida Sans Unicode" pitchFamily="34" charset="0"/>
              </a:rPr>
              <a:t> </a:t>
            </a:r>
            <a:r>
              <a:rPr lang="en-US" sz="1900" dirty="0"/>
              <a:t>The fair use provision of the Copyright Act is written broadly because it is designed to apply to a wide range of creative works and the people who use them.</a:t>
            </a:r>
            <a:r>
              <a:rPr lang="en-US" sz="1900" dirty="0" smtClean="0"/>
              <a:t> Fair </a:t>
            </a:r>
            <a:r>
              <a:rPr lang="en-US" sz="1900" dirty="0"/>
              <a:t>use is a part of the law that belongs to </a:t>
            </a:r>
            <a:r>
              <a:rPr lang="en-US" sz="1900" b="1" dirty="0" smtClean="0"/>
              <a:t>everyone. </a:t>
            </a:r>
            <a:endParaRPr lang="en-US" sz="1900" dirty="0" smtClean="0"/>
          </a:p>
          <a:p>
            <a:pPr>
              <a:lnSpc>
                <a:spcPct val="80000"/>
              </a:lnSpc>
              <a:spcBef>
                <a:spcPct val="20000"/>
              </a:spcBef>
              <a:buFont typeface="Arial" pitchFamily="34" charset="0"/>
              <a:buNone/>
            </a:pPr>
            <a:endParaRPr lang="en-US" sz="1900" dirty="0" smtClean="0"/>
          </a:p>
          <a:p>
            <a:pPr>
              <a:spcBef>
                <a:spcPct val="50000"/>
              </a:spcBef>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70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29708" grpId="0" build="p"/>
    </p:bld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Picture 82.png"/>
          <p:cNvPicPr>
            <a:picLocks noChangeAspect="1"/>
          </p:cNvPicPr>
          <p:nvPr/>
        </p:nvPicPr>
        <p:blipFill>
          <a:blip r:embed="rId2"/>
          <a:stretch>
            <a:fillRect/>
          </a:stretch>
        </p:blipFill>
        <p:spPr>
          <a:xfrm>
            <a:off x="1" y="-1"/>
            <a:ext cx="9616766" cy="7153455"/>
          </a:xfrm>
          <a:prstGeom prst="rect">
            <a:avLst/>
          </a:prstGeom>
        </p:spPr>
      </p:pic>
      <p:sp>
        <p:nvSpPr>
          <p:cNvPr id="3" name="TextBox 2"/>
          <p:cNvSpPr txBox="1"/>
          <p:nvPr/>
        </p:nvSpPr>
        <p:spPr>
          <a:xfrm>
            <a:off x="457200" y="304800"/>
            <a:ext cx="6096000" cy="1077218"/>
          </a:xfrm>
          <a:prstGeom prst="rect">
            <a:avLst/>
          </a:prstGeom>
          <a:solidFill>
            <a:schemeClr val="tx1"/>
          </a:solidFill>
          <a:ln>
            <a:solidFill>
              <a:schemeClr val="tx1"/>
            </a:solidFill>
          </a:ln>
        </p:spPr>
        <p:txBody>
          <a:bodyPr wrap="square" rtlCol="0">
            <a:spAutoFit/>
          </a:bodyPr>
          <a:lstStyle/>
          <a:p>
            <a:r>
              <a:rPr lang="en-US" sz="3200" dirty="0" smtClean="0">
                <a:solidFill>
                  <a:schemeClr val="bg1"/>
                </a:solidFill>
              </a:rPr>
              <a:t>Communities of Practice Assert Their Fair Use Rights</a:t>
            </a:r>
            <a:endParaRPr lang="en-US" sz="3200" dirty="0">
              <a:solidFill>
                <a:schemeClr val="bg1"/>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0" y="0"/>
            <a:ext cx="9144000" cy="1295400"/>
          </a:xfrm>
          <a:prstGeom prst="rect">
            <a:avLst/>
          </a:prstGeom>
          <a:solidFill>
            <a:srgbClr val="CF2D15"/>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3"/>
          <p:cNvSpPr txBox="1">
            <a:spLocks noChangeArrowheads="1"/>
          </p:cNvSpPr>
          <p:nvPr/>
        </p:nvSpPr>
        <p:spPr>
          <a:xfrm>
            <a:off x="228600" y="1447800"/>
            <a:ext cx="8763000" cy="4800600"/>
          </a:xfrm>
          <a:prstGeom prst="rect">
            <a:avLst/>
          </a:prstGeom>
        </p:spPr>
        <p:txBody>
          <a:bodyPr/>
          <a:lstStyle/>
          <a:p>
            <a:pPr marL="457200" indent="-457200" defTabSz="914400">
              <a:lnSpc>
                <a:spcPct val="90000"/>
              </a:lnSpc>
              <a:spcBef>
                <a:spcPct val="20000"/>
              </a:spcBef>
              <a:buFont typeface="Arial" pitchFamily="34" charset="0"/>
              <a:buNone/>
            </a:pPr>
            <a:r>
              <a:rPr lang="en-US" b="1" dirty="0">
                <a:latin typeface="Lucida Sans Unicode" pitchFamily="34" charset="0"/>
              </a:rPr>
              <a:t>Educators can:</a:t>
            </a:r>
          </a:p>
          <a:p>
            <a:pPr marL="457200" indent="-457200" defTabSz="914400">
              <a:lnSpc>
                <a:spcPct val="120000"/>
              </a:lnSpc>
              <a:spcBef>
                <a:spcPct val="20000"/>
              </a:spcBef>
              <a:buFont typeface="Arial" pitchFamily="34" charset="0"/>
              <a:buAutoNum type="arabicPeriod"/>
            </a:pPr>
            <a:r>
              <a:rPr lang="en-US" dirty="0">
                <a:latin typeface="Lucida Sans Unicode" pitchFamily="34" charset="0"/>
              </a:rPr>
              <a:t>make copies of newspaper articles, TV shows, and other copyrighted works and use them and keep them for educational use</a:t>
            </a:r>
          </a:p>
          <a:p>
            <a:pPr marL="457200" indent="-457200" defTabSz="914400">
              <a:lnSpc>
                <a:spcPct val="120000"/>
              </a:lnSpc>
              <a:spcBef>
                <a:spcPct val="20000"/>
              </a:spcBef>
              <a:buFont typeface="Arial" pitchFamily="34" charset="0"/>
              <a:buAutoNum type="arabicPeriod"/>
            </a:pPr>
            <a:r>
              <a:rPr lang="en-US" dirty="0">
                <a:latin typeface="Lucida Sans Unicode" pitchFamily="34" charset="0"/>
              </a:rPr>
              <a:t>create curriculum materials and scholarship with copyrighted materials embedded</a:t>
            </a:r>
          </a:p>
          <a:p>
            <a:pPr marL="457200" indent="-457200" defTabSz="914400">
              <a:lnSpc>
                <a:spcPct val="120000"/>
              </a:lnSpc>
              <a:spcBef>
                <a:spcPct val="20000"/>
              </a:spcBef>
              <a:buFont typeface="Arial" pitchFamily="34" charset="0"/>
              <a:buAutoNum type="arabicPeriod"/>
            </a:pPr>
            <a:r>
              <a:rPr lang="en-US" dirty="0">
                <a:latin typeface="Lucida Sans Unicode" pitchFamily="34" charset="0"/>
              </a:rPr>
              <a:t>share, sell and distribute curriculum materials with copyrighted materials embedded  </a:t>
            </a:r>
          </a:p>
          <a:p>
            <a:pPr marL="457200" indent="-457200" defTabSz="914400">
              <a:lnSpc>
                <a:spcPct val="120000"/>
              </a:lnSpc>
              <a:spcBef>
                <a:spcPct val="20000"/>
              </a:spcBef>
              <a:buFont typeface="Arial" pitchFamily="34" charset="0"/>
              <a:buNone/>
            </a:pPr>
            <a:r>
              <a:rPr lang="en-US" b="1" dirty="0">
                <a:latin typeface="Lucida Sans Unicode" pitchFamily="34" charset="0"/>
              </a:rPr>
              <a:t>Learners can:</a:t>
            </a:r>
          </a:p>
          <a:p>
            <a:pPr marL="457200" indent="-457200" defTabSz="914400">
              <a:lnSpc>
                <a:spcPct val="120000"/>
              </a:lnSpc>
              <a:spcBef>
                <a:spcPct val="20000"/>
              </a:spcBef>
              <a:buFont typeface="Arial" pitchFamily="34" charset="0"/>
              <a:buAutoNum type="arabicPeriod" startAt="4"/>
            </a:pPr>
            <a:r>
              <a:rPr lang="en-US" dirty="0">
                <a:latin typeface="Lucida Sans Unicode" pitchFamily="34" charset="0"/>
              </a:rPr>
              <a:t>use copyrighted works in creating new </a:t>
            </a:r>
            <a:r>
              <a:rPr lang="en-US" dirty="0" smtClean="0">
                <a:latin typeface="Lucida Sans Unicode" pitchFamily="34" charset="0"/>
              </a:rPr>
              <a:t>material</a:t>
            </a:r>
          </a:p>
          <a:p>
            <a:pPr marL="457200" indent="-457200" defTabSz="914400">
              <a:lnSpc>
                <a:spcPct val="120000"/>
              </a:lnSpc>
              <a:spcBef>
                <a:spcPct val="20000"/>
              </a:spcBef>
              <a:buFont typeface="Arial" pitchFamily="34" charset="0"/>
              <a:buAutoNum type="arabicPeriod" startAt="4"/>
            </a:pPr>
            <a:r>
              <a:rPr lang="en-US" dirty="0">
                <a:latin typeface="Lucida Sans Unicode" pitchFamily="34" charset="0"/>
              </a:rPr>
              <a:t>distribute their works digitally if they meet the </a:t>
            </a:r>
            <a:r>
              <a:rPr lang="en-US" dirty="0" err="1">
                <a:latin typeface="Lucida Sans Unicode" pitchFamily="34" charset="0"/>
              </a:rPr>
              <a:t>transformativeness</a:t>
            </a:r>
            <a:r>
              <a:rPr lang="en-US" dirty="0">
                <a:latin typeface="Lucida Sans Unicode" pitchFamily="34" charset="0"/>
              </a:rPr>
              <a:t> standard</a:t>
            </a:r>
            <a:endParaRPr lang="en-US" b="1" dirty="0">
              <a:latin typeface="Lucida Sans Unicode" pitchFamily="34" charset="0"/>
            </a:endParaRPr>
          </a:p>
        </p:txBody>
      </p:sp>
      <p:sp>
        <p:nvSpPr>
          <p:cNvPr id="22539" name="Rectangle 11"/>
          <p:cNvSpPr>
            <a:spLocks noGrp="1"/>
          </p:cNvSpPr>
          <p:nvPr>
            <p:ph type="title" idx="4294967295"/>
          </p:nvPr>
        </p:nvSpPr>
        <p:spPr bwMode="auto">
          <a:xfrm>
            <a:off x="228600" y="152400"/>
            <a:ext cx="8915400" cy="1295400"/>
          </a:xfrm>
          <a:noFill/>
        </p:spPr>
        <p:txBody>
          <a:bodyPr wrap="square" lIns="91440" tIns="45720" rIns="91440" bIns="45720" numCol="1" anchorCtr="0" compatLnSpc="1">
            <a:prstTxWarp prst="textNoShape">
              <a:avLst/>
            </a:prstTxWarp>
          </a:bodyPr>
          <a:lstStyle/>
          <a:p>
            <a:r>
              <a:rPr lang="en-US" sz="3300" b="0" dirty="0" smtClean="0">
                <a:solidFill>
                  <a:schemeClr val="bg1"/>
                </a:solidFill>
                <a:effectLst/>
                <a:cs typeface="Arial" pitchFamily="34" charset="0"/>
              </a:rPr>
              <a:t>Five Principles </a:t>
            </a:r>
            <a:br>
              <a:rPr lang="en-US" sz="3300" b="0" dirty="0" smtClean="0">
                <a:solidFill>
                  <a:schemeClr val="bg1"/>
                </a:solidFill>
                <a:effectLst/>
                <a:cs typeface="Arial" pitchFamily="34" charset="0"/>
              </a:rPr>
            </a:br>
            <a:r>
              <a:rPr lang="en-US" sz="3300" b="0" dirty="0" smtClean="0">
                <a:solidFill>
                  <a:schemeClr val="bg1"/>
                </a:solidFill>
                <a:effectLst/>
                <a:cs typeface="Arial" pitchFamily="34" charset="0"/>
              </a:rPr>
              <a:t>Code of Best Practices in Fair Use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20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fade">
                                      <p:cBhvr>
                                        <p:cTn id="12" dur="2000"/>
                                        <p:tgtEl>
                                          <p:spTgt spid="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fade">
                                      <p:cBhvr>
                                        <p:cTn id="17" dur="2000"/>
                                        <p:tgtEl>
                                          <p:spTgt spid="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xEl>
                                              <p:pRg st="3" end="3"/>
                                            </p:txEl>
                                          </p:spTgt>
                                        </p:tgtEl>
                                        <p:attrNameLst>
                                          <p:attrName>style.visibility</p:attrName>
                                        </p:attrNameLst>
                                      </p:cBhvr>
                                      <p:to>
                                        <p:strVal val="visible"/>
                                      </p:to>
                                    </p:set>
                                    <p:animEffect transition="in" filter="fade">
                                      <p:cBhvr>
                                        <p:cTn id="22" dur="2000"/>
                                        <p:tgtEl>
                                          <p:spTgt spid="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xEl>
                                              <p:pRg st="4" end="4"/>
                                            </p:txEl>
                                          </p:spTgt>
                                        </p:tgtEl>
                                        <p:attrNameLst>
                                          <p:attrName>style.visibility</p:attrName>
                                        </p:attrNameLst>
                                      </p:cBhvr>
                                      <p:to>
                                        <p:strVal val="visible"/>
                                      </p:to>
                                    </p:set>
                                    <p:animEffect transition="in" filter="fade">
                                      <p:cBhvr>
                                        <p:cTn id="27" dur="2000"/>
                                        <p:tgtEl>
                                          <p:spTgt spid="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9">
                                            <p:txEl>
                                              <p:pRg st="5" end="5"/>
                                            </p:txEl>
                                          </p:spTgt>
                                        </p:tgtEl>
                                        <p:attrNameLst>
                                          <p:attrName>style.visibility</p:attrName>
                                        </p:attrNameLst>
                                      </p:cBhvr>
                                      <p:to>
                                        <p:strVal val="visible"/>
                                      </p:to>
                                    </p:set>
                                    <p:animEffect transition="in" filter="fade">
                                      <p:cBhvr>
                                        <p:cTn id="32" dur="2000"/>
                                        <p:tgtEl>
                                          <p:spTgt spid="9">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
                                            <p:txEl>
                                              <p:pRg st="6" end="6"/>
                                            </p:txEl>
                                          </p:spTgt>
                                        </p:tgtEl>
                                        <p:attrNameLst>
                                          <p:attrName>style.visibility</p:attrName>
                                        </p:attrNameLst>
                                      </p:cBhvr>
                                      <p:to>
                                        <p:strVal val="visible"/>
                                      </p:to>
                                    </p:set>
                                    <p:animEffect transition="in" filter="fade">
                                      <p:cBhvr>
                                        <p:cTn id="37" dur="2000"/>
                                        <p:tgtEl>
                                          <p:spTgt spid="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2"/>
          <p:cNvSpPr txBox="1">
            <a:spLocks noChangeArrowheads="1"/>
          </p:cNvSpPr>
          <p:nvPr/>
        </p:nvSpPr>
        <p:spPr>
          <a:xfrm>
            <a:off x="457200" y="457200"/>
            <a:ext cx="8229600" cy="960438"/>
          </a:xfrm>
          <a:prstGeom prst="rect">
            <a:avLst/>
          </a:prstGeom>
        </p:spPr>
        <p:txBody>
          <a:bodyPr/>
          <a:lstStyle/>
          <a:p>
            <a:pPr algn="ctr" defTabSz="914400"/>
            <a:r>
              <a:rPr lang="en-US" sz="3600" b="1">
                <a:solidFill>
                  <a:schemeClr val="tx2"/>
                </a:solidFill>
              </a:rPr>
              <a:t>The Code of Best Practices Helps</a:t>
            </a:r>
          </a:p>
        </p:txBody>
      </p:sp>
      <p:pic>
        <p:nvPicPr>
          <p:cNvPr id="30723" name="Picture 2"/>
          <p:cNvPicPr>
            <a:picLocks noChangeAspect="1" noChangeArrowheads="1"/>
          </p:cNvPicPr>
          <p:nvPr/>
        </p:nvPicPr>
        <p:blipFill>
          <a:blip r:embed="rId3"/>
          <a:srcRect/>
          <a:stretch>
            <a:fillRect/>
          </a:stretch>
        </p:blipFill>
        <p:spPr bwMode="auto">
          <a:xfrm>
            <a:off x="6324600" y="1752600"/>
            <a:ext cx="2379663" cy="3429000"/>
          </a:xfrm>
          <a:prstGeom prst="rect">
            <a:avLst/>
          </a:prstGeom>
          <a:noFill/>
          <a:ln w="9525">
            <a:noFill/>
            <a:miter lim="800000"/>
            <a:headEnd/>
            <a:tailEnd/>
          </a:ln>
        </p:spPr>
      </p:pic>
      <p:sp>
        <p:nvSpPr>
          <p:cNvPr id="30724" name="Rectangle 3"/>
          <p:cNvSpPr>
            <a:spLocks noChangeArrowheads="1"/>
          </p:cNvSpPr>
          <p:nvPr/>
        </p:nvSpPr>
        <p:spPr bwMode="auto">
          <a:xfrm>
            <a:off x="457200" y="1143000"/>
            <a:ext cx="6096000" cy="4981575"/>
          </a:xfrm>
          <a:prstGeom prst="rect">
            <a:avLst/>
          </a:prstGeom>
          <a:noFill/>
          <a:ln w="9525">
            <a:noFill/>
            <a:miter lim="800000"/>
            <a:headEnd/>
            <a:tailEnd/>
          </a:ln>
        </p:spPr>
        <p:txBody>
          <a:bodyPr>
            <a:spAutoFit/>
          </a:bodyPr>
          <a:lstStyle/>
          <a:p>
            <a:pPr>
              <a:lnSpc>
                <a:spcPct val="80000"/>
              </a:lnSpc>
            </a:pPr>
            <a:endParaRPr lang="en-US"/>
          </a:p>
          <a:p>
            <a:pPr>
              <a:lnSpc>
                <a:spcPct val="80000"/>
              </a:lnSpc>
            </a:pPr>
            <a:endParaRPr lang="en-US"/>
          </a:p>
          <a:p>
            <a:pPr>
              <a:lnSpc>
                <a:spcPct val="80000"/>
              </a:lnSpc>
              <a:buFont typeface="Arial" pitchFamily="34" charset="0"/>
              <a:buChar char="•"/>
            </a:pPr>
            <a:r>
              <a:rPr lang="en-US"/>
              <a:t> To educate educators themselves about how fair use applies to their work</a:t>
            </a:r>
          </a:p>
          <a:p>
            <a:pPr>
              <a:lnSpc>
                <a:spcPct val="80000"/>
              </a:lnSpc>
              <a:buFont typeface="Arial" pitchFamily="34" charset="0"/>
              <a:buChar char="•"/>
            </a:pPr>
            <a:endParaRPr lang="en-US"/>
          </a:p>
          <a:p>
            <a:pPr>
              <a:lnSpc>
                <a:spcPct val="80000"/>
              </a:lnSpc>
              <a:buFont typeface="Arial" pitchFamily="34" charset="0"/>
              <a:buChar char="•"/>
            </a:pPr>
            <a:r>
              <a:rPr lang="en-US"/>
              <a:t> To persuade gatekeepers, including school    </a:t>
            </a:r>
          </a:p>
          <a:p>
            <a:pPr>
              <a:lnSpc>
                <a:spcPct val="80000"/>
              </a:lnSpc>
            </a:pPr>
            <a:r>
              <a:rPr lang="en-US"/>
              <a:t>  leaders, librarians, and publishers, to accept well-founded assertions of fair use</a:t>
            </a:r>
          </a:p>
          <a:p>
            <a:pPr>
              <a:lnSpc>
                <a:spcPct val="80000"/>
              </a:lnSpc>
              <a:buFont typeface="Arial" pitchFamily="34" charset="0"/>
              <a:buChar char="•"/>
            </a:pPr>
            <a:endParaRPr lang="en-US"/>
          </a:p>
          <a:p>
            <a:pPr>
              <a:lnSpc>
                <a:spcPct val="80000"/>
              </a:lnSpc>
              <a:buFont typeface="Arial" pitchFamily="34" charset="0"/>
              <a:buChar char="•"/>
            </a:pPr>
            <a:r>
              <a:rPr lang="en-US"/>
              <a:t> To promote revisions to school policies regarding the use of copyrighted materials that are used in education</a:t>
            </a:r>
          </a:p>
          <a:p>
            <a:pPr>
              <a:lnSpc>
                <a:spcPct val="80000"/>
              </a:lnSpc>
              <a:buFont typeface="Arial" pitchFamily="34" charset="0"/>
              <a:buChar char="•"/>
            </a:pPr>
            <a:endParaRPr lang="en-US"/>
          </a:p>
          <a:p>
            <a:pPr>
              <a:lnSpc>
                <a:spcPct val="80000"/>
              </a:lnSpc>
              <a:buFont typeface="Arial" pitchFamily="34" charset="0"/>
              <a:buChar char="•"/>
            </a:pPr>
            <a:r>
              <a:rPr lang="en-US"/>
              <a:t> To discourage copyright owners from threatening or bringing lawsuits</a:t>
            </a:r>
          </a:p>
          <a:p>
            <a:pPr>
              <a:lnSpc>
                <a:spcPct val="80000"/>
              </a:lnSpc>
              <a:buFont typeface="Arial" pitchFamily="34" charset="0"/>
              <a:buChar char="•"/>
            </a:pPr>
            <a:endParaRPr lang="en-US"/>
          </a:p>
          <a:p>
            <a:pPr>
              <a:lnSpc>
                <a:spcPct val="80000"/>
              </a:lnSpc>
              <a:buFont typeface="Arial" pitchFamily="34" charset="0"/>
              <a:buChar char="•"/>
            </a:pPr>
            <a:r>
              <a:rPr lang="en-US"/>
              <a:t> In the unlikely event that such suits were brought, to provide the defendant with a basis on which to show that her or his uses were both objectively reasonable and undertaken in good faith.</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2290" name="Picture 1" descr="US_Map_smaller.gif"/>
          <p:cNvPicPr>
            <a:picLocks noChangeAspect="1"/>
          </p:cNvPicPr>
          <p:nvPr/>
        </p:nvPicPr>
        <p:blipFill>
          <a:blip r:embed="rId3"/>
          <a:srcRect/>
          <a:stretch>
            <a:fillRect/>
          </a:stretch>
        </p:blipFill>
        <p:spPr bwMode="auto">
          <a:xfrm>
            <a:off x="439737" y="1981200"/>
            <a:ext cx="3997325" cy="3276600"/>
          </a:xfrm>
          <a:prstGeom prst="rect">
            <a:avLst/>
          </a:prstGeom>
          <a:noFill/>
          <a:ln w="9525">
            <a:noFill/>
            <a:miter lim="800000"/>
            <a:headEnd/>
            <a:tailEnd/>
          </a:ln>
        </p:spPr>
      </p:pic>
      <p:sp>
        <p:nvSpPr>
          <p:cNvPr id="3" name="Title 9"/>
          <p:cNvSpPr txBox="1">
            <a:spLocks/>
          </p:cNvSpPr>
          <p:nvPr/>
        </p:nvSpPr>
        <p:spPr>
          <a:xfrm>
            <a:off x="457200" y="533400"/>
            <a:ext cx="8229600" cy="884238"/>
          </a:xfrm>
          <a:prstGeom prst="rect">
            <a:avLst/>
          </a:prstGeom>
        </p:spPr>
        <p:txBody>
          <a:bodyPr/>
          <a:lstStyle/>
          <a:p>
            <a:pPr algn="ctr" fontAlgn="auto">
              <a:spcAft>
                <a:spcPts val="0"/>
              </a:spcAft>
              <a:defRPr/>
            </a:pPr>
            <a:r>
              <a:rPr lang="en-US" sz="4000" b="1" dirty="0">
                <a:latin typeface="+mj-lt"/>
                <a:ea typeface="+mj-ea"/>
                <a:cs typeface="+mj-cs"/>
              </a:rPr>
              <a:t>Organizations Supporting the Code of Best Practices</a:t>
            </a:r>
          </a:p>
        </p:txBody>
      </p:sp>
      <p:sp>
        <p:nvSpPr>
          <p:cNvPr id="4" name="5-Point Star 3"/>
          <p:cNvSpPr/>
          <p:nvPr/>
        </p:nvSpPr>
        <p:spPr>
          <a:xfrm>
            <a:off x="2057400" y="4038600"/>
            <a:ext cx="381000" cy="304800"/>
          </a:xfrm>
          <a:prstGeom prst="star5">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5-Point Star 4"/>
          <p:cNvSpPr/>
          <p:nvPr/>
        </p:nvSpPr>
        <p:spPr>
          <a:xfrm>
            <a:off x="533400" y="2895600"/>
            <a:ext cx="381000" cy="304800"/>
          </a:xfrm>
          <a:prstGeom prst="star5">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5-Point Star 5"/>
          <p:cNvSpPr/>
          <p:nvPr/>
        </p:nvSpPr>
        <p:spPr>
          <a:xfrm>
            <a:off x="2971800" y="3048000"/>
            <a:ext cx="381000" cy="304800"/>
          </a:xfrm>
          <a:prstGeom prst="star5">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5-Point Star 6"/>
          <p:cNvSpPr/>
          <p:nvPr/>
        </p:nvSpPr>
        <p:spPr>
          <a:xfrm>
            <a:off x="3962400" y="2895600"/>
            <a:ext cx="381000" cy="304800"/>
          </a:xfrm>
          <a:prstGeom prst="star5">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5-Point Star 7"/>
          <p:cNvSpPr/>
          <p:nvPr/>
        </p:nvSpPr>
        <p:spPr>
          <a:xfrm>
            <a:off x="4191000" y="2667000"/>
            <a:ext cx="381000" cy="304800"/>
          </a:xfrm>
          <a:prstGeom prst="star5">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5-Point Star 8"/>
          <p:cNvSpPr/>
          <p:nvPr/>
        </p:nvSpPr>
        <p:spPr>
          <a:xfrm>
            <a:off x="3886200" y="3352800"/>
            <a:ext cx="381000" cy="304800"/>
          </a:xfrm>
          <a:prstGeom prst="star5">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5-Point Star 9"/>
          <p:cNvSpPr/>
          <p:nvPr/>
        </p:nvSpPr>
        <p:spPr>
          <a:xfrm>
            <a:off x="7010400" y="4419600"/>
            <a:ext cx="381000" cy="304800"/>
          </a:xfrm>
          <a:prstGeom prst="star5">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5-Point Star 10"/>
          <p:cNvSpPr/>
          <p:nvPr/>
        </p:nvSpPr>
        <p:spPr>
          <a:xfrm>
            <a:off x="3581400" y="3810000"/>
            <a:ext cx="381000" cy="304800"/>
          </a:xfrm>
          <a:prstGeom prst="star5">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5-Point Star 11"/>
          <p:cNvSpPr/>
          <p:nvPr/>
        </p:nvSpPr>
        <p:spPr>
          <a:xfrm>
            <a:off x="1295400" y="3657600"/>
            <a:ext cx="381000" cy="304800"/>
          </a:xfrm>
          <a:prstGeom prst="star5">
            <a:avLst>
              <a:gd name="adj" fmla="val 19098"/>
              <a:gd name="hf" fmla="val 105146"/>
              <a:gd name="vf" fmla="val 110557"/>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Rectangle 12"/>
          <p:cNvSpPr/>
          <p:nvPr/>
        </p:nvSpPr>
        <p:spPr>
          <a:xfrm>
            <a:off x="4648200" y="4114800"/>
            <a:ext cx="4267200" cy="8382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Action Coalition for Media Education (ACME)</a:t>
            </a:r>
          </a:p>
        </p:txBody>
      </p:sp>
      <p:sp>
        <p:nvSpPr>
          <p:cNvPr id="14" name="Rectangle 13"/>
          <p:cNvSpPr/>
          <p:nvPr/>
        </p:nvSpPr>
        <p:spPr>
          <a:xfrm>
            <a:off x="4648200" y="3124200"/>
            <a:ext cx="4267200" cy="8382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National Association for Media Literacy Education (NAMLE)</a:t>
            </a:r>
          </a:p>
        </p:txBody>
      </p:sp>
      <p:sp>
        <p:nvSpPr>
          <p:cNvPr id="15" name="Rectangle 14"/>
          <p:cNvSpPr/>
          <p:nvPr/>
        </p:nvSpPr>
        <p:spPr>
          <a:xfrm>
            <a:off x="533400" y="5105400"/>
            <a:ext cx="3997325" cy="9144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National Council of Teachers Of English (NCTE)</a:t>
            </a:r>
          </a:p>
        </p:txBody>
      </p:sp>
      <p:sp>
        <p:nvSpPr>
          <p:cNvPr id="16" name="Rectangle 15"/>
          <p:cNvSpPr/>
          <p:nvPr/>
        </p:nvSpPr>
        <p:spPr>
          <a:xfrm>
            <a:off x="4648200" y="5105400"/>
            <a:ext cx="4267200" cy="9144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Visual Studies Division</a:t>
            </a:r>
          </a:p>
          <a:p>
            <a:pPr algn="ctr" fontAlgn="auto">
              <a:spcBef>
                <a:spcPts val="0"/>
              </a:spcBef>
              <a:spcAft>
                <a:spcPts val="0"/>
              </a:spcAft>
              <a:defRPr/>
            </a:pPr>
            <a:r>
              <a:rPr lang="en-US" dirty="0"/>
              <a:t>International Communication Association (ICA)</a:t>
            </a:r>
          </a:p>
        </p:txBody>
      </p:sp>
      <p:sp>
        <p:nvSpPr>
          <p:cNvPr id="17" name="Rectangle 16"/>
          <p:cNvSpPr/>
          <p:nvPr/>
        </p:nvSpPr>
        <p:spPr>
          <a:xfrm>
            <a:off x="4648200" y="1981200"/>
            <a:ext cx="4267200" cy="9144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smtClean="0"/>
              <a:t>Association of College and Research Libraries (ACRL)</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0" y="1417638"/>
            <a:ext cx="9144000" cy="5440362"/>
          </a:xfrm>
          <a:blipFill rotWithShape="1">
            <a:blip r:embed="rId2"/>
            <a:stretch>
              <a:fillRect/>
            </a:stretch>
          </a:blipFill>
        </p:spPr>
        <p:txBody>
          <a:bodyPr/>
          <a:lstStyle/>
          <a:p>
            <a:pPr>
              <a:buNone/>
            </a:pPr>
            <a:endParaRPr lang="en-US" dirty="0" smtClean="0">
              <a:solidFill>
                <a:schemeClr val="bg1"/>
              </a:solidFill>
            </a:endParaRPr>
          </a:p>
          <a:p>
            <a:pPr>
              <a:buNone/>
            </a:pPr>
            <a:endParaRPr lang="en-US" dirty="0" smtClean="0">
              <a:solidFill>
                <a:schemeClr val="bg1"/>
              </a:solidFill>
            </a:endParaRPr>
          </a:p>
          <a:p>
            <a:pPr>
              <a:buNone/>
            </a:pPr>
            <a:endParaRPr lang="en-US" dirty="0" smtClean="0">
              <a:solidFill>
                <a:schemeClr val="bg1"/>
              </a:solidFill>
            </a:endParaRPr>
          </a:p>
          <a:p>
            <a:pPr>
              <a:buNone/>
            </a:pPr>
            <a:r>
              <a:rPr lang="en-US" dirty="0" smtClean="0">
                <a:solidFill>
                  <a:schemeClr val="bg1"/>
                </a:solidFill>
              </a:rPr>
              <a:t>1201</a:t>
            </a:r>
          </a:p>
          <a:p>
            <a:pPr>
              <a:buNone/>
            </a:pPr>
            <a:r>
              <a:rPr lang="en-US" dirty="0" smtClean="0">
                <a:solidFill>
                  <a:schemeClr val="bg1"/>
                </a:solidFill>
              </a:rPr>
              <a:t>ANTI-CIRCUMVENTION </a:t>
            </a:r>
          </a:p>
          <a:p>
            <a:pPr>
              <a:buNone/>
            </a:pPr>
            <a:r>
              <a:rPr lang="en-US" dirty="0" smtClean="0">
                <a:solidFill>
                  <a:schemeClr val="bg1"/>
                </a:solidFill>
              </a:rPr>
              <a:t>RULEMAKING PROCESS</a:t>
            </a:r>
          </a:p>
          <a:p>
            <a:pPr>
              <a:buNone/>
            </a:pPr>
            <a:endParaRPr lang="en-US" dirty="0" smtClean="0">
              <a:solidFill>
                <a:schemeClr val="bg1"/>
              </a:solidFill>
            </a:endParaRPr>
          </a:p>
          <a:p>
            <a:pPr>
              <a:buNone/>
            </a:pPr>
            <a:r>
              <a:rPr lang="en-US" dirty="0" smtClean="0">
                <a:solidFill>
                  <a:schemeClr val="bg1"/>
                </a:solidFill>
              </a:rPr>
              <a:t>When encryption </a:t>
            </a:r>
          </a:p>
          <a:p>
            <a:pPr>
              <a:buNone/>
            </a:pPr>
            <a:r>
              <a:rPr lang="en-US" dirty="0" smtClean="0">
                <a:solidFill>
                  <a:schemeClr val="bg1"/>
                </a:solidFill>
              </a:rPr>
              <a:t>interferes with fair use </a:t>
            </a:r>
          </a:p>
          <a:p>
            <a:pPr>
              <a:buNone/>
            </a:pPr>
            <a:endParaRPr lang="en-US" dirty="0" smtClean="0">
              <a:solidFill>
                <a:schemeClr val="bg1"/>
              </a:solidFill>
            </a:endParaRPr>
          </a:p>
          <a:p>
            <a:pPr>
              <a:buNone/>
            </a:pPr>
            <a:endParaRPr lang="en-US" dirty="0">
              <a:solidFill>
                <a:schemeClr val="bg1"/>
              </a:solidFill>
            </a:endParaRPr>
          </a:p>
        </p:txBody>
      </p:sp>
      <p:sp>
        <p:nvSpPr>
          <p:cNvPr id="4" name="Title 3"/>
          <p:cNvSpPr>
            <a:spLocks noGrp="1"/>
          </p:cNvSpPr>
          <p:nvPr>
            <p:ph type="title"/>
          </p:nvPr>
        </p:nvSpPr>
        <p:spPr/>
        <p:txBody>
          <a:bodyPr>
            <a:normAutofit fontScale="90000"/>
          </a:bodyPr>
          <a:lstStyle/>
          <a:p>
            <a:r>
              <a:rPr lang="en-US" b="0" dirty="0" smtClean="0">
                <a:solidFill>
                  <a:schemeClr val="tx1"/>
                </a:solidFill>
              </a:rPr>
              <a:t>Digital Millennium Copyright Act</a:t>
            </a:r>
            <a:endParaRPr lang="en-US" b="0" dirty="0">
              <a:solidFill>
                <a:schemeClr val="tx1"/>
              </a:solidFill>
            </a:endParaRPr>
          </a:p>
        </p:txBody>
      </p:sp>
      <p:pic>
        <p:nvPicPr>
          <p:cNvPr id="7" name="Picture 6" descr="Picture 81.png"/>
          <p:cNvPicPr>
            <a:picLocks noChangeAspect="1"/>
          </p:cNvPicPr>
          <p:nvPr/>
        </p:nvPicPr>
        <p:blipFill>
          <a:blip r:embed="rId3"/>
          <a:stretch>
            <a:fillRect/>
          </a:stretch>
        </p:blipFill>
        <p:spPr>
          <a:xfrm>
            <a:off x="4800600" y="2362200"/>
            <a:ext cx="3936508" cy="2526984"/>
          </a:xfrm>
          <a:prstGeom prst="rect">
            <a:avLst/>
          </a:prstGeom>
        </p:spPr>
      </p:pic>
      <p:sp>
        <p:nvSpPr>
          <p:cNvPr id="6" name="Rectangle 5"/>
          <p:cNvSpPr/>
          <p:nvPr/>
        </p:nvSpPr>
        <p:spPr>
          <a:xfrm>
            <a:off x="0" y="2362200"/>
            <a:ext cx="4267200" cy="3886200"/>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228600" y="2362200"/>
            <a:ext cx="3962400" cy="3046988"/>
          </a:xfrm>
          <a:prstGeom prst="rect">
            <a:avLst/>
          </a:prstGeom>
          <a:noFill/>
        </p:spPr>
        <p:txBody>
          <a:bodyPr wrap="square" rtlCol="0">
            <a:spAutoFit/>
          </a:bodyPr>
          <a:lstStyle/>
          <a:p>
            <a:r>
              <a:rPr lang="en-US" sz="3200" dirty="0" smtClean="0">
                <a:solidFill>
                  <a:schemeClr val="bg1"/>
                </a:solidFill>
              </a:rPr>
              <a:t>DMCA 1201</a:t>
            </a:r>
          </a:p>
          <a:p>
            <a:r>
              <a:rPr lang="en-US" sz="3200" dirty="0" smtClean="0">
                <a:solidFill>
                  <a:schemeClr val="bg1"/>
                </a:solidFill>
              </a:rPr>
              <a:t>A petition requesting an exemption for media literacy educators and their students</a:t>
            </a:r>
            <a:endParaRPr lang="en-US" sz="3200" dirty="0">
              <a:solidFill>
                <a:schemeClr val="bg1"/>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8" name="Content Placeholder 4"/>
          <p:cNvSpPr>
            <a:spLocks noGrp="1"/>
          </p:cNvSpPr>
          <p:nvPr>
            <p:ph idx="1"/>
          </p:nvPr>
        </p:nvSpPr>
        <p:spPr/>
        <p:txBody>
          <a:bodyPr/>
          <a:lstStyle/>
          <a:p>
            <a:pPr>
              <a:buFont typeface="Wingdings 3" charset="2"/>
              <a:buNone/>
            </a:pPr>
            <a:endParaRPr lang="en-US" smtClean="0">
              <a:ea typeface="ＭＳ Ｐゴシック" charset="-128"/>
              <a:cs typeface="ＭＳ Ｐゴシック" charset="-128"/>
            </a:endParaRPr>
          </a:p>
          <a:p>
            <a:pPr>
              <a:buFont typeface="Wingdings 3" charset="2"/>
              <a:buNone/>
            </a:pPr>
            <a:endParaRPr lang="en-US" smtClean="0">
              <a:ea typeface="ＭＳ Ｐゴシック" charset="-128"/>
              <a:cs typeface="ＭＳ Ｐゴシック" charset="-128"/>
            </a:endParaRPr>
          </a:p>
          <a:p>
            <a:pPr>
              <a:buFont typeface="Wingdings 3" charset="2"/>
              <a:buNone/>
            </a:pPr>
            <a:r>
              <a:rPr lang="en-US" smtClean="0">
                <a:ea typeface="ＭＳ Ｐゴシック" charset="-128"/>
                <a:cs typeface="ＭＳ Ｐゴシック" charset="-128"/>
              </a:rPr>
              <a:t>ANTI-CIRCUMVENTION </a:t>
            </a:r>
          </a:p>
          <a:p>
            <a:pPr>
              <a:buFont typeface="Wingdings 3" charset="2"/>
              <a:buNone/>
            </a:pPr>
            <a:r>
              <a:rPr lang="en-US" smtClean="0">
                <a:ea typeface="ＭＳ Ｐゴシック" charset="-128"/>
                <a:cs typeface="ＭＳ Ｐゴシック" charset="-128"/>
              </a:rPr>
              <a:t>RULEMAKING </a:t>
            </a:r>
          </a:p>
          <a:p>
            <a:pPr>
              <a:buFont typeface="Wingdings 3" charset="2"/>
              <a:buNone/>
            </a:pPr>
            <a:endParaRPr lang="en-US" smtClean="0">
              <a:ea typeface="ＭＳ Ｐゴシック" charset="-128"/>
              <a:cs typeface="ＭＳ Ｐゴシック" charset="-128"/>
            </a:endParaRPr>
          </a:p>
          <a:p>
            <a:pPr>
              <a:buFont typeface="Wingdings 3" charset="2"/>
              <a:buNone/>
            </a:pPr>
            <a:endParaRPr lang="en-US" smtClean="0">
              <a:ea typeface="ＭＳ Ｐゴシック" charset="-128"/>
              <a:cs typeface="ＭＳ Ｐゴシック" charset="-128"/>
            </a:endParaRPr>
          </a:p>
        </p:txBody>
      </p:sp>
      <p:sp>
        <p:nvSpPr>
          <p:cNvPr id="4" name="Title 3"/>
          <p:cNvSpPr>
            <a:spLocks noGrp="1"/>
          </p:cNvSpPr>
          <p:nvPr>
            <p:ph type="title"/>
          </p:nvPr>
        </p:nvSpPr>
        <p:spPr/>
        <p:txBody>
          <a:bodyPr/>
          <a:lstStyle/>
          <a:p>
            <a:pPr>
              <a:defRPr/>
            </a:pPr>
            <a:r>
              <a:rPr lang="en-US" sz="3700" smtClean="0">
                <a:effectLst>
                  <a:outerShdw blurRad="38100" dist="38100" dir="2700000" algn="tl">
                    <a:srgbClr val="DDDDDD"/>
                  </a:outerShdw>
                </a:effectLst>
                <a:ea typeface="ＭＳ Ｐゴシック" charset="-128"/>
                <a:cs typeface="ＭＳ Ｐゴシック" charset="-128"/>
              </a:rPr>
              <a:t>Digital Millennium Copyright Act</a:t>
            </a:r>
          </a:p>
        </p:txBody>
      </p:sp>
      <p:pic>
        <p:nvPicPr>
          <p:cNvPr id="70660" name="Picture 7" descr="SOC_CSM_Blue_Logo_FINAL.jpg"/>
          <p:cNvPicPr>
            <a:picLocks noChangeAspect="1"/>
          </p:cNvPicPr>
          <p:nvPr/>
        </p:nvPicPr>
        <p:blipFill>
          <a:blip r:embed="rId2"/>
          <a:srcRect/>
          <a:stretch>
            <a:fillRect/>
          </a:stretch>
        </p:blipFill>
        <p:spPr bwMode="auto">
          <a:xfrm>
            <a:off x="5770563" y="6172200"/>
            <a:ext cx="765175" cy="696913"/>
          </a:xfrm>
          <a:prstGeom prst="rect">
            <a:avLst/>
          </a:prstGeom>
          <a:noFill/>
          <a:ln w="9525">
            <a:noFill/>
            <a:miter lim="800000"/>
            <a:headEnd/>
            <a:tailEnd/>
          </a:ln>
        </p:spPr>
      </p:pic>
      <p:pic>
        <p:nvPicPr>
          <p:cNvPr id="70661" name="Picture 4" descr="Picture 38.png"/>
          <p:cNvPicPr>
            <a:picLocks noChangeAspect="1"/>
          </p:cNvPicPr>
          <p:nvPr/>
        </p:nvPicPr>
        <p:blipFill>
          <a:blip r:embed="rId3"/>
          <a:srcRect/>
          <a:stretch>
            <a:fillRect/>
          </a:stretch>
        </p:blipFill>
        <p:spPr bwMode="auto">
          <a:xfrm>
            <a:off x="609600" y="1377950"/>
            <a:ext cx="6629400" cy="4260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243" name="Content Placeholder 3" descr="663571059_eb986b2db9.jpg"/>
          <p:cNvPicPr>
            <a:picLocks noChangeAspect="1"/>
          </p:cNvPicPr>
          <p:nvPr/>
        </p:nvPicPr>
        <p:blipFill>
          <a:blip r:embed="rId3"/>
          <a:srcRect/>
          <a:stretch>
            <a:fillRect/>
          </a:stretch>
        </p:blipFill>
        <p:spPr bwMode="auto">
          <a:xfrm>
            <a:off x="5029200" y="1752600"/>
            <a:ext cx="3468688" cy="2601913"/>
          </a:xfrm>
          <a:prstGeom prst="rect">
            <a:avLst/>
          </a:prstGeom>
          <a:noFill/>
          <a:ln w="9525">
            <a:noFill/>
            <a:miter lim="800000"/>
            <a:headEnd/>
            <a:tailEnd/>
          </a:ln>
        </p:spPr>
      </p:pic>
      <p:pic>
        <p:nvPicPr>
          <p:cNvPr id="10244" name="Picture 4" descr="girls with camera.JPG"/>
          <p:cNvPicPr>
            <a:picLocks noChangeAspect="1"/>
          </p:cNvPicPr>
          <p:nvPr/>
        </p:nvPicPr>
        <p:blipFill>
          <a:blip r:embed="rId4"/>
          <a:srcRect/>
          <a:stretch>
            <a:fillRect/>
          </a:stretch>
        </p:blipFill>
        <p:spPr bwMode="auto">
          <a:xfrm>
            <a:off x="6400800" y="4495800"/>
            <a:ext cx="2095500" cy="1685925"/>
          </a:xfrm>
          <a:prstGeom prst="rect">
            <a:avLst/>
          </a:prstGeom>
          <a:noFill/>
          <a:ln w="9525">
            <a:noFill/>
            <a:miter lim="800000"/>
            <a:headEnd/>
            <a:tailEnd/>
          </a:ln>
        </p:spPr>
      </p:pic>
      <p:pic>
        <p:nvPicPr>
          <p:cNvPr id="10245" name="Picture 5" descr="kids anchors.jpg"/>
          <p:cNvPicPr>
            <a:picLocks noChangeAspect="1"/>
          </p:cNvPicPr>
          <p:nvPr/>
        </p:nvPicPr>
        <p:blipFill>
          <a:blip r:embed="rId5"/>
          <a:srcRect/>
          <a:stretch>
            <a:fillRect/>
          </a:stretch>
        </p:blipFill>
        <p:spPr bwMode="auto">
          <a:xfrm>
            <a:off x="3633788" y="4495800"/>
            <a:ext cx="2519362" cy="1676400"/>
          </a:xfrm>
          <a:prstGeom prst="rect">
            <a:avLst/>
          </a:prstGeom>
          <a:noFill/>
          <a:ln w="9525">
            <a:noFill/>
            <a:miter lim="800000"/>
            <a:headEnd/>
            <a:tailEnd/>
          </a:ln>
        </p:spPr>
      </p:pic>
      <p:pic>
        <p:nvPicPr>
          <p:cNvPr id="10246" name="Picture 6" descr="xlg-Media_Literacy__08.jpg"/>
          <p:cNvPicPr>
            <a:picLocks noChangeAspect="1"/>
          </p:cNvPicPr>
          <p:nvPr/>
        </p:nvPicPr>
        <p:blipFill>
          <a:blip r:embed="rId6"/>
          <a:srcRect/>
          <a:stretch>
            <a:fillRect/>
          </a:stretch>
        </p:blipFill>
        <p:spPr bwMode="auto">
          <a:xfrm>
            <a:off x="1377950" y="1752600"/>
            <a:ext cx="3533775" cy="2590800"/>
          </a:xfrm>
          <a:prstGeom prst="rect">
            <a:avLst/>
          </a:prstGeom>
          <a:noFill/>
          <a:ln w="9525">
            <a:noFill/>
            <a:miter lim="800000"/>
            <a:headEnd/>
            <a:tailEnd/>
          </a:ln>
        </p:spPr>
      </p:pic>
      <p:pic>
        <p:nvPicPr>
          <p:cNvPr id="10247" name="Picture 7" descr="DSC_0004.jpg"/>
          <p:cNvPicPr>
            <a:picLocks noChangeAspect="1"/>
          </p:cNvPicPr>
          <p:nvPr/>
        </p:nvPicPr>
        <p:blipFill>
          <a:blip r:embed="rId7"/>
          <a:srcRect/>
          <a:stretch>
            <a:fillRect/>
          </a:stretch>
        </p:blipFill>
        <p:spPr bwMode="auto">
          <a:xfrm>
            <a:off x="995363" y="4495800"/>
            <a:ext cx="2509837" cy="1676400"/>
          </a:xfrm>
          <a:prstGeom prst="rect">
            <a:avLst/>
          </a:prstGeom>
          <a:noFill/>
          <a:ln w="9525">
            <a:noFill/>
            <a:miter lim="800000"/>
            <a:headEnd/>
            <a:tailEnd/>
          </a:ln>
        </p:spPr>
      </p:pic>
      <p:sp>
        <p:nvSpPr>
          <p:cNvPr id="10248" name="Rectangle 8"/>
          <p:cNvSpPr>
            <a:spLocks noGrp="1"/>
          </p:cNvSpPr>
          <p:nvPr>
            <p:ph type="title" idx="4294967295"/>
          </p:nvPr>
        </p:nvSpPr>
        <p:spPr bwMode="auto">
          <a:xfrm>
            <a:off x="457200" y="152400"/>
            <a:ext cx="8229600" cy="1836738"/>
          </a:xfrm>
          <a:noFill/>
        </p:spPr>
        <p:txBody>
          <a:bodyPr wrap="square" lIns="91440" tIns="45720" rIns="91440" bIns="45720" numCol="1" anchorCtr="0" compatLnSpc="1">
            <a:prstTxWarp prst="textNoShape">
              <a:avLst/>
            </a:prstTxWarp>
            <a:normAutofit/>
          </a:bodyPr>
          <a:lstStyle/>
          <a:p>
            <a:pPr algn="ctr"/>
            <a:r>
              <a:rPr lang="en-US" sz="3200" dirty="0" smtClean="0">
                <a:effectLst/>
                <a:cs typeface="Arial" pitchFamily="34" charset="0"/>
              </a:rPr>
              <a:t>Let’s Discuss</a:t>
            </a:r>
            <a:br>
              <a:rPr lang="en-US" sz="3200" dirty="0" smtClean="0">
                <a:effectLst/>
                <a:cs typeface="Arial" pitchFamily="34" charset="0"/>
              </a:rPr>
            </a:br>
            <a:r>
              <a:rPr lang="en-US" sz="3200" dirty="0" smtClean="0">
                <a:effectLst/>
                <a:cs typeface="Arial" pitchFamily="34" charset="0"/>
              </a:rPr>
              <a:t>Today’s Digital Culture</a:t>
            </a:r>
            <a:br>
              <a:rPr lang="en-US" sz="3200" dirty="0" smtClean="0">
                <a:effectLst/>
                <a:cs typeface="Arial" pitchFamily="34" charset="0"/>
              </a:rPr>
            </a:br>
            <a:endParaRPr lang="en-US" sz="3200" dirty="0" smtClean="0">
              <a:effectLst/>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4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4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4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2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How do copyright and fair use apply to your work?</a:t>
            </a:r>
          </a:p>
          <a:p>
            <a:pPr>
              <a:buNone/>
            </a:pPr>
            <a:endParaRPr lang="en-US" dirty="0" smtClean="0"/>
          </a:p>
          <a:p>
            <a:r>
              <a:rPr lang="en-US" dirty="0" smtClean="0"/>
              <a:t>What are the implications of fair use for your students’ composition?</a:t>
            </a:r>
            <a:endParaRPr lang="en-US" dirty="0"/>
          </a:p>
        </p:txBody>
      </p:sp>
      <p:sp>
        <p:nvSpPr>
          <p:cNvPr id="4" name="TextBox 3"/>
          <p:cNvSpPr txBox="1"/>
          <p:nvPr/>
        </p:nvSpPr>
        <p:spPr>
          <a:xfrm>
            <a:off x="457200" y="685800"/>
            <a:ext cx="2886127" cy="461665"/>
          </a:xfrm>
          <a:prstGeom prst="rect">
            <a:avLst/>
          </a:prstGeom>
          <a:noFill/>
        </p:spPr>
        <p:txBody>
          <a:bodyPr wrap="none" rtlCol="0">
            <a:spAutoFit/>
          </a:bodyPr>
          <a:lstStyle/>
          <a:p>
            <a:r>
              <a:rPr lang="en-US" sz="2400" b="1" dirty="0" smtClean="0"/>
              <a:t>FOR REFLECTION</a:t>
            </a:r>
            <a:endParaRPr lang="en-US" sz="2400" b="1"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Content Placeholder 3" descr="Picture 195.png"/>
          <p:cNvPicPr>
            <a:picLocks noGrp="1" noChangeAspect="1"/>
          </p:cNvPicPr>
          <p:nvPr>
            <p:ph idx="1"/>
          </p:nvPr>
        </p:nvPicPr>
        <p:blipFill>
          <a:blip r:embed="rId2"/>
          <a:srcRect t="-187" b="-187"/>
          <a:stretch>
            <a:fillRect/>
          </a:stretch>
        </p:blipFill>
        <p:spPr>
          <a:xfrm>
            <a:off x="0" y="0"/>
            <a:ext cx="8915401" cy="6858000"/>
          </a:xfr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Rectangle 1"/>
          <p:cNvSpPr>
            <a:spLocks noChangeArrowheads="1"/>
          </p:cNvSpPr>
          <p:nvPr/>
        </p:nvSpPr>
        <p:spPr bwMode="auto">
          <a:xfrm flipV="1">
            <a:off x="0" y="0"/>
            <a:ext cx="9144000" cy="1066800"/>
          </a:xfrm>
          <a:prstGeom prst="rect">
            <a:avLst/>
          </a:prstGeom>
          <a:solidFill>
            <a:schemeClr val="accent2"/>
          </a:solidFill>
          <a:ln w="55000" cmpd="thickThin">
            <a:solidFill>
              <a:schemeClr val="accent2"/>
            </a:solidFill>
            <a:miter lim="800000"/>
            <a:headEnd/>
            <a:tailEnd/>
          </a:ln>
        </p:spPr>
        <p:txBody>
          <a:bodyPr rot="10800000" anchor="ctr">
            <a:prstTxWarp prst="textNoShape">
              <a:avLst/>
            </a:prstTxWarp>
          </a:bodyPr>
          <a:lstStyle/>
          <a:p>
            <a:pPr algn="ctr"/>
            <a:endParaRPr lang="en-US">
              <a:solidFill>
                <a:srgbClr val="FFFFFF"/>
              </a:solidFill>
              <a:latin typeface="Lucida Sans Unicode" charset="-52"/>
            </a:endParaRPr>
          </a:p>
        </p:txBody>
      </p:sp>
      <p:sp>
        <p:nvSpPr>
          <p:cNvPr id="7" name="Rectangle 3"/>
          <p:cNvSpPr txBox="1">
            <a:spLocks noChangeArrowheads="1"/>
          </p:cNvSpPr>
          <p:nvPr/>
        </p:nvSpPr>
        <p:spPr bwMode="auto">
          <a:xfrm>
            <a:off x="3505200" y="1066800"/>
            <a:ext cx="4114800" cy="1371600"/>
          </a:xfrm>
          <a:prstGeom prst="rect">
            <a:avLst/>
          </a:prstGeom>
          <a:noFill/>
          <a:ln w="9525">
            <a:noFill/>
            <a:miter lim="800000"/>
            <a:headEnd/>
            <a:tailEnd/>
          </a:ln>
        </p:spPr>
        <p:txBody>
          <a:bodyPr>
            <a:prstTxWarp prst="textNoShape">
              <a:avLst/>
            </a:prstTxWarp>
          </a:bodyPr>
          <a:lstStyle/>
          <a:p>
            <a:pPr marL="342900" indent="-342900" defTabSz="914400">
              <a:lnSpc>
                <a:spcPct val="90000"/>
              </a:lnSpc>
              <a:spcBef>
                <a:spcPct val="20000"/>
              </a:spcBef>
              <a:buFont typeface="Arial" charset="0"/>
              <a:buNone/>
            </a:pPr>
            <a:endParaRPr lang="en-US" b="1">
              <a:latin typeface="Lucida Sans Unicode" charset="-52"/>
            </a:endParaRPr>
          </a:p>
          <a:p>
            <a:pPr marL="342900" indent="-342900" defTabSz="914400">
              <a:lnSpc>
                <a:spcPct val="90000"/>
              </a:lnSpc>
              <a:spcBef>
                <a:spcPct val="20000"/>
              </a:spcBef>
              <a:buFont typeface="Arial" charset="0"/>
              <a:buNone/>
            </a:pPr>
            <a:r>
              <a:rPr lang="en-US" b="1">
                <a:latin typeface="Lucida Sans Unicode" charset="-52"/>
              </a:rPr>
              <a:t>Elementary School Case Study:</a:t>
            </a:r>
            <a:r>
              <a:rPr lang="en-US">
                <a:latin typeface="Lucida Sans Unicode" charset="-52"/>
              </a:rPr>
              <a:t> </a:t>
            </a:r>
          </a:p>
          <a:p>
            <a:pPr marL="342900" indent="-342900" defTabSz="914400">
              <a:lnSpc>
                <a:spcPct val="90000"/>
              </a:lnSpc>
              <a:spcBef>
                <a:spcPct val="20000"/>
              </a:spcBef>
              <a:buFont typeface="Arial" charset="0"/>
              <a:buNone/>
            </a:pPr>
            <a:r>
              <a:rPr lang="en-US">
                <a:latin typeface="Lucida Sans Unicode" charset="-52"/>
              </a:rPr>
              <a:t>P.S. 124, Brooklyn, NY</a:t>
            </a:r>
            <a:br>
              <a:rPr lang="en-US">
                <a:latin typeface="Lucida Sans Unicode" charset="-52"/>
              </a:rPr>
            </a:br>
            <a:endParaRPr lang="en-US">
              <a:solidFill>
                <a:schemeClr val="accent2"/>
              </a:solidFill>
              <a:latin typeface="Lucida Sans Unicode" charset="-52"/>
            </a:endParaRPr>
          </a:p>
        </p:txBody>
      </p:sp>
      <p:pic>
        <p:nvPicPr>
          <p:cNvPr id="28677" name="Picture 10" descr="mediaspot-4-boys-laptop.jpg"/>
          <p:cNvPicPr>
            <a:picLocks noChangeAspect="1"/>
          </p:cNvPicPr>
          <p:nvPr/>
        </p:nvPicPr>
        <p:blipFill>
          <a:blip r:embed="rId3"/>
          <a:srcRect/>
          <a:stretch>
            <a:fillRect/>
          </a:stretch>
        </p:blipFill>
        <p:spPr bwMode="auto">
          <a:xfrm>
            <a:off x="838200" y="1219200"/>
            <a:ext cx="2209800" cy="1392238"/>
          </a:xfrm>
          <a:prstGeom prst="rect">
            <a:avLst/>
          </a:prstGeom>
          <a:noFill/>
          <a:ln w="9525">
            <a:noFill/>
            <a:miter lim="800000"/>
            <a:headEnd/>
            <a:tailEnd/>
          </a:ln>
        </p:spPr>
      </p:pic>
      <p:pic>
        <p:nvPicPr>
          <p:cNvPr id="28678" name="Picture 11" descr="LookSharp-1.jpg"/>
          <p:cNvPicPr>
            <a:picLocks noChangeAspect="1"/>
          </p:cNvPicPr>
          <p:nvPr/>
        </p:nvPicPr>
        <p:blipFill>
          <a:blip r:embed="rId4"/>
          <a:srcRect/>
          <a:stretch>
            <a:fillRect/>
          </a:stretch>
        </p:blipFill>
        <p:spPr bwMode="auto">
          <a:xfrm>
            <a:off x="871538" y="4495800"/>
            <a:ext cx="2176462" cy="1371600"/>
          </a:xfrm>
          <a:prstGeom prst="rect">
            <a:avLst/>
          </a:prstGeom>
          <a:noFill/>
          <a:ln w="9525">
            <a:noFill/>
            <a:miter lim="800000"/>
            <a:headEnd/>
            <a:tailEnd/>
          </a:ln>
        </p:spPr>
      </p:pic>
      <p:pic>
        <p:nvPicPr>
          <p:cNvPr id="28679" name="Picture 12" descr="UpperMerion-1-1.jpg"/>
          <p:cNvPicPr>
            <a:picLocks noChangeAspect="1"/>
          </p:cNvPicPr>
          <p:nvPr/>
        </p:nvPicPr>
        <p:blipFill>
          <a:blip r:embed="rId5"/>
          <a:srcRect/>
          <a:stretch>
            <a:fillRect/>
          </a:stretch>
        </p:blipFill>
        <p:spPr bwMode="auto">
          <a:xfrm>
            <a:off x="838200" y="2819400"/>
            <a:ext cx="2209800" cy="1392238"/>
          </a:xfrm>
          <a:prstGeom prst="rect">
            <a:avLst/>
          </a:prstGeom>
          <a:noFill/>
          <a:ln w="9525">
            <a:noFill/>
            <a:miter lim="800000"/>
            <a:headEnd/>
            <a:tailEnd/>
          </a:ln>
        </p:spPr>
      </p:pic>
      <p:sp>
        <p:nvSpPr>
          <p:cNvPr id="28680" name="Rectangle 8"/>
          <p:cNvSpPr>
            <a:spLocks noGrp="1"/>
          </p:cNvSpPr>
          <p:nvPr>
            <p:ph type="title" idx="4294967295"/>
          </p:nvPr>
        </p:nvSpPr>
        <p:spPr bwMode="auto">
          <a:xfrm>
            <a:off x="304800" y="0"/>
            <a:ext cx="8229600" cy="1143000"/>
          </a:xfrm>
        </p:spPr>
        <p:txBody>
          <a:bodyPr>
            <a:scene3d>
              <a:camera prst="orthographicFront"/>
              <a:lightRig rig="soft" dir="t"/>
            </a:scene3d>
            <a:sp3d prstMaterial="softEdge">
              <a:bevelT w="25400" h="25400"/>
            </a:sp3d>
          </a:bodyPr>
          <a:lstStyle/>
          <a:p>
            <a:pPr eaLnBrk="1" hangingPunct="1">
              <a:defRPr/>
            </a:pPr>
            <a:r>
              <a:rPr lang="en-US" sz="3200" b="0" dirty="0" smtClean="0">
                <a:solidFill>
                  <a:schemeClr val="tx1"/>
                </a:solidFill>
                <a:effectLst/>
                <a:ea typeface="+mj-ea"/>
                <a:cs typeface="Arial" pitchFamily="34" charset="0"/>
              </a:rPr>
              <a:t>Video Case Studies </a:t>
            </a:r>
          </a:p>
        </p:txBody>
      </p:sp>
      <p:sp>
        <p:nvSpPr>
          <p:cNvPr id="28681" name="Rectangle 9"/>
          <p:cNvSpPr>
            <a:spLocks noChangeArrowheads="1"/>
          </p:cNvSpPr>
          <p:nvPr/>
        </p:nvSpPr>
        <p:spPr bwMode="auto">
          <a:xfrm>
            <a:off x="3429000" y="3052763"/>
            <a:ext cx="5257800" cy="1036637"/>
          </a:xfrm>
          <a:prstGeom prst="rect">
            <a:avLst/>
          </a:prstGeom>
          <a:noFill/>
          <a:ln w="9525">
            <a:noFill/>
            <a:miter lim="800000"/>
            <a:headEnd/>
            <a:tailEnd/>
          </a:ln>
        </p:spPr>
        <p:txBody>
          <a:bodyPr>
            <a:prstTxWarp prst="textNoShape">
              <a:avLst/>
            </a:prstTxWarp>
            <a:spAutoFit/>
          </a:bodyPr>
          <a:lstStyle/>
          <a:p>
            <a:pPr>
              <a:lnSpc>
                <a:spcPct val="90000"/>
              </a:lnSpc>
              <a:spcBef>
                <a:spcPct val="20000"/>
              </a:spcBef>
              <a:buFont typeface="Arial" charset="0"/>
              <a:buNone/>
            </a:pPr>
            <a:r>
              <a:rPr lang="en-US" b="1">
                <a:latin typeface="Lucida Sans Unicode" charset="-52"/>
              </a:rPr>
              <a:t>High School Case Study:</a:t>
            </a:r>
            <a:r>
              <a:rPr lang="en-US">
                <a:latin typeface="Lucida Sans Unicode" charset="-52"/>
              </a:rPr>
              <a:t> </a:t>
            </a:r>
          </a:p>
          <a:p>
            <a:pPr>
              <a:lnSpc>
                <a:spcPct val="90000"/>
              </a:lnSpc>
              <a:spcBef>
                <a:spcPct val="20000"/>
              </a:spcBef>
              <a:buFont typeface="Arial" charset="0"/>
              <a:buNone/>
            </a:pPr>
            <a:r>
              <a:rPr lang="en-US">
                <a:latin typeface="Lucida Sans Unicode" charset="-52"/>
              </a:rPr>
              <a:t>Upper Merion Area High School </a:t>
            </a:r>
          </a:p>
          <a:p>
            <a:pPr>
              <a:lnSpc>
                <a:spcPct val="90000"/>
              </a:lnSpc>
              <a:spcBef>
                <a:spcPct val="20000"/>
              </a:spcBef>
              <a:buFont typeface="Arial" charset="0"/>
              <a:buNone/>
            </a:pPr>
            <a:r>
              <a:rPr lang="en-US">
                <a:latin typeface="Lucida Sans Unicode" charset="-52"/>
              </a:rPr>
              <a:t>King of Prussia, PA</a:t>
            </a:r>
            <a:endParaRPr lang="en-US" b="1">
              <a:latin typeface="Lucida Sans Unicode" charset="-52"/>
            </a:endParaRPr>
          </a:p>
        </p:txBody>
      </p:sp>
      <p:sp>
        <p:nvSpPr>
          <p:cNvPr id="28682" name="Rectangle 10"/>
          <p:cNvSpPr>
            <a:spLocks noChangeArrowheads="1"/>
          </p:cNvSpPr>
          <p:nvPr/>
        </p:nvSpPr>
        <p:spPr bwMode="auto">
          <a:xfrm>
            <a:off x="3429000" y="4648200"/>
            <a:ext cx="5105400" cy="1311275"/>
          </a:xfrm>
          <a:prstGeom prst="rect">
            <a:avLst/>
          </a:prstGeom>
          <a:noFill/>
          <a:ln w="9525">
            <a:noFill/>
            <a:miter lim="800000"/>
            <a:headEnd/>
            <a:tailEnd/>
          </a:ln>
        </p:spPr>
        <p:txBody>
          <a:bodyPr>
            <a:prstTxWarp prst="textNoShape">
              <a:avLst/>
            </a:prstTxWarp>
            <a:spAutoFit/>
          </a:bodyPr>
          <a:lstStyle/>
          <a:p>
            <a:pPr>
              <a:lnSpc>
                <a:spcPct val="90000"/>
              </a:lnSpc>
              <a:spcBef>
                <a:spcPct val="20000"/>
              </a:spcBef>
              <a:buFont typeface="Arial" charset="0"/>
              <a:buNone/>
            </a:pPr>
            <a:r>
              <a:rPr lang="en-US" b="1">
                <a:latin typeface="Lucida Sans Unicode" charset="-52"/>
              </a:rPr>
              <a:t>College Case Study: </a:t>
            </a:r>
          </a:p>
          <a:p>
            <a:pPr>
              <a:lnSpc>
                <a:spcPct val="90000"/>
              </a:lnSpc>
              <a:spcBef>
                <a:spcPct val="20000"/>
              </a:spcBef>
              <a:buFont typeface="Arial" charset="0"/>
              <a:buNone/>
            </a:pPr>
            <a:r>
              <a:rPr lang="en-US">
                <a:latin typeface="Lucida Sans Unicode" charset="-52"/>
              </a:rPr>
              <a:t>Project Look Sharp at Ithaca College</a:t>
            </a:r>
          </a:p>
          <a:p>
            <a:pPr>
              <a:lnSpc>
                <a:spcPct val="90000"/>
              </a:lnSpc>
              <a:spcBef>
                <a:spcPct val="20000"/>
              </a:spcBef>
              <a:buFont typeface="Arial" charset="0"/>
              <a:buNone/>
            </a:pPr>
            <a:r>
              <a:rPr lang="en-US">
                <a:latin typeface="Lucida Sans Unicode" charset="-52"/>
              </a:rPr>
              <a:t>Ithaca, NY</a:t>
            </a:r>
            <a:br>
              <a:rPr lang="en-US">
                <a:latin typeface="Lucida Sans Unicode" charset="-52"/>
              </a:rPr>
            </a:br>
            <a:endParaRPr lang="en-US">
              <a:latin typeface="Lucida Sans Unicode" charset="-52"/>
            </a:endParaRPr>
          </a:p>
        </p:txBody>
      </p:sp>
      <p:pic>
        <p:nvPicPr>
          <p:cNvPr id="60426" name="Picture 9" descr="code of best practices cover ML.bmp"/>
          <p:cNvPicPr>
            <a:picLocks noChangeAspect="1"/>
          </p:cNvPicPr>
          <p:nvPr/>
        </p:nvPicPr>
        <p:blipFill>
          <a:blip r:embed="rId6"/>
          <a:srcRect/>
          <a:stretch>
            <a:fillRect/>
          </a:stretch>
        </p:blipFill>
        <p:spPr bwMode="auto">
          <a:xfrm>
            <a:off x="7924800" y="855663"/>
            <a:ext cx="776288" cy="1184275"/>
          </a:xfrm>
          <a:prstGeom prst="rect">
            <a:avLst/>
          </a:prstGeom>
          <a:noFill/>
          <a:ln w="9525">
            <a:noFill/>
            <a:miter lim="800000"/>
            <a:headEnd/>
            <a:tailEnd/>
          </a:ln>
        </p:spPr>
      </p:pic>
      <p:pic>
        <p:nvPicPr>
          <p:cNvPr id="60427" name="Picture 7" descr="SOC_CSM_Blue_Logo_FINAL.jpg"/>
          <p:cNvPicPr>
            <a:picLocks noChangeAspect="1"/>
          </p:cNvPicPr>
          <p:nvPr/>
        </p:nvPicPr>
        <p:blipFill>
          <a:blip r:embed="rId7"/>
          <a:srcRect/>
          <a:stretch>
            <a:fillRect/>
          </a:stretch>
        </p:blipFill>
        <p:spPr bwMode="auto">
          <a:xfrm>
            <a:off x="5770563" y="6172200"/>
            <a:ext cx="765175" cy="69691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867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867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868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867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86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8681" grpId="0"/>
      <p:bldP spid="28682" grpId="0"/>
    </p:bld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Rectangle 1"/>
          <p:cNvSpPr>
            <a:spLocks noChangeArrowheads="1"/>
          </p:cNvSpPr>
          <p:nvPr/>
        </p:nvSpPr>
        <p:spPr bwMode="auto">
          <a:xfrm flipV="1">
            <a:off x="0" y="0"/>
            <a:ext cx="9144000" cy="1066800"/>
          </a:xfrm>
          <a:prstGeom prst="rect">
            <a:avLst/>
          </a:prstGeom>
          <a:solidFill>
            <a:schemeClr val="accent2"/>
          </a:solidFill>
          <a:ln w="55000" cmpd="thickThin">
            <a:solidFill>
              <a:schemeClr val="accent2"/>
            </a:solidFill>
            <a:miter lim="800000"/>
            <a:headEnd/>
            <a:tailEnd/>
          </a:ln>
        </p:spPr>
        <p:txBody>
          <a:bodyPr rot="10800000" anchor="ctr">
            <a:prstTxWarp prst="textNoShape">
              <a:avLst/>
            </a:prstTxWarp>
          </a:bodyPr>
          <a:lstStyle/>
          <a:p>
            <a:pPr algn="ctr"/>
            <a:endParaRPr lang="en-US">
              <a:solidFill>
                <a:srgbClr val="FFFFFF"/>
              </a:solidFill>
              <a:latin typeface="Lucida Sans Unicode" charset="-52"/>
            </a:endParaRPr>
          </a:p>
        </p:txBody>
      </p:sp>
      <p:sp>
        <p:nvSpPr>
          <p:cNvPr id="7" name="Rectangle 3"/>
          <p:cNvSpPr txBox="1">
            <a:spLocks noChangeArrowheads="1"/>
          </p:cNvSpPr>
          <p:nvPr/>
        </p:nvSpPr>
        <p:spPr bwMode="auto">
          <a:xfrm>
            <a:off x="3505200" y="1905000"/>
            <a:ext cx="4114800" cy="1371600"/>
          </a:xfrm>
          <a:prstGeom prst="rect">
            <a:avLst/>
          </a:prstGeom>
          <a:noFill/>
          <a:ln w="9525">
            <a:noFill/>
            <a:miter lim="800000"/>
            <a:headEnd/>
            <a:tailEnd/>
          </a:ln>
        </p:spPr>
        <p:txBody>
          <a:bodyPr>
            <a:prstTxWarp prst="textNoShape">
              <a:avLst/>
            </a:prstTxWarp>
          </a:bodyPr>
          <a:lstStyle/>
          <a:p>
            <a:pPr marL="342900" indent="-342900" defTabSz="914400">
              <a:lnSpc>
                <a:spcPct val="90000"/>
              </a:lnSpc>
              <a:spcBef>
                <a:spcPct val="20000"/>
              </a:spcBef>
              <a:buFont typeface="Arial" charset="0"/>
              <a:buNone/>
            </a:pPr>
            <a:endParaRPr lang="en-US" b="1" dirty="0" smtClean="0">
              <a:latin typeface="Lucida Sans Unicode" charset="-52"/>
            </a:endParaRPr>
          </a:p>
          <a:p>
            <a:pPr marL="342900" indent="-342900" defTabSz="914400">
              <a:lnSpc>
                <a:spcPct val="90000"/>
              </a:lnSpc>
              <a:spcBef>
                <a:spcPct val="20000"/>
              </a:spcBef>
              <a:buFont typeface="Arial" charset="0"/>
              <a:buNone/>
            </a:pPr>
            <a:r>
              <a:rPr lang="en-US" b="1" dirty="0" smtClean="0">
                <a:latin typeface="Lucida Sans Unicode" charset="-52"/>
              </a:rPr>
              <a:t>What’s Copyright?</a:t>
            </a:r>
            <a:r>
              <a:rPr lang="en-US" dirty="0" smtClean="0">
                <a:latin typeface="Lucida Sans Unicode" charset="-52"/>
              </a:rPr>
              <a:t/>
            </a:r>
            <a:br>
              <a:rPr lang="en-US" dirty="0" smtClean="0">
                <a:latin typeface="Lucida Sans Unicode" charset="-52"/>
              </a:rPr>
            </a:br>
            <a:endParaRPr lang="en-US" dirty="0">
              <a:solidFill>
                <a:schemeClr val="accent2"/>
              </a:solidFill>
              <a:latin typeface="Lucida Sans Unicode" charset="-52"/>
            </a:endParaRPr>
          </a:p>
        </p:txBody>
      </p:sp>
      <p:sp>
        <p:nvSpPr>
          <p:cNvPr id="28680" name="Rectangle 8"/>
          <p:cNvSpPr>
            <a:spLocks noGrp="1"/>
          </p:cNvSpPr>
          <p:nvPr>
            <p:ph type="title" idx="4294967295"/>
          </p:nvPr>
        </p:nvSpPr>
        <p:spPr bwMode="auto">
          <a:xfrm>
            <a:off x="304800" y="228600"/>
            <a:ext cx="8229600" cy="914400"/>
          </a:xfrm>
        </p:spPr>
        <p:txBody>
          <a:bodyPr>
            <a:normAutofit fontScale="90000"/>
            <a:scene3d>
              <a:camera prst="orthographicFront"/>
              <a:lightRig rig="soft" dir="t"/>
            </a:scene3d>
            <a:sp3d prstMaterial="softEdge">
              <a:bevelT w="25400" h="25400"/>
            </a:sp3d>
          </a:bodyPr>
          <a:lstStyle/>
          <a:p>
            <a:pPr eaLnBrk="1" hangingPunct="1">
              <a:defRPr/>
            </a:pPr>
            <a:r>
              <a:rPr lang="en-US" sz="3200" b="0" dirty="0" smtClean="0">
                <a:solidFill>
                  <a:schemeClr val="tx1"/>
                </a:solidFill>
                <a:effectLst/>
                <a:ea typeface="+mj-ea"/>
                <a:cs typeface="Arial" pitchFamily="34" charset="0"/>
              </a:rPr>
              <a:t>Schoolhouse Rock Style Music Videos</a:t>
            </a:r>
            <a:br>
              <a:rPr lang="en-US" sz="3200" b="0" dirty="0" smtClean="0">
                <a:solidFill>
                  <a:schemeClr val="tx1"/>
                </a:solidFill>
                <a:effectLst/>
                <a:ea typeface="+mj-ea"/>
                <a:cs typeface="Arial" pitchFamily="34" charset="0"/>
              </a:rPr>
            </a:br>
            <a:endParaRPr lang="en-US" sz="3200" b="0" dirty="0" smtClean="0">
              <a:solidFill>
                <a:schemeClr val="tx1"/>
              </a:solidFill>
              <a:effectLst/>
              <a:ea typeface="+mj-ea"/>
              <a:cs typeface="Arial" pitchFamily="34" charset="0"/>
            </a:endParaRPr>
          </a:p>
        </p:txBody>
      </p:sp>
      <p:sp>
        <p:nvSpPr>
          <p:cNvPr id="28682" name="Rectangle 10"/>
          <p:cNvSpPr>
            <a:spLocks noChangeArrowheads="1"/>
          </p:cNvSpPr>
          <p:nvPr/>
        </p:nvSpPr>
        <p:spPr bwMode="auto">
          <a:xfrm>
            <a:off x="3429000" y="4648200"/>
            <a:ext cx="5105400" cy="651460"/>
          </a:xfrm>
          <a:prstGeom prst="rect">
            <a:avLst/>
          </a:prstGeom>
          <a:noFill/>
          <a:ln w="9525">
            <a:noFill/>
            <a:miter lim="800000"/>
            <a:headEnd/>
            <a:tailEnd/>
          </a:ln>
        </p:spPr>
        <p:txBody>
          <a:bodyPr>
            <a:prstTxWarp prst="textNoShape">
              <a:avLst/>
            </a:prstTxWarp>
            <a:spAutoFit/>
          </a:bodyPr>
          <a:lstStyle/>
          <a:p>
            <a:pPr>
              <a:lnSpc>
                <a:spcPct val="90000"/>
              </a:lnSpc>
              <a:spcBef>
                <a:spcPct val="20000"/>
              </a:spcBef>
              <a:buFont typeface="Arial" charset="0"/>
              <a:buNone/>
            </a:pPr>
            <a:r>
              <a:rPr lang="en-US" b="1" dirty="0" smtClean="0">
                <a:latin typeface="Lucida Sans Unicode" charset="-52"/>
              </a:rPr>
              <a:t>Users’ Rights, Section 107</a:t>
            </a:r>
            <a:r>
              <a:rPr lang="en-US" dirty="0" smtClean="0">
                <a:latin typeface="Lucida Sans Unicode" charset="-52"/>
              </a:rPr>
              <a:t/>
            </a:r>
            <a:br>
              <a:rPr lang="en-US" dirty="0" smtClean="0">
                <a:latin typeface="Lucida Sans Unicode" charset="-52"/>
              </a:rPr>
            </a:br>
            <a:endParaRPr lang="en-US" dirty="0">
              <a:latin typeface="Lucida Sans Unicode" charset="-52"/>
            </a:endParaRPr>
          </a:p>
        </p:txBody>
      </p:sp>
      <p:pic>
        <p:nvPicPr>
          <p:cNvPr id="60426" name="Picture 9" descr="code of best practices cover ML.bmp"/>
          <p:cNvPicPr>
            <a:picLocks noChangeAspect="1"/>
          </p:cNvPicPr>
          <p:nvPr/>
        </p:nvPicPr>
        <p:blipFill>
          <a:blip r:embed="rId3"/>
          <a:srcRect/>
          <a:stretch>
            <a:fillRect/>
          </a:stretch>
        </p:blipFill>
        <p:spPr bwMode="auto">
          <a:xfrm>
            <a:off x="7924800" y="855663"/>
            <a:ext cx="776288" cy="1184275"/>
          </a:xfrm>
          <a:prstGeom prst="rect">
            <a:avLst/>
          </a:prstGeom>
          <a:noFill/>
          <a:ln w="9525">
            <a:noFill/>
            <a:miter lim="800000"/>
            <a:headEnd/>
            <a:tailEnd/>
          </a:ln>
        </p:spPr>
      </p:pic>
      <p:pic>
        <p:nvPicPr>
          <p:cNvPr id="60427" name="Picture 7" descr="SOC_CSM_Blue_Logo_FINAL.jpg"/>
          <p:cNvPicPr>
            <a:picLocks noChangeAspect="1"/>
          </p:cNvPicPr>
          <p:nvPr/>
        </p:nvPicPr>
        <p:blipFill>
          <a:blip r:embed="rId4"/>
          <a:srcRect/>
          <a:stretch>
            <a:fillRect/>
          </a:stretch>
        </p:blipFill>
        <p:spPr bwMode="auto">
          <a:xfrm>
            <a:off x="5770563" y="6172200"/>
            <a:ext cx="765175" cy="696913"/>
          </a:xfrm>
          <a:prstGeom prst="rect">
            <a:avLst/>
          </a:prstGeom>
          <a:noFill/>
          <a:ln w="9525">
            <a:noFill/>
            <a:miter lim="800000"/>
            <a:headEnd/>
            <a:tailEnd/>
          </a:ln>
        </p:spPr>
      </p:pic>
      <p:pic>
        <p:nvPicPr>
          <p:cNvPr id="12" name="Picture 11" descr="birdy.jpg"/>
          <p:cNvPicPr>
            <a:picLocks noChangeAspect="1"/>
          </p:cNvPicPr>
          <p:nvPr/>
        </p:nvPicPr>
        <p:blipFill>
          <a:blip r:embed="rId5"/>
          <a:stretch>
            <a:fillRect/>
          </a:stretch>
        </p:blipFill>
        <p:spPr>
          <a:xfrm>
            <a:off x="1092811" y="1867662"/>
            <a:ext cx="2133600" cy="1770888"/>
          </a:xfrm>
          <a:prstGeom prst="rect">
            <a:avLst/>
          </a:prstGeom>
        </p:spPr>
      </p:pic>
      <p:pic>
        <p:nvPicPr>
          <p:cNvPr id="13" name="Picture 12" descr="user_rights.jpg"/>
          <p:cNvPicPr>
            <a:picLocks noChangeAspect="1"/>
          </p:cNvPicPr>
          <p:nvPr/>
        </p:nvPicPr>
        <p:blipFill>
          <a:blip r:embed="rId6"/>
          <a:stretch>
            <a:fillRect/>
          </a:stretch>
        </p:blipFill>
        <p:spPr>
          <a:xfrm>
            <a:off x="1143000" y="4038600"/>
            <a:ext cx="2083411" cy="171534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86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8682" grpId="0"/>
    </p:bld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4" name="TextBox 1"/>
          <p:cNvSpPr txBox="1">
            <a:spLocks noChangeArrowheads="1"/>
          </p:cNvSpPr>
          <p:nvPr/>
        </p:nvSpPr>
        <p:spPr bwMode="auto">
          <a:xfrm>
            <a:off x="685800" y="1143000"/>
            <a:ext cx="3352800" cy="2862263"/>
          </a:xfrm>
          <a:prstGeom prst="rect">
            <a:avLst/>
          </a:prstGeom>
          <a:noFill/>
          <a:ln w="9525">
            <a:noFill/>
            <a:miter lim="800000"/>
            <a:headEnd/>
            <a:tailEnd/>
          </a:ln>
        </p:spPr>
        <p:txBody>
          <a:bodyPr>
            <a:prstTxWarp prst="textNoShape">
              <a:avLst/>
            </a:prstTxWarp>
            <a:spAutoFit/>
          </a:bodyPr>
          <a:lstStyle/>
          <a:p>
            <a:r>
              <a:rPr lang="en-US" sz="4000"/>
              <a:t>Practicing the Fair Use Reasoning Process</a:t>
            </a:r>
          </a:p>
          <a:p>
            <a:endParaRPr lang="en-US"/>
          </a:p>
        </p:txBody>
      </p:sp>
      <p:pic>
        <p:nvPicPr>
          <p:cNvPr id="64515" name="Picture 2" descr="IRAprecon9.jpg"/>
          <p:cNvPicPr>
            <a:picLocks noChangeAspect="1"/>
          </p:cNvPicPr>
          <p:nvPr/>
        </p:nvPicPr>
        <p:blipFill>
          <a:blip r:embed="rId2"/>
          <a:srcRect/>
          <a:stretch>
            <a:fillRect/>
          </a:stretch>
        </p:blipFill>
        <p:spPr bwMode="auto">
          <a:xfrm>
            <a:off x="4724400" y="1219200"/>
            <a:ext cx="3565525" cy="2673350"/>
          </a:xfrm>
          <a:prstGeom prst="rect">
            <a:avLst/>
          </a:prstGeom>
          <a:noFill/>
          <a:ln w="9525">
            <a:noFill/>
            <a:miter lim="800000"/>
            <a:headEnd/>
            <a:tailEnd/>
          </a:ln>
        </p:spPr>
      </p:pic>
      <p:sp>
        <p:nvSpPr>
          <p:cNvPr id="4" name="TextBox 3"/>
          <p:cNvSpPr txBox="1"/>
          <p:nvPr/>
        </p:nvSpPr>
        <p:spPr>
          <a:xfrm>
            <a:off x="685800" y="5029200"/>
            <a:ext cx="7604125" cy="400110"/>
          </a:xfrm>
          <a:prstGeom prst="rect">
            <a:avLst/>
          </a:prstGeom>
          <a:noFill/>
        </p:spPr>
        <p:txBody>
          <a:bodyPr wrap="square" rtlCol="0">
            <a:spAutoFit/>
          </a:bodyPr>
          <a:lstStyle/>
          <a:p>
            <a:r>
              <a:rPr lang="en-US" dirty="0" smtClean="0"/>
              <a:t>http://</a:t>
            </a:r>
            <a:r>
              <a:rPr lang="en-US" dirty="0" err="1" smtClean="0"/>
              <a:t>copyrightconfusion.wikispaces.com</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Picture 196.png"/>
          <p:cNvPicPr>
            <a:picLocks noChangeAspect="1"/>
          </p:cNvPicPr>
          <p:nvPr/>
        </p:nvPicPr>
        <p:blipFill>
          <a:blip r:embed="rId2"/>
          <a:stretch>
            <a:fillRect/>
          </a:stretch>
        </p:blipFill>
        <p:spPr>
          <a:xfrm>
            <a:off x="0" y="949569"/>
            <a:ext cx="9144000" cy="5908431"/>
          </a:xfrm>
          <a:prstGeom prst="rect">
            <a:avLst/>
          </a:prstGeom>
        </p:spPr>
      </p:pic>
      <p:sp>
        <p:nvSpPr>
          <p:cNvPr id="4" name="TextBox 3"/>
          <p:cNvSpPr txBox="1"/>
          <p:nvPr/>
        </p:nvSpPr>
        <p:spPr>
          <a:xfrm>
            <a:off x="942299" y="152400"/>
            <a:ext cx="6982501" cy="646331"/>
          </a:xfrm>
          <a:prstGeom prst="rect">
            <a:avLst/>
          </a:prstGeom>
          <a:noFill/>
        </p:spPr>
        <p:txBody>
          <a:bodyPr wrap="none" rtlCol="0">
            <a:spAutoFit/>
          </a:bodyPr>
          <a:lstStyle/>
          <a:p>
            <a:r>
              <a:rPr lang="en-US" sz="3600" b="1" dirty="0" smtClean="0"/>
              <a:t>http://</a:t>
            </a:r>
            <a:r>
              <a:rPr lang="en-US" sz="3600" b="1" dirty="0" err="1" smtClean="0"/>
              <a:t>centerforsocialmedia.org</a:t>
            </a:r>
            <a:endParaRPr lang="en-US" sz="3600" b="1" dirty="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Text Box 7"/>
          <p:cNvSpPr txBox="1">
            <a:spLocks noChangeArrowheads="1"/>
          </p:cNvSpPr>
          <p:nvPr/>
        </p:nvSpPr>
        <p:spPr bwMode="auto">
          <a:xfrm>
            <a:off x="2057400" y="1077913"/>
            <a:ext cx="4038600" cy="701675"/>
          </a:xfrm>
          <a:prstGeom prst="rect">
            <a:avLst/>
          </a:prstGeom>
          <a:noFill/>
          <a:ln w="9525">
            <a:noFill/>
            <a:miter lim="800000"/>
            <a:headEnd/>
            <a:tailEnd/>
          </a:ln>
        </p:spPr>
        <p:txBody>
          <a:bodyPr>
            <a:spAutoFit/>
          </a:bodyPr>
          <a:lstStyle/>
          <a:p>
            <a:pPr defTabSz="914400"/>
            <a:endParaRPr lang="en-US"/>
          </a:p>
          <a:p>
            <a:pPr defTabSz="914400"/>
            <a:endParaRPr lang="en-US"/>
          </a:p>
        </p:txBody>
      </p:sp>
      <p:sp>
        <p:nvSpPr>
          <p:cNvPr id="10" name="Rectangle 9"/>
          <p:cNvSpPr/>
          <p:nvPr/>
        </p:nvSpPr>
        <p:spPr>
          <a:xfrm>
            <a:off x="381000" y="2667000"/>
            <a:ext cx="8001000" cy="3477875"/>
          </a:xfrm>
          <a:prstGeom prst="rect">
            <a:avLst/>
          </a:prstGeom>
        </p:spPr>
        <p:txBody>
          <a:bodyPr wrap="square">
            <a:spAutoFit/>
          </a:bodyPr>
          <a:lstStyle/>
          <a:p>
            <a:pPr>
              <a:defRPr/>
            </a:pPr>
            <a:endParaRPr lang="en-US" kern="0" dirty="0">
              <a:solidFill>
                <a:schemeClr val="tx2"/>
              </a:solidFill>
              <a:cs typeface="+mn-cs"/>
            </a:endParaRPr>
          </a:p>
          <a:p>
            <a:pPr>
              <a:defRPr/>
            </a:pPr>
            <a:endParaRPr lang="en-US" kern="0" dirty="0">
              <a:solidFill>
                <a:schemeClr val="tx2"/>
              </a:solidFill>
              <a:cs typeface="+mn-cs"/>
            </a:endParaRPr>
          </a:p>
          <a:p>
            <a:pPr>
              <a:defRPr/>
            </a:pPr>
            <a:r>
              <a:rPr lang="en-US" kern="0" dirty="0">
                <a:solidFill>
                  <a:schemeClr val="tx2"/>
                </a:solidFill>
                <a:cs typeface="+mn-cs"/>
              </a:rPr>
              <a:t>Contact: </a:t>
            </a:r>
            <a:br>
              <a:rPr lang="en-US" kern="0" dirty="0">
                <a:solidFill>
                  <a:schemeClr val="tx2"/>
                </a:solidFill>
                <a:cs typeface="+mn-cs"/>
              </a:rPr>
            </a:br>
            <a:r>
              <a:rPr lang="en-US" kern="0" dirty="0">
                <a:solidFill>
                  <a:schemeClr val="tx2"/>
                </a:solidFill>
                <a:cs typeface="+mn-cs"/>
              </a:rPr>
              <a:t/>
            </a:r>
            <a:br>
              <a:rPr lang="en-US" kern="0" dirty="0">
                <a:solidFill>
                  <a:schemeClr val="tx2"/>
                </a:solidFill>
                <a:cs typeface="+mn-cs"/>
              </a:rPr>
            </a:br>
            <a:r>
              <a:rPr lang="en-US" kern="0" dirty="0">
                <a:solidFill>
                  <a:schemeClr val="tx2"/>
                </a:solidFill>
                <a:cs typeface="+mn-cs"/>
              </a:rPr>
              <a:t>Professor Renee Hobbs</a:t>
            </a:r>
            <a:br>
              <a:rPr lang="en-US" kern="0" dirty="0">
                <a:solidFill>
                  <a:schemeClr val="tx2"/>
                </a:solidFill>
                <a:cs typeface="+mn-cs"/>
              </a:rPr>
            </a:br>
            <a:r>
              <a:rPr lang="en-US" kern="0" dirty="0">
                <a:solidFill>
                  <a:schemeClr val="tx2"/>
                </a:solidFill>
                <a:cs typeface="+mn-cs"/>
              </a:rPr>
              <a:t>Temple </a:t>
            </a:r>
            <a:r>
              <a:rPr lang="en-US" kern="0" dirty="0" smtClean="0">
                <a:solidFill>
                  <a:schemeClr val="tx2"/>
                </a:solidFill>
                <a:cs typeface="+mn-cs"/>
              </a:rPr>
              <a:t>University</a:t>
            </a:r>
          </a:p>
          <a:p>
            <a:pPr>
              <a:defRPr/>
            </a:pPr>
            <a:r>
              <a:rPr lang="en-US" kern="0" dirty="0" smtClean="0">
                <a:solidFill>
                  <a:schemeClr val="tx2"/>
                </a:solidFill>
                <a:cs typeface="+mn-cs"/>
              </a:rPr>
              <a:t>School of Communication and Theater</a:t>
            </a:r>
            <a:br>
              <a:rPr lang="en-US" kern="0" dirty="0" smtClean="0">
                <a:solidFill>
                  <a:schemeClr val="tx2"/>
                </a:solidFill>
                <a:cs typeface="+mn-cs"/>
              </a:rPr>
            </a:br>
            <a:r>
              <a:rPr lang="en-US" kern="0" dirty="0">
                <a:solidFill>
                  <a:schemeClr val="tx2"/>
                </a:solidFill>
                <a:cs typeface="+mn-cs"/>
              </a:rPr>
              <a:t>Media Education Lab</a:t>
            </a:r>
            <a:br>
              <a:rPr lang="en-US" kern="0" dirty="0">
                <a:solidFill>
                  <a:schemeClr val="tx2"/>
                </a:solidFill>
                <a:cs typeface="+mn-cs"/>
              </a:rPr>
            </a:br>
            <a:r>
              <a:rPr lang="en-US" kern="0" dirty="0">
                <a:solidFill>
                  <a:schemeClr val="tx2"/>
                </a:solidFill>
                <a:cs typeface="+mn-cs"/>
              </a:rPr>
              <a:t>Philadelphia, PA</a:t>
            </a:r>
            <a:br>
              <a:rPr lang="en-US" kern="0" dirty="0">
                <a:solidFill>
                  <a:schemeClr val="tx2"/>
                </a:solidFill>
                <a:cs typeface="+mn-cs"/>
              </a:rPr>
            </a:br>
            <a:r>
              <a:rPr lang="en-US" kern="0" dirty="0">
                <a:solidFill>
                  <a:schemeClr val="tx2"/>
                </a:solidFill>
                <a:cs typeface="+mn-cs"/>
              </a:rPr>
              <a:t>Email: </a:t>
            </a:r>
            <a:r>
              <a:rPr lang="en-US" kern="0" dirty="0">
                <a:solidFill>
                  <a:schemeClr val="tx2"/>
                </a:solidFill>
                <a:cs typeface="+mn-cs"/>
                <a:hlinkClick r:id="rId3"/>
              </a:rPr>
              <a:t>renee.hobbs@temple.edu</a:t>
            </a:r>
            <a:r>
              <a:rPr lang="en-US" kern="0" dirty="0">
                <a:solidFill>
                  <a:schemeClr val="tx2"/>
                </a:solidFill>
                <a:cs typeface="+mn-cs"/>
              </a:rPr>
              <a:t/>
            </a:r>
            <a:br>
              <a:rPr lang="en-US" kern="0" dirty="0">
                <a:solidFill>
                  <a:schemeClr val="tx2"/>
                </a:solidFill>
                <a:cs typeface="+mn-cs"/>
              </a:rPr>
            </a:br>
            <a:r>
              <a:rPr lang="en-US" kern="0" dirty="0">
                <a:solidFill>
                  <a:schemeClr val="tx2"/>
                </a:solidFill>
                <a:cs typeface="+mn-cs"/>
              </a:rPr>
              <a:t>Phone: 215 204-4291</a:t>
            </a:r>
            <a:endParaRPr lang="en-US" dirty="0">
              <a:cs typeface="+mn-cs"/>
            </a:endParaRPr>
          </a:p>
        </p:txBody>
      </p:sp>
      <p:sp>
        <p:nvSpPr>
          <p:cNvPr id="11" name="Rectangle 10"/>
          <p:cNvSpPr/>
          <p:nvPr/>
        </p:nvSpPr>
        <p:spPr>
          <a:xfrm>
            <a:off x="4572000" y="2590800"/>
            <a:ext cx="4038600" cy="707886"/>
          </a:xfrm>
          <a:prstGeom prst="rect">
            <a:avLst/>
          </a:prstGeom>
        </p:spPr>
        <p:txBody>
          <a:bodyPr>
            <a:spAutoFit/>
          </a:bodyPr>
          <a:lstStyle/>
          <a:p>
            <a:endParaRPr lang="en-US" dirty="0" smtClean="0">
              <a:solidFill>
                <a:schemeClr val="tx2"/>
              </a:solidFill>
            </a:endParaRPr>
          </a:p>
          <a:p>
            <a:endParaRPr lang="en-US" dirty="0">
              <a:solidFill>
                <a:schemeClr val="tx2"/>
              </a:solidFill>
            </a:endParaRPr>
          </a:p>
        </p:txBody>
      </p:sp>
      <p:pic>
        <p:nvPicPr>
          <p:cNvPr id="7" name="Picture 6" descr="Renee Professional 2009.jpg"/>
          <p:cNvPicPr>
            <a:picLocks noChangeAspect="1"/>
          </p:cNvPicPr>
          <p:nvPr/>
        </p:nvPicPr>
        <p:blipFill>
          <a:blip r:embed="rId4"/>
          <a:stretch>
            <a:fillRect/>
          </a:stretch>
        </p:blipFill>
        <p:spPr>
          <a:xfrm>
            <a:off x="5750921" y="3298686"/>
            <a:ext cx="2823758" cy="3017238"/>
          </a:xfrm>
          <a:prstGeom prst="rect">
            <a:avLst/>
          </a:prstGeom>
        </p:spPr>
      </p:pic>
      <p:sp>
        <p:nvSpPr>
          <p:cNvPr id="9" name="Rectangle 8"/>
          <p:cNvSpPr/>
          <p:nvPr/>
        </p:nvSpPr>
        <p:spPr>
          <a:xfrm>
            <a:off x="381000" y="1077913"/>
            <a:ext cx="8763000" cy="151288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3200" dirty="0" smtClean="0"/>
              <a:t>Media Education Lab</a:t>
            </a:r>
          </a:p>
          <a:p>
            <a:r>
              <a:rPr lang="en-US" sz="3200" dirty="0" smtClean="0"/>
              <a:t>http://</a:t>
            </a:r>
            <a:r>
              <a:rPr lang="en-US" sz="3200" dirty="0" err="1" smtClean="0"/>
              <a:t>mediaeducationlab.com</a:t>
            </a:r>
            <a:endParaRPr lang="en-US" sz="3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tx1"/>
        </a:solidFill>
        <a:effectLst/>
      </p:bgPr>
    </p:bg>
    <p:spTree>
      <p:nvGrpSpPr>
        <p:cNvPr id="1" name=""/>
        <p:cNvGrpSpPr/>
        <p:nvPr/>
      </p:nvGrpSpPr>
      <p:grpSpPr>
        <a:xfrm>
          <a:off x="0" y="0"/>
          <a:ext cx="0" cy="0"/>
          <a:chOff x="0" y="0"/>
          <a:chExt cx="0" cy="0"/>
        </a:xfrm>
      </p:grpSpPr>
      <p:sp>
        <p:nvSpPr>
          <p:cNvPr id="13321" name="Rectangle 9"/>
          <p:cNvSpPr>
            <a:spLocks noGrp="1"/>
          </p:cNvSpPr>
          <p:nvPr>
            <p:ph type="title" idx="4294967295"/>
          </p:nvPr>
        </p:nvSpPr>
        <p:spPr bwMode="auto">
          <a:noFill/>
        </p:spPr>
        <p:txBody>
          <a:bodyPr wrap="square" lIns="91440" tIns="45720" rIns="91440" bIns="45720" numCol="1" anchorCtr="0" compatLnSpc="1">
            <a:prstTxWarp prst="textNoShape">
              <a:avLst/>
            </a:prstTxWarp>
          </a:bodyPr>
          <a:lstStyle/>
          <a:p>
            <a:r>
              <a:rPr lang="en-US" dirty="0" smtClean="0">
                <a:solidFill>
                  <a:schemeClr val="bg1"/>
                </a:solidFill>
                <a:effectLst/>
                <a:latin typeface="Arial" pitchFamily="34" charset="0"/>
              </a:rPr>
              <a:t>What is the purpose of </a:t>
            </a:r>
          </a:p>
        </p:txBody>
      </p:sp>
      <p:pic>
        <p:nvPicPr>
          <p:cNvPr id="13324" name="Picture 12" descr="copyrightblack-2"/>
          <p:cNvPicPr>
            <a:picLocks noChangeAspect="1" noChangeArrowheads="1"/>
          </p:cNvPicPr>
          <p:nvPr/>
        </p:nvPicPr>
        <p:blipFill>
          <a:blip r:embed="rId3"/>
          <a:srcRect/>
          <a:stretch>
            <a:fillRect/>
          </a:stretch>
        </p:blipFill>
        <p:spPr bwMode="auto">
          <a:xfrm>
            <a:off x="2209800" y="1417638"/>
            <a:ext cx="5586413" cy="3738562"/>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4346" name="Picture 10" descr="495px-Constitution_Pg1of4_AC"/>
          <p:cNvPicPr>
            <a:picLocks noChangeAspect="1" noChangeArrowheads="1"/>
          </p:cNvPicPr>
          <p:nvPr/>
        </p:nvPicPr>
        <p:blipFill>
          <a:blip r:embed="rId3"/>
          <a:srcRect/>
          <a:stretch>
            <a:fillRect/>
          </a:stretch>
        </p:blipFill>
        <p:spPr bwMode="auto">
          <a:xfrm>
            <a:off x="-188913" y="-228600"/>
            <a:ext cx="9509126" cy="11506200"/>
          </a:xfrm>
          <a:prstGeom prst="rect">
            <a:avLst/>
          </a:prstGeom>
          <a:noFill/>
        </p:spPr>
      </p:pic>
      <p:sp>
        <p:nvSpPr>
          <p:cNvPr id="14344" name="TextBox 8"/>
          <p:cNvSpPr txBox="1">
            <a:spLocks noChangeArrowheads="1"/>
          </p:cNvSpPr>
          <p:nvPr/>
        </p:nvSpPr>
        <p:spPr bwMode="auto">
          <a:xfrm>
            <a:off x="685800" y="1997075"/>
            <a:ext cx="7391400" cy="2697163"/>
          </a:xfrm>
          <a:prstGeom prst="rect">
            <a:avLst/>
          </a:prstGeom>
          <a:noFill/>
          <a:ln w="9525">
            <a:noFill/>
            <a:miter lim="800000"/>
            <a:headEnd/>
            <a:tailEnd/>
          </a:ln>
        </p:spPr>
        <p:txBody>
          <a:bodyPr>
            <a:spAutoFit/>
          </a:bodyPr>
          <a:lstStyle/>
          <a:p>
            <a:pPr>
              <a:buFont typeface="Wingdings" pitchFamily="2" charset="2"/>
              <a:buNone/>
            </a:pPr>
            <a:r>
              <a:rPr lang="en-US" sz="5700" i="1"/>
              <a:t>To promote creativity, innovation and the spread of knowledge</a:t>
            </a:r>
          </a:p>
        </p:txBody>
      </p:sp>
      <p:sp>
        <p:nvSpPr>
          <p:cNvPr id="14345" name="Rectangle 9"/>
          <p:cNvSpPr>
            <a:spLocks noChangeArrowheads="1"/>
          </p:cNvSpPr>
          <p:nvPr/>
        </p:nvSpPr>
        <p:spPr bwMode="auto">
          <a:xfrm>
            <a:off x="5105400" y="5329238"/>
            <a:ext cx="3789363" cy="1158875"/>
          </a:xfrm>
          <a:prstGeom prst="rect">
            <a:avLst/>
          </a:prstGeom>
          <a:noFill/>
          <a:ln w="9525">
            <a:noFill/>
            <a:miter lim="800000"/>
            <a:headEnd/>
            <a:tailEnd/>
          </a:ln>
          <a:effectLst/>
        </p:spPr>
        <p:txBody>
          <a:bodyPr wrap="none">
            <a:spAutoFit/>
          </a:bodyPr>
          <a:lstStyle/>
          <a:p>
            <a:r>
              <a:rPr lang="en-US" sz="3500" i="1"/>
              <a:t>Article 1 Section 8</a:t>
            </a:r>
          </a:p>
          <a:p>
            <a:r>
              <a:rPr lang="en-US" sz="3500" b="1"/>
              <a:t>U.S. Constitution</a:t>
            </a:r>
            <a:endParaRPr lang="en-US" sz="40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14346"/>
                                        </p:tgtEl>
                                        <p:attrNameLst>
                                          <p:attrName>style.visibility</p:attrName>
                                        </p:attrNameLst>
                                      </p:cBhvr>
                                      <p:to>
                                        <p:strVal val="visible"/>
                                      </p:to>
                                    </p:set>
                                    <p:anim calcmode="lin" valueType="num">
                                      <p:cBhvr>
                                        <p:cTn id="7" dur="2000" fill="hold"/>
                                        <p:tgtEl>
                                          <p:spTgt spid="14346"/>
                                        </p:tgtEl>
                                        <p:attrNameLst>
                                          <p:attrName>ppt_w</p:attrName>
                                        </p:attrNameLst>
                                      </p:cBhvr>
                                      <p:tavLst>
                                        <p:tav tm="0">
                                          <p:val>
                                            <p:fltVal val="0"/>
                                          </p:val>
                                        </p:tav>
                                        <p:tav tm="100000">
                                          <p:val>
                                            <p:strVal val="#ppt_w"/>
                                          </p:val>
                                        </p:tav>
                                      </p:tavLst>
                                    </p:anim>
                                    <p:anim calcmode="lin" valueType="num">
                                      <p:cBhvr>
                                        <p:cTn id="8" dur="2000" fill="hold"/>
                                        <p:tgtEl>
                                          <p:spTgt spid="14346"/>
                                        </p:tgtEl>
                                        <p:attrNameLst>
                                          <p:attrName>ppt_h</p:attrName>
                                        </p:attrNameLst>
                                      </p:cBhvr>
                                      <p:tavLst>
                                        <p:tav tm="0">
                                          <p:val>
                                            <p:fltVal val="0"/>
                                          </p:val>
                                        </p:tav>
                                        <p:tav tm="100000">
                                          <p:val>
                                            <p:strVal val="#ppt_h"/>
                                          </p:val>
                                        </p:tav>
                                      </p:tavLst>
                                    </p:anim>
                                    <p:animEffect transition="in" filter="fade">
                                      <p:cBhvr>
                                        <p:cTn id="9" dur="2000"/>
                                        <p:tgtEl>
                                          <p:spTgt spid="14346"/>
                                        </p:tgtEl>
                                      </p:cBhvr>
                                    </p:animEffect>
                                  </p:childTnLst>
                                </p:cTn>
                              </p:par>
                            </p:childTnLst>
                          </p:cTn>
                        </p:par>
                        <p:par>
                          <p:cTn id="10" fill="hold">
                            <p:stCondLst>
                              <p:cond delay="2000"/>
                            </p:stCondLst>
                            <p:childTnLst>
                              <p:par>
                                <p:cTn id="11" presetID="1" presetClass="entr" presetSubtype="0" fill="hold" grpId="0" nodeType="afterEffect">
                                  <p:stCondLst>
                                    <p:cond delay="0"/>
                                  </p:stCondLst>
                                  <p:childTnLst>
                                    <p:set>
                                      <p:cBhvr>
                                        <p:cTn id="12" dur="1" fill="hold">
                                          <p:stCondLst>
                                            <p:cond delay="0"/>
                                          </p:stCondLst>
                                        </p:cTn>
                                        <p:tgtEl>
                                          <p:spTgt spid="143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5" grpId="0"/>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spTree>
      <p:nvGrpSpPr>
        <p:cNvPr id="1" name=""/>
        <p:cNvGrpSpPr/>
        <p:nvPr/>
      </p:nvGrpSpPr>
      <p:grpSpPr>
        <a:xfrm>
          <a:off x="0" y="0"/>
          <a:ext cx="0" cy="0"/>
          <a:chOff x="0" y="0"/>
          <a:chExt cx="0" cy="0"/>
        </a:xfrm>
      </p:grpSpPr>
      <p:pic>
        <p:nvPicPr>
          <p:cNvPr id="17415" name="Picture 7" descr="152579107_2fd24b5789_o"/>
          <p:cNvPicPr>
            <a:picLocks noChangeAspect="1" noChangeArrowheads="1"/>
          </p:cNvPicPr>
          <p:nvPr/>
        </p:nvPicPr>
        <p:blipFill>
          <a:blip r:embed="rId3"/>
          <a:srcRect/>
          <a:stretch>
            <a:fillRect/>
          </a:stretch>
        </p:blipFill>
        <p:spPr bwMode="auto">
          <a:xfrm>
            <a:off x="1433513" y="-292100"/>
            <a:ext cx="6276975" cy="7442200"/>
          </a:xfrm>
          <a:prstGeom prst="rect">
            <a:avLst/>
          </a:prstGeom>
          <a:noFill/>
        </p:spPr>
      </p:pic>
      <p:pic>
        <p:nvPicPr>
          <p:cNvPr id="17411" name="Picture 13" descr="warning FBI.jpg"/>
          <p:cNvPicPr>
            <a:picLocks noChangeAspect="1"/>
          </p:cNvPicPr>
          <p:nvPr/>
        </p:nvPicPr>
        <p:blipFill>
          <a:blip r:embed="rId4"/>
          <a:srcRect/>
          <a:stretch>
            <a:fillRect/>
          </a:stretch>
        </p:blipFill>
        <p:spPr bwMode="auto">
          <a:xfrm>
            <a:off x="6637338" y="4530725"/>
            <a:ext cx="2146300" cy="1717675"/>
          </a:xfrm>
          <a:prstGeom prst="rect">
            <a:avLst/>
          </a:prstGeom>
          <a:noFill/>
          <a:ln w="9525">
            <a:noFill/>
            <a:miter lim="800000"/>
            <a:headEnd/>
            <a:tailEnd/>
          </a:ln>
        </p:spPr>
      </p:pic>
      <p:pic>
        <p:nvPicPr>
          <p:cNvPr id="15" name="Picture 14" descr="DVD warning.jpg"/>
          <p:cNvPicPr>
            <a:picLocks noChangeAspect="1"/>
          </p:cNvPicPr>
          <p:nvPr/>
        </p:nvPicPr>
        <p:blipFill>
          <a:blip r:embed="rId5"/>
          <a:stretch>
            <a:fillRect/>
          </a:stretch>
        </p:blipFill>
        <p:spPr>
          <a:xfrm>
            <a:off x="293668" y="1310845"/>
            <a:ext cx="2282858" cy="1456404"/>
          </a:xfrm>
          <a:prstGeom prst="rect">
            <a:avLst/>
          </a:prstGeom>
          <a:scene3d>
            <a:camera prst="orthographicFront"/>
            <a:lightRig rig="threePt" dir="t"/>
          </a:scene3d>
          <a:sp3d>
            <a:bevelT w="101600" prst="riblet"/>
          </a:sp3d>
        </p:spPr>
      </p:pic>
      <p:pic>
        <p:nvPicPr>
          <p:cNvPr id="17413" name="Picture 9" descr="copyright notice_01.jpg"/>
          <p:cNvPicPr>
            <a:picLocks noChangeAspect="1"/>
          </p:cNvPicPr>
          <p:nvPr/>
        </p:nvPicPr>
        <p:blipFill>
          <a:blip r:embed="rId6"/>
          <a:srcRect/>
          <a:stretch>
            <a:fillRect/>
          </a:stretch>
        </p:blipFill>
        <p:spPr bwMode="auto">
          <a:xfrm>
            <a:off x="0" y="4186238"/>
            <a:ext cx="2805113" cy="2671762"/>
          </a:xfrm>
          <a:prstGeom prst="rect">
            <a:avLst/>
          </a:prstGeom>
          <a:noFill/>
          <a:ln w="9525">
            <a:noFill/>
            <a:miter lim="800000"/>
            <a:headEnd/>
            <a:tailEnd/>
          </a:ln>
        </p:spPr>
      </p:pic>
      <p:sp>
        <p:nvSpPr>
          <p:cNvPr id="17414" name="Rectangle 6"/>
          <p:cNvSpPr>
            <a:spLocks noGrp="1"/>
          </p:cNvSpPr>
          <p:nvPr>
            <p:ph type="title" idx="4294967295"/>
          </p:nvPr>
        </p:nvSpPr>
        <p:spPr bwMode="auto">
          <a:xfrm>
            <a:off x="457200" y="0"/>
            <a:ext cx="8229600" cy="1417638"/>
          </a:xfrm>
          <a:noFill/>
        </p:spPr>
        <p:txBody>
          <a:bodyPr wrap="square" lIns="91440" tIns="45720" rIns="91440" bIns="45720" numCol="1" anchorCtr="0" compatLnSpc="1">
            <a:prstTxWarp prst="textNoShape">
              <a:avLst/>
            </a:prstTxWarp>
          </a:bodyPr>
          <a:lstStyle/>
          <a:p>
            <a:pPr algn="ctr"/>
            <a:r>
              <a:rPr lang="en-US" sz="3600" smtClean="0">
                <a:effectLst/>
                <a:cs typeface="Arial" pitchFamily="34" charset="0"/>
              </a:rPr>
              <a:t>The Result</a:t>
            </a:r>
            <a:br>
              <a:rPr lang="en-US" sz="3600" smtClean="0">
                <a:effectLst/>
                <a:cs typeface="Arial" pitchFamily="34" charset="0"/>
              </a:rPr>
            </a:br>
            <a:endParaRPr lang="en-US" sz="3600" smtClean="0">
              <a:effectLst/>
              <a:cs typeface="Arial" pitchFamily="34" charset="0"/>
            </a:endParaRPr>
          </a:p>
        </p:txBody>
      </p:sp>
      <p:sp>
        <p:nvSpPr>
          <p:cNvPr id="17416" name="Rectangle 8"/>
          <p:cNvSpPr>
            <a:spLocks noChangeArrowheads="1"/>
          </p:cNvSpPr>
          <p:nvPr/>
        </p:nvSpPr>
        <p:spPr bwMode="auto">
          <a:xfrm>
            <a:off x="2209800" y="638175"/>
            <a:ext cx="4730750" cy="1190625"/>
          </a:xfrm>
          <a:prstGeom prst="rect">
            <a:avLst/>
          </a:prstGeom>
          <a:noFill/>
          <a:ln w="9525">
            <a:noFill/>
            <a:miter lim="800000"/>
            <a:headEnd/>
            <a:tailEnd/>
          </a:ln>
          <a:effectLst/>
        </p:spPr>
        <p:txBody>
          <a:bodyPr wrap="none">
            <a:spAutoFit/>
          </a:bodyPr>
          <a:lstStyle/>
          <a:p>
            <a:r>
              <a:rPr lang="en-US" sz="3600" b="1">
                <a:solidFill>
                  <a:schemeClr val="tx2"/>
                </a:solidFill>
                <a:latin typeface="Lucida Sans Unicode" pitchFamily="34" charset="0"/>
              </a:rPr>
              <a:t>Copyright Confusion</a:t>
            </a:r>
            <a:br>
              <a:rPr lang="en-US" sz="3600" b="1">
                <a:solidFill>
                  <a:schemeClr val="tx2"/>
                </a:solidFill>
                <a:latin typeface="Lucida Sans Unicode" pitchFamily="34" charset="0"/>
              </a:rPr>
            </a:br>
            <a:endParaRPr lang="en-US" sz="3600" b="1">
              <a:solidFill>
                <a:schemeClr val="tx2"/>
              </a:solidFill>
              <a:latin typeface="Lucida Sans Unicode"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3" presetClass="entr" presetSubtype="16" fill="hold" nodeType="clickEffect">
                                  <p:stCondLst>
                                    <p:cond delay="0"/>
                                  </p:stCondLst>
                                  <p:childTnLst>
                                    <p:set>
                                      <p:cBhvr>
                                        <p:cTn id="10" dur="1" fill="hold">
                                          <p:stCondLst>
                                            <p:cond delay="0"/>
                                          </p:stCondLst>
                                        </p:cTn>
                                        <p:tgtEl>
                                          <p:spTgt spid="17413"/>
                                        </p:tgtEl>
                                        <p:attrNameLst>
                                          <p:attrName>style.visibility</p:attrName>
                                        </p:attrNameLst>
                                      </p:cBhvr>
                                      <p:to>
                                        <p:strVal val="visible"/>
                                      </p:to>
                                    </p:set>
                                    <p:anim calcmode="lin" valueType="num">
                                      <p:cBhvr>
                                        <p:cTn id="11" dur="1000" fill="hold"/>
                                        <p:tgtEl>
                                          <p:spTgt spid="17413"/>
                                        </p:tgtEl>
                                        <p:attrNameLst>
                                          <p:attrName>ppt_w</p:attrName>
                                        </p:attrNameLst>
                                      </p:cBhvr>
                                      <p:tavLst>
                                        <p:tav tm="0">
                                          <p:val>
                                            <p:fltVal val="0"/>
                                          </p:val>
                                        </p:tav>
                                        <p:tav tm="100000">
                                          <p:val>
                                            <p:strVal val="#ppt_w"/>
                                          </p:val>
                                        </p:tav>
                                      </p:tavLst>
                                    </p:anim>
                                    <p:anim calcmode="lin" valueType="num">
                                      <p:cBhvr>
                                        <p:cTn id="12" dur="1000" fill="hold"/>
                                        <p:tgtEl>
                                          <p:spTgt spid="17413"/>
                                        </p:tgtEl>
                                        <p:attrNameLst>
                                          <p:attrName>ppt_h</p:attrName>
                                        </p:attrNameLst>
                                      </p:cBhvr>
                                      <p:tavLst>
                                        <p:tav tm="0">
                                          <p:val>
                                            <p:fltVal val="0"/>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23" presetClass="entr" presetSubtype="16" fill="hold" nodeType="clickEffect">
                                  <p:stCondLst>
                                    <p:cond delay="0"/>
                                  </p:stCondLst>
                                  <p:childTnLst>
                                    <p:set>
                                      <p:cBhvr>
                                        <p:cTn id="16" dur="1" fill="hold">
                                          <p:stCondLst>
                                            <p:cond delay="0"/>
                                          </p:stCondLst>
                                        </p:cTn>
                                        <p:tgtEl>
                                          <p:spTgt spid="17411"/>
                                        </p:tgtEl>
                                        <p:attrNameLst>
                                          <p:attrName>style.visibility</p:attrName>
                                        </p:attrNameLst>
                                      </p:cBhvr>
                                      <p:to>
                                        <p:strVal val="visible"/>
                                      </p:to>
                                    </p:set>
                                    <p:anim calcmode="lin" valueType="num">
                                      <p:cBhvr>
                                        <p:cTn id="17" dur="500" fill="hold"/>
                                        <p:tgtEl>
                                          <p:spTgt spid="17411"/>
                                        </p:tgtEl>
                                        <p:attrNameLst>
                                          <p:attrName>ppt_w</p:attrName>
                                        </p:attrNameLst>
                                      </p:cBhvr>
                                      <p:tavLst>
                                        <p:tav tm="0">
                                          <p:val>
                                            <p:fltVal val="0"/>
                                          </p:val>
                                        </p:tav>
                                        <p:tav tm="100000">
                                          <p:val>
                                            <p:strVal val="#ppt_w"/>
                                          </p:val>
                                        </p:tav>
                                      </p:tavLst>
                                    </p:anim>
                                    <p:anim calcmode="lin" valueType="num">
                                      <p:cBhvr>
                                        <p:cTn id="18" dur="500" fill="hold"/>
                                        <p:tgtEl>
                                          <p:spTgt spid="17411"/>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16"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500" fill="hold"/>
                                        <p:tgtEl>
                                          <p:spTgt spid="15"/>
                                        </p:tgtEl>
                                        <p:attrNameLst>
                                          <p:attrName>ppt_w</p:attrName>
                                        </p:attrNameLst>
                                      </p:cBhvr>
                                      <p:tavLst>
                                        <p:tav tm="0">
                                          <p:val>
                                            <p:fltVal val="0"/>
                                          </p:val>
                                        </p:tav>
                                        <p:tav tm="100000">
                                          <p:val>
                                            <p:strVal val="#ppt_w"/>
                                          </p:val>
                                        </p:tav>
                                      </p:tavLst>
                                    </p:anim>
                                    <p:anim calcmode="lin" valueType="num">
                                      <p:cBhvr>
                                        <p:cTn id="24" dur="500" fill="hold"/>
                                        <p:tgtEl>
                                          <p:spTgt spid="1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6" grpId="0"/>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0" y="1158875"/>
            <a:ext cx="26670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See no Evil</a:t>
            </a:r>
          </a:p>
        </p:txBody>
      </p:sp>
      <p:sp>
        <p:nvSpPr>
          <p:cNvPr id="3" name="Rectangle 2"/>
          <p:cNvSpPr/>
          <p:nvPr/>
        </p:nvSpPr>
        <p:spPr>
          <a:xfrm>
            <a:off x="2895600" y="1158875"/>
            <a:ext cx="2819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Close the Door</a:t>
            </a:r>
          </a:p>
        </p:txBody>
      </p:sp>
      <p:sp>
        <p:nvSpPr>
          <p:cNvPr id="4" name="Rectangle 3"/>
          <p:cNvSpPr/>
          <p:nvPr/>
        </p:nvSpPr>
        <p:spPr>
          <a:xfrm>
            <a:off x="5791200" y="1158875"/>
            <a:ext cx="32766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Hyper-Comply</a:t>
            </a:r>
          </a:p>
        </p:txBody>
      </p:sp>
      <p:pic>
        <p:nvPicPr>
          <p:cNvPr id="18438" name="Picture 6" descr="shut door"/>
          <p:cNvPicPr>
            <a:picLocks noChangeAspect="1" noChangeArrowheads="1"/>
          </p:cNvPicPr>
          <p:nvPr/>
        </p:nvPicPr>
        <p:blipFill>
          <a:blip r:embed="rId3"/>
          <a:srcRect/>
          <a:stretch>
            <a:fillRect/>
          </a:stretch>
        </p:blipFill>
        <p:spPr bwMode="auto">
          <a:xfrm>
            <a:off x="3048000" y="2286000"/>
            <a:ext cx="2447925" cy="3836988"/>
          </a:xfrm>
          <a:prstGeom prst="rect">
            <a:avLst/>
          </a:prstGeom>
          <a:noFill/>
        </p:spPr>
      </p:pic>
      <p:sp>
        <p:nvSpPr>
          <p:cNvPr id="18440" name="Rectangle 8"/>
          <p:cNvSpPr>
            <a:spLocks noGrp="1"/>
          </p:cNvSpPr>
          <p:nvPr>
            <p:ph type="title" idx="4294967295"/>
          </p:nvPr>
        </p:nvSpPr>
        <p:spPr bwMode="auto">
          <a:xfrm>
            <a:off x="168275" y="15875"/>
            <a:ext cx="8229600" cy="1143000"/>
          </a:xfrm>
          <a:noFill/>
        </p:spPr>
        <p:txBody>
          <a:bodyPr wrap="square" lIns="91440" tIns="45720" rIns="91440" bIns="45720" numCol="1" anchorCtr="0" compatLnSpc="1">
            <a:prstTxWarp prst="textNoShape">
              <a:avLst/>
            </a:prstTxWarp>
          </a:bodyPr>
          <a:lstStyle/>
          <a:p>
            <a:r>
              <a:rPr lang="en-US" sz="4000" dirty="0" smtClean="0">
                <a:solidFill>
                  <a:schemeClr val="tx1"/>
                </a:solidFill>
                <a:effectLst/>
                <a:latin typeface="Arial" pitchFamily="34" charset="0"/>
                <a:cs typeface="Arial" pitchFamily="34" charset="0"/>
              </a:rPr>
              <a:t>How We Cope</a:t>
            </a:r>
          </a:p>
        </p:txBody>
      </p:sp>
      <p:pic>
        <p:nvPicPr>
          <p:cNvPr id="18443" name="Picture 11" descr="rules 2"/>
          <p:cNvPicPr>
            <a:picLocks noChangeAspect="1" noChangeArrowheads="1"/>
          </p:cNvPicPr>
          <p:nvPr/>
        </p:nvPicPr>
        <p:blipFill>
          <a:blip r:embed="rId4"/>
          <a:srcRect/>
          <a:stretch>
            <a:fillRect/>
          </a:stretch>
        </p:blipFill>
        <p:spPr bwMode="auto">
          <a:xfrm>
            <a:off x="6400800" y="2286000"/>
            <a:ext cx="2305050" cy="3836988"/>
          </a:xfrm>
          <a:prstGeom prst="rect">
            <a:avLst/>
          </a:prstGeom>
          <a:noFill/>
        </p:spPr>
      </p:pic>
      <p:pic>
        <p:nvPicPr>
          <p:cNvPr id="18444" name="Picture 12" descr="see no evil girl"/>
          <p:cNvPicPr>
            <a:picLocks noChangeAspect="1" noChangeArrowheads="1"/>
          </p:cNvPicPr>
          <p:nvPr/>
        </p:nvPicPr>
        <p:blipFill>
          <a:blip r:embed="rId5"/>
          <a:srcRect/>
          <a:stretch>
            <a:fillRect/>
          </a:stretch>
        </p:blipFill>
        <p:spPr bwMode="auto">
          <a:xfrm>
            <a:off x="168275" y="2286000"/>
            <a:ext cx="2371725" cy="383698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18444"/>
                                        </p:tgtEl>
                                        <p:attrNameLst>
                                          <p:attrName>style.visibility</p:attrName>
                                        </p:attrNameLst>
                                      </p:cBhvr>
                                      <p:to>
                                        <p:strVal val="visible"/>
                                      </p:to>
                                    </p:set>
                                    <p:animEffect transition="in" filter="fade">
                                      <p:cBhvr>
                                        <p:cTn id="10" dur="2000"/>
                                        <p:tgtEl>
                                          <p:spTgt spid="1844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2000"/>
                                        <p:tgtEl>
                                          <p:spTgt spid="3"/>
                                        </p:tgtEl>
                                      </p:cBhvr>
                                    </p:animEffect>
                                  </p:childTnLst>
                                </p:cTn>
                              </p:par>
                              <p:par>
                                <p:cTn id="16" presetID="10" presetClass="entr" presetSubtype="0" fill="hold" nodeType="withEffect">
                                  <p:stCondLst>
                                    <p:cond delay="0"/>
                                  </p:stCondLst>
                                  <p:childTnLst>
                                    <p:set>
                                      <p:cBhvr>
                                        <p:cTn id="17" dur="1" fill="hold">
                                          <p:stCondLst>
                                            <p:cond delay="0"/>
                                          </p:stCondLst>
                                        </p:cTn>
                                        <p:tgtEl>
                                          <p:spTgt spid="18438"/>
                                        </p:tgtEl>
                                        <p:attrNameLst>
                                          <p:attrName>style.visibility</p:attrName>
                                        </p:attrNameLst>
                                      </p:cBhvr>
                                      <p:to>
                                        <p:strVal val="visible"/>
                                      </p:to>
                                    </p:set>
                                    <p:animEffect transition="in" filter="fade">
                                      <p:cBhvr>
                                        <p:cTn id="18" dur="2000"/>
                                        <p:tgtEl>
                                          <p:spTgt spid="1843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2000"/>
                                        <p:tgtEl>
                                          <p:spTgt spid="4"/>
                                        </p:tgtEl>
                                      </p:cBhvr>
                                    </p:animEffect>
                                  </p:childTnLst>
                                </p:cTn>
                              </p:par>
                              <p:par>
                                <p:cTn id="24" presetID="10" presetClass="entr" presetSubtype="0" fill="hold" nodeType="withEffect">
                                  <p:stCondLst>
                                    <p:cond delay="0"/>
                                  </p:stCondLst>
                                  <p:childTnLst>
                                    <p:set>
                                      <p:cBhvr>
                                        <p:cTn id="25" dur="1" fill="hold">
                                          <p:stCondLst>
                                            <p:cond delay="0"/>
                                          </p:stCondLst>
                                        </p:cTn>
                                        <p:tgtEl>
                                          <p:spTgt spid="18443"/>
                                        </p:tgtEl>
                                        <p:attrNameLst>
                                          <p:attrName>style.visibility</p:attrName>
                                        </p:attrNameLst>
                                      </p:cBhvr>
                                      <p:to>
                                        <p:strVal val="visible"/>
                                      </p:to>
                                    </p:set>
                                    <p:animEffect transition="in" filter="fade">
                                      <p:cBhvr>
                                        <p:cTn id="26" dur="2000"/>
                                        <p:tgtEl>
                                          <p:spTgt spid="184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Rectangle 5"/>
          <p:cNvSpPr/>
          <p:nvPr/>
        </p:nvSpPr>
        <p:spPr>
          <a:xfrm>
            <a:off x="0" y="457200"/>
            <a:ext cx="9144000" cy="1600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t>When I use the creative work of others in my own work, which concepts apply to my situation?</a:t>
            </a:r>
            <a:endParaRPr lang="en-US" sz="2800" dirty="0"/>
          </a:p>
        </p:txBody>
      </p:sp>
      <p:sp>
        <p:nvSpPr>
          <p:cNvPr id="5" name="TextBox 4"/>
          <p:cNvSpPr txBox="1"/>
          <p:nvPr/>
        </p:nvSpPr>
        <p:spPr>
          <a:xfrm>
            <a:off x="228600" y="2295465"/>
            <a:ext cx="6019799" cy="5324535"/>
          </a:xfrm>
          <a:prstGeom prst="rect">
            <a:avLst/>
          </a:prstGeom>
          <a:noFill/>
        </p:spPr>
        <p:txBody>
          <a:bodyPr wrap="square" rtlCol="0">
            <a:spAutoFit/>
          </a:bodyPr>
          <a:lstStyle/>
          <a:p>
            <a:r>
              <a:rPr lang="en-US" b="1" dirty="0" smtClean="0"/>
              <a:t>Attribution</a:t>
            </a:r>
            <a:r>
              <a:rPr lang="en-US" dirty="0" smtClean="0"/>
              <a:t>: Citing your sources</a:t>
            </a:r>
          </a:p>
          <a:p>
            <a:endParaRPr lang="en-US" dirty="0" smtClean="0"/>
          </a:p>
          <a:p>
            <a:r>
              <a:rPr lang="en-US" b="1" dirty="0" smtClean="0"/>
              <a:t>Plagiarism:</a:t>
            </a:r>
            <a:r>
              <a:rPr lang="en-US" dirty="0" smtClean="0"/>
              <a:t> Not acknowledging source material used in your work</a:t>
            </a:r>
          </a:p>
          <a:p>
            <a:endParaRPr lang="en-US" dirty="0" smtClean="0"/>
          </a:p>
          <a:p>
            <a:r>
              <a:rPr lang="en-US" b="1" dirty="0" smtClean="0"/>
              <a:t>Infringement: </a:t>
            </a:r>
            <a:r>
              <a:rPr lang="en-US" dirty="0" smtClean="0"/>
              <a:t>Copying another’s work in violation of law</a:t>
            </a:r>
          </a:p>
          <a:p>
            <a:endParaRPr lang="en-US" dirty="0" smtClean="0"/>
          </a:p>
          <a:p>
            <a:r>
              <a:rPr lang="en-US" b="1" dirty="0" smtClean="0"/>
              <a:t>Fair Use</a:t>
            </a:r>
            <a:r>
              <a:rPr lang="en-US" dirty="0" smtClean="0"/>
              <a:t>: Legal use of copyrighted works without permission or payment</a:t>
            </a:r>
          </a:p>
          <a:p>
            <a:endParaRPr lang="en-US" dirty="0" smtClean="0"/>
          </a:p>
          <a:p>
            <a:r>
              <a:rPr lang="en-US" b="1" dirty="0" smtClean="0"/>
              <a:t>Licensing</a:t>
            </a:r>
            <a:r>
              <a:rPr lang="en-US" dirty="0" smtClean="0"/>
              <a:t>: Asking permission and paying a fee</a:t>
            </a:r>
          </a:p>
          <a:p>
            <a:endParaRPr lang="en-US" dirty="0" smtClean="0"/>
          </a:p>
          <a:p>
            <a:endParaRPr lang="en-US" dirty="0" smtClean="0"/>
          </a:p>
          <a:p>
            <a:endParaRPr lang="en-US" dirty="0" smtClean="0"/>
          </a:p>
          <a:p>
            <a:endParaRPr lang="en-US" dirty="0" smtClean="0"/>
          </a:p>
          <a:p>
            <a:endParaRPr lang="en-US" dirty="0"/>
          </a:p>
        </p:txBody>
      </p:sp>
      <p:pic>
        <p:nvPicPr>
          <p:cNvPr id="4" name="Picture 3" descr="birdy.jpg"/>
          <p:cNvPicPr>
            <a:picLocks noChangeAspect="1"/>
          </p:cNvPicPr>
          <p:nvPr/>
        </p:nvPicPr>
        <p:blipFill>
          <a:blip r:embed="rId3"/>
          <a:stretch>
            <a:fillRect/>
          </a:stretch>
        </p:blipFill>
        <p:spPr>
          <a:xfrm>
            <a:off x="6615321" y="2743200"/>
            <a:ext cx="2295181" cy="19050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Picture 125.png"/>
          <p:cNvPicPr>
            <a:picLocks noChangeAspect="1"/>
          </p:cNvPicPr>
          <p:nvPr/>
        </p:nvPicPr>
        <p:blipFill>
          <a:blip r:embed="rId2"/>
          <a:stretch>
            <a:fillRect/>
          </a:stretch>
        </p:blipFill>
        <p:spPr>
          <a:xfrm>
            <a:off x="2210372" y="1828800"/>
            <a:ext cx="4571428" cy="4101416"/>
          </a:xfrm>
          <a:prstGeom prst="rect">
            <a:avLst/>
          </a:prstGeom>
        </p:spPr>
      </p:pic>
      <p:sp>
        <p:nvSpPr>
          <p:cNvPr id="3" name="TextBox 2"/>
          <p:cNvSpPr txBox="1"/>
          <p:nvPr/>
        </p:nvSpPr>
        <p:spPr>
          <a:xfrm>
            <a:off x="685800" y="4800600"/>
            <a:ext cx="2209800" cy="523220"/>
          </a:xfrm>
          <a:prstGeom prst="rect">
            <a:avLst/>
          </a:prstGeom>
          <a:noFill/>
        </p:spPr>
        <p:txBody>
          <a:bodyPr wrap="square" rtlCol="0">
            <a:spAutoFit/>
          </a:bodyPr>
          <a:lstStyle/>
          <a:p>
            <a:r>
              <a:rPr lang="en-US" sz="2800" b="1" dirty="0" smtClean="0"/>
              <a:t>OWNERS</a:t>
            </a:r>
            <a:endParaRPr lang="en-US" sz="2800" b="1" dirty="0"/>
          </a:p>
        </p:txBody>
      </p:sp>
      <p:sp>
        <p:nvSpPr>
          <p:cNvPr id="4" name="TextBox 3"/>
          <p:cNvSpPr txBox="1"/>
          <p:nvPr/>
        </p:nvSpPr>
        <p:spPr>
          <a:xfrm>
            <a:off x="6477000" y="4810780"/>
            <a:ext cx="2209800" cy="523220"/>
          </a:xfrm>
          <a:prstGeom prst="rect">
            <a:avLst/>
          </a:prstGeom>
          <a:noFill/>
        </p:spPr>
        <p:txBody>
          <a:bodyPr wrap="square" rtlCol="0">
            <a:spAutoFit/>
          </a:bodyPr>
          <a:lstStyle/>
          <a:p>
            <a:r>
              <a:rPr lang="en-US" sz="2800" b="1" dirty="0" smtClean="0"/>
              <a:t>USERS</a:t>
            </a:r>
            <a:endParaRPr lang="en-US" sz="2800" b="1" dirty="0"/>
          </a:p>
        </p:txBody>
      </p:sp>
      <p:sp>
        <p:nvSpPr>
          <p:cNvPr id="5" name="TextBox 4"/>
          <p:cNvSpPr txBox="1"/>
          <p:nvPr/>
        </p:nvSpPr>
        <p:spPr>
          <a:xfrm>
            <a:off x="1143000" y="304800"/>
            <a:ext cx="7010400" cy="1200329"/>
          </a:xfrm>
          <a:prstGeom prst="rect">
            <a:avLst/>
          </a:prstGeom>
          <a:noFill/>
        </p:spPr>
        <p:txBody>
          <a:bodyPr wrap="square" rtlCol="0">
            <a:spAutoFit/>
          </a:bodyPr>
          <a:lstStyle/>
          <a:p>
            <a:pPr algn="ctr"/>
            <a:r>
              <a:rPr lang="en-US" sz="3600" b="1" dirty="0" smtClean="0"/>
              <a:t>Copyright Law Balances Rights of Owners and Users</a:t>
            </a:r>
            <a:endParaRPr lang="en-US" sz="3600" b="1"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4723</TotalTime>
  <Words>1942</Words>
  <Application>Microsoft Macintosh PowerPoint</Application>
  <PresentationFormat>On-screen Show (4:3)</PresentationFormat>
  <Paragraphs>216</Paragraphs>
  <Slides>36</Slides>
  <Notes>28</Notes>
  <HiddenSlides>0</HiddenSlides>
  <MMClips>0</MMClips>
  <ScaleCrop>false</ScaleCrop>
  <HeadingPairs>
    <vt:vector size="4" baseType="variant">
      <vt:variant>
        <vt:lpstr>Design Template</vt:lpstr>
      </vt:variant>
      <vt:variant>
        <vt:i4>1</vt:i4>
      </vt:variant>
      <vt:variant>
        <vt:lpstr>Slide Titles</vt:lpstr>
      </vt:variant>
      <vt:variant>
        <vt:i4>36</vt:i4>
      </vt:variant>
    </vt:vector>
  </HeadingPairs>
  <TitlesOfParts>
    <vt:vector size="37" baseType="lpstr">
      <vt:lpstr>Concourse</vt:lpstr>
      <vt:lpstr>Yes, You Can Use Copyrighted Materials! </vt:lpstr>
      <vt:lpstr>Strengthening Public  Understanding  of  Copyright and Fair Use</vt:lpstr>
      <vt:lpstr>Let’s Discuss Today’s Digital Culture </vt:lpstr>
      <vt:lpstr>What is the purpose of </vt:lpstr>
      <vt:lpstr>Slide 5</vt:lpstr>
      <vt:lpstr>The Result </vt:lpstr>
      <vt:lpstr>How We Cope</vt:lpstr>
      <vt:lpstr>Slide 8</vt:lpstr>
      <vt:lpstr>Slide 9</vt:lpstr>
      <vt:lpstr>Strengthening Public  Understanding  of  Copyright and Fair Use</vt:lpstr>
      <vt:lpstr>Problem:</vt:lpstr>
      <vt:lpstr>Educational Use Guidelines are NOT the Law!</vt:lpstr>
      <vt:lpstr>Educational Use Guidelines are NOT the Law!</vt:lpstr>
      <vt:lpstr>It’s time to replace old knowledge</vt:lpstr>
      <vt:lpstr>The Doctrine of Fair Use</vt:lpstr>
      <vt:lpstr>The Doctrine of Fair Use</vt:lpstr>
      <vt:lpstr>The Doctrine of Fair Use</vt:lpstr>
      <vt:lpstr>Slide 18</vt:lpstr>
      <vt:lpstr>Slide 19</vt:lpstr>
      <vt:lpstr>Slide 20</vt:lpstr>
      <vt:lpstr>Users’ Rights, Section 107 </vt:lpstr>
      <vt:lpstr>Is Your Use of Copyrighted Materials a Fair Use?</vt:lpstr>
      <vt:lpstr>Fair Use Is Empowering </vt:lpstr>
      <vt:lpstr>Slide 24</vt:lpstr>
      <vt:lpstr>Five Principles  Code of Best Practices in Fair Use </vt:lpstr>
      <vt:lpstr>Slide 26</vt:lpstr>
      <vt:lpstr>Slide 27</vt:lpstr>
      <vt:lpstr>Digital Millennium Copyright Act</vt:lpstr>
      <vt:lpstr>Digital Millennium Copyright Act</vt:lpstr>
      <vt:lpstr>Slide 30</vt:lpstr>
      <vt:lpstr>Slide 31</vt:lpstr>
      <vt:lpstr>Video Case Studies </vt:lpstr>
      <vt:lpstr>Schoolhouse Rock Style Music Videos </vt:lpstr>
      <vt:lpstr>Slide 34</vt:lpstr>
      <vt:lpstr>Slide 35</vt:lpstr>
      <vt:lpstr>Slide 36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Katie Ray</dc:creator>
  <cp:lastModifiedBy>Renee Hobbs</cp:lastModifiedBy>
  <cp:revision>79</cp:revision>
  <cp:lastPrinted>2008-09-26T18:27:07Z</cp:lastPrinted>
  <dcterms:created xsi:type="dcterms:W3CDTF">2009-11-20T20:09:06Z</dcterms:created>
  <dcterms:modified xsi:type="dcterms:W3CDTF">2009-11-21T17:16:37Z</dcterms:modified>
</cp:coreProperties>
</file>