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143000"/>
            <a:ext cx="8077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81200"/>
            <a:ext cx="39624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981200"/>
            <a:ext cx="39624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33600" y="61722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33800" y="6172200"/>
            <a:ext cx="3505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5200" y="61722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C9D643F3-0737-430F-8D36-051D13D5BB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3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6C3C104-5926-4DC9-9031-BB20DE961A42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07CB11E-F9C0-4A6B-8D82-FA382A3421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895600"/>
            <a:ext cx="7543800" cy="1524000"/>
          </a:xfrm>
        </p:spPr>
        <p:txBody>
          <a:bodyPr/>
          <a:lstStyle/>
          <a:p>
            <a:r>
              <a:rPr lang="en-US" b="1" dirty="0" smtClean="0"/>
              <a:t>Digital Graphics</a:t>
            </a:r>
            <a:endParaRPr lang="en-US" b="1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Multimedia</a:t>
            </a:r>
          </a:p>
          <a:p>
            <a:pPr algn="r">
              <a:lnSpc>
                <a:spcPct val="90000"/>
              </a:lnSpc>
            </a:pPr>
            <a:r>
              <a:rPr lang="en-US" dirty="0" smtClean="0"/>
              <a:t>Mr. Lazenby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0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Editing Graphics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81200"/>
            <a:ext cx="3581400" cy="4038600"/>
          </a:xfrm>
        </p:spPr>
        <p:txBody>
          <a:bodyPr/>
          <a:lstStyle/>
          <a:p>
            <a:r>
              <a:rPr lang="en-US" sz="2400" dirty="0" smtClean="0"/>
              <a:t>Graphics </a:t>
            </a:r>
            <a:r>
              <a:rPr lang="en-US" sz="2400" dirty="0"/>
              <a:t>editors have features for changing the sizes of images as well as their colors and other attributes. These include:</a:t>
            </a:r>
          </a:p>
          <a:p>
            <a:pPr lvl="1"/>
            <a:r>
              <a:rPr lang="en-US" sz="2000" dirty="0"/>
              <a:t>Dithering </a:t>
            </a:r>
          </a:p>
          <a:p>
            <a:pPr lvl="1"/>
            <a:r>
              <a:rPr lang="en-US" sz="2000" dirty="0"/>
              <a:t>Cropping </a:t>
            </a:r>
          </a:p>
          <a:p>
            <a:pPr lvl="1"/>
            <a:r>
              <a:rPr lang="en-US" sz="2000" dirty="0"/>
              <a:t>Anti-aliasing </a:t>
            </a:r>
          </a:p>
          <a:p>
            <a:pPr lvl="1"/>
            <a:r>
              <a:rPr lang="en-US" sz="2000" dirty="0"/>
              <a:t>Resizing</a:t>
            </a:r>
          </a:p>
        </p:txBody>
      </p:sp>
      <p:pic>
        <p:nvPicPr>
          <p:cNvPr id="15364" name="Picture 4" descr="C08-02-SC-8236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2057400"/>
            <a:ext cx="4572000" cy="342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0941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Graphic?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  Graphics are an element that virtually all multimedia applications include.</a:t>
            </a:r>
          </a:p>
        </p:txBody>
      </p:sp>
    </p:spTree>
    <p:extLst>
      <p:ext uri="{BB962C8B-B14F-4D97-AF65-F5344CB8AC3E}">
        <p14:creationId xmlns:p14="http://schemas.microsoft.com/office/powerpoint/2010/main" val="268298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graphic?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graphic can be a:</a:t>
            </a:r>
          </a:p>
          <a:p>
            <a:pPr lvl="1">
              <a:lnSpc>
                <a:spcPct val="90000"/>
              </a:lnSpc>
            </a:pPr>
            <a:r>
              <a:rPr lang="en-US"/>
              <a:t>Chart</a:t>
            </a:r>
          </a:p>
          <a:p>
            <a:pPr lvl="1">
              <a:lnSpc>
                <a:spcPct val="90000"/>
              </a:lnSpc>
            </a:pPr>
            <a:r>
              <a:rPr lang="en-US"/>
              <a:t>Drawing</a:t>
            </a:r>
          </a:p>
          <a:p>
            <a:pPr lvl="1">
              <a:lnSpc>
                <a:spcPct val="90000"/>
              </a:lnSpc>
            </a:pPr>
            <a:r>
              <a:rPr lang="en-US"/>
              <a:t>Painting</a:t>
            </a:r>
          </a:p>
          <a:p>
            <a:pPr lvl="1">
              <a:lnSpc>
                <a:spcPct val="90000"/>
              </a:lnSpc>
            </a:pPr>
            <a:r>
              <a:rPr lang="en-US"/>
              <a:t>Photograph</a:t>
            </a:r>
          </a:p>
          <a:p>
            <a:pPr lvl="1">
              <a:lnSpc>
                <a:spcPct val="90000"/>
              </a:lnSpc>
            </a:pPr>
            <a:r>
              <a:rPr lang="en-US"/>
              <a:t>Logo</a:t>
            </a:r>
          </a:p>
          <a:p>
            <a:pPr lvl="1">
              <a:lnSpc>
                <a:spcPct val="90000"/>
              </a:lnSpc>
            </a:pPr>
            <a:r>
              <a:rPr lang="en-US"/>
              <a:t>Navigation button</a:t>
            </a:r>
          </a:p>
          <a:p>
            <a:pPr lvl="1">
              <a:lnSpc>
                <a:spcPct val="90000"/>
              </a:lnSpc>
            </a:pPr>
            <a:r>
              <a:rPr lang="en-US"/>
              <a:t>Diagram</a:t>
            </a:r>
          </a:p>
        </p:txBody>
      </p:sp>
      <p:pic>
        <p:nvPicPr>
          <p:cNvPr id="24581" name="Picture 5" descr="U11-L21-06P-821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9600"/>
            <a:ext cx="3697999" cy="255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U11-L21-05P-8210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33601"/>
            <a:ext cx="2431174" cy="301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132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 graphics look like?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Graphics can be:</a:t>
            </a:r>
          </a:p>
          <a:p>
            <a:pPr lvl="1"/>
            <a:r>
              <a:rPr lang="en-US"/>
              <a:t>Black and White</a:t>
            </a:r>
          </a:p>
          <a:p>
            <a:pPr lvl="1"/>
            <a:r>
              <a:rPr lang="en-US"/>
              <a:t>Grayscale</a:t>
            </a:r>
          </a:p>
          <a:p>
            <a:pPr lvl="1"/>
            <a:r>
              <a:rPr lang="en-US"/>
              <a:t>Color</a:t>
            </a:r>
          </a:p>
          <a:p>
            <a:pPr lvl="1"/>
            <a:r>
              <a:rPr lang="en-US"/>
              <a:t>Still</a:t>
            </a:r>
          </a:p>
          <a:p>
            <a:pPr lvl="1"/>
            <a:r>
              <a:rPr lang="en-US"/>
              <a:t>Animated</a:t>
            </a:r>
          </a:p>
        </p:txBody>
      </p:sp>
    </p:spTree>
    <p:extLst>
      <p:ext uri="{BB962C8B-B14F-4D97-AF65-F5344CB8AC3E}">
        <p14:creationId xmlns:p14="http://schemas.microsoft.com/office/powerpoint/2010/main" val="4056759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graphics do?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Graphics can:</a:t>
            </a:r>
          </a:p>
          <a:p>
            <a:pPr lvl="1"/>
            <a:r>
              <a:rPr lang="en-US"/>
              <a:t>Illustrate or demonstrate procedures</a:t>
            </a:r>
          </a:p>
          <a:p>
            <a:pPr lvl="1"/>
            <a:r>
              <a:rPr lang="en-US"/>
              <a:t>Clarify data</a:t>
            </a:r>
          </a:p>
          <a:p>
            <a:pPr lvl="1"/>
            <a:r>
              <a:rPr lang="en-US"/>
              <a:t>Convey ideas</a:t>
            </a:r>
          </a:p>
          <a:p>
            <a:pPr lvl="1"/>
            <a:r>
              <a:rPr lang="en-US"/>
              <a:t>Tell stories</a:t>
            </a:r>
          </a:p>
          <a:p>
            <a:pPr lvl="1"/>
            <a:r>
              <a:rPr lang="en-US"/>
              <a:t>Add visual appeal</a:t>
            </a:r>
          </a:p>
        </p:txBody>
      </p:sp>
    </p:spTree>
    <p:extLst>
      <p:ext uri="{BB962C8B-B14F-4D97-AF65-F5344CB8AC3E}">
        <p14:creationId xmlns:p14="http://schemas.microsoft.com/office/powerpoint/2010/main" val="2451647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bitmapped graphics?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27063" indent="-273050">
              <a:lnSpc>
                <a:spcPct val="90000"/>
              </a:lnSpc>
            </a:pPr>
            <a:r>
              <a:rPr lang="en-US" dirty="0" smtClean="0"/>
              <a:t>Bitmapped graphics (or raster graphics), </a:t>
            </a:r>
            <a:r>
              <a:rPr lang="en-US" dirty="0"/>
              <a:t>consist of grids of tiny dots called pixels. Each pixel is assigned a color.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Can be a continuous-tone image, such as a photograph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Bitmap graphic editors are called paint </a:t>
            </a:r>
            <a:r>
              <a:rPr lang="en-US" sz="2400" dirty="0" smtClean="0"/>
              <a:t>programs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GIMP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Adobe Photoshop or Fireworks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2400" dirty="0"/>
              <a:t>Enlarging a bitmap graphic may cause the image to lose crispness and </a:t>
            </a:r>
            <a:r>
              <a:rPr lang="en-US" sz="2400" dirty="0" smtClean="0"/>
              <a:t>clarity</a:t>
            </a:r>
          </a:p>
        </p:txBody>
      </p:sp>
    </p:spTree>
    <p:extLst>
      <p:ext uri="{BB962C8B-B14F-4D97-AF65-F5344CB8AC3E}">
        <p14:creationId xmlns:p14="http://schemas.microsoft.com/office/powerpoint/2010/main" val="2468711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vector graphics?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8650" indent="-285750"/>
            <a:r>
              <a:rPr lang="en-US" dirty="0" smtClean="0"/>
              <a:t>Vector </a:t>
            </a:r>
            <a:r>
              <a:rPr lang="en-US" dirty="0"/>
              <a:t>graphics use mathematical formulas to define lines, curves, and other attributes.</a:t>
            </a:r>
          </a:p>
          <a:p>
            <a:pPr lvl="1"/>
            <a:r>
              <a:rPr lang="en-US" sz="2400" dirty="0"/>
              <a:t>Generally much smaller than raster graphic files</a:t>
            </a:r>
          </a:p>
          <a:p>
            <a:pPr lvl="1"/>
            <a:r>
              <a:rPr lang="en-US" sz="2400" dirty="0"/>
              <a:t>Vector graphic editors are called draw programs</a:t>
            </a:r>
          </a:p>
          <a:p>
            <a:pPr lvl="1"/>
            <a:r>
              <a:rPr lang="en-US" sz="2400" dirty="0"/>
              <a:t>Do not lose clarity as you enlarge them.</a:t>
            </a:r>
          </a:p>
          <a:p>
            <a:pPr lvl="1"/>
            <a:r>
              <a:rPr lang="en-US" sz="2400" dirty="0"/>
              <a:t>Appear as bitmaps on computer monitors because computer monitors consist of pixels</a:t>
            </a:r>
          </a:p>
        </p:txBody>
      </p:sp>
    </p:spTree>
    <p:extLst>
      <p:ext uri="{BB962C8B-B14F-4D97-AF65-F5344CB8AC3E}">
        <p14:creationId xmlns:p14="http://schemas.microsoft.com/office/powerpoint/2010/main" val="2022906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  <a:r>
              <a:rPr lang="en-US" b="1" dirty="0"/>
              <a:t> </a:t>
            </a:r>
            <a:r>
              <a:rPr lang="en-US" dirty="0"/>
              <a:t>Quality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69913" indent="-273050"/>
            <a:r>
              <a:rPr lang="en-US" dirty="0" smtClean="0"/>
              <a:t>Two </a:t>
            </a:r>
            <a:r>
              <a:rPr lang="en-US" dirty="0"/>
              <a:t>factors that determine graphics quality are resolution and color depth.</a:t>
            </a:r>
          </a:p>
          <a:p>
            <a:pPr lvl="1"/>
            <a:r>
              <a:rPr lang="en-US" dirty="0"/>
              <a:t>Resolution is the number of pixels per inch.</a:t>
            </a:r>
          </a:p>
          <a:p>
            <a:pPr lvl="1"/>
            <a:r>
              <a:rPr lang="en-US" dirty="0"/>
              <a:t>Color depth refers to the number of distinct colors an image can contain. It can range from 2-bit (black and white) to 24-bit (16.7 million colors).</a:t>
            </a:r>
          </a:p>
        </p:txBody>
      </p:sp>
    </p:spTree>
    <p:extLst>
      <p:ext uri="{BB962C8B-B14F-4D97-AF65-F5344CB8AC3E}">
        <p14:creationId xmlns:p14="http://schemas.microsoft.com/office/powerpoint/2010/main" val="250652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 File Formats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685800"/>
            <a:ext cx="7543800" cy="4114800"/>
          </a:xfrm>
        </p:spPr>
        <p:txBody>
          <a:bodyPr>
            <a:normAutofit lnSpcReduction="10000"/>
          </a:bodyPr>
          <a:lstStyle/>
          <a:p>
            <a:pPr marL="627063" indent="-273050"/>
            <a:r>
              <a:rPr lang="en-US" dirty="0" smtClean="0"/>
              <a:t>A </a:t>
            </a:r>
            <a:r>
              <a:rPr lang="en-US" dirty="0"/>
              <a:t>computer can save and interpret graphic images in a variety of formats. Some of the most common are:</a:t>
            </a:r>
          </a:p>
          <a:p>
            <a:pPr lvl="2"/>
            <a:r>
              <a:rPr lang="en-US" dirty="0"/>
              <a:t>GIF (Graphics Interchange Format) </a:t>
            </a:r>
            <a:endParaRPr lang="en-US" dirty="0" smtClean="0"/>
          </a:p>
          <a:p>
            <a:pPr lvl="3"/>
            <a:r>
              <a:rPr lang="en-US" dirty="0" smtClean="0"/>
              <a:t>Supports animation</a:t>
            </a:r>
            <a:endParaRPr lang="en-US" dirty="0"/>
          </a:p>
          <a:p>
            <a:pPr lvl="2"/>
            <a:r>
              <a:rPr lang="en-US" dirty="0"/>
              <a:t>JPEG (Joint Photographic Experts Group) </a:t>
            </a:r>
            <a:endParaRPr lang="en-US" dirty="0" smtClean="0"/>
          </a:p>
          <a:p>
            <a:pPr lvl="3"/>
            <a:r>
              <a:rPr lang="en-US" dirty="0" smtClean="0"/>
              <a:t>Most common</a:t>
            </a:r>
          </a:p>
          <a:p>
            <a:pPr lvl="3"/>
            <a:r>
              <a:rPr lang="en-US" dirty="0" smtClean="0"/>
              <a:t>Largest file size</a:t>
            </a:r>
            <a:endParaRPr lang="en-US" dirty="0"/>
          </a:p>
          <a:p>
            <a:pPr lvl="2"/>
            <a:r>
              <a:rPr lang="en-US" dirty="0"/>
              <a:t>TIFF (Tagged Information File Format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Supports transparency</a:t>
            </a:r>
            <a:endParaRPr lang="en-US" dirty="0"/>
          </a:p>
          <a:p>
            <a:pPr lvl="2"/>
            <a:r>
              <a:rPr lang="en-US" dirty="0" smtClean="0"/>
              <a:t>PNG </a:t>
            </a:r>
            <a:r>
              <a:rPr lang="en-US" dirty="0"/>
              <a:t>(Portable Network Graphics</a:t>
            </a:r>
            <a:r>
              <a:rPr lang="en-US" sz="1400" dirty="0" smtClean="0"/>
              <a:t>)</a:t>
            </a:r>
          </a:p>
          <a:p>
            <a:pPr lvl="3"/>
            <a:r>
              <a:rPr lang="en-US" sz="1600" dirty="0" smtClean="0"/>
              <a:t>Newest file type</a:t>
            </a:r>
          </a:p>
          <a:p>
            <a:pPr lvl="3"/>
            <a:r>
              <a:rPr lang="en-US" sz="1600" dirty="0"/>
              <a:t>S</a:t>
            </a:r>
            <a:r>
              <a:rPr lang="en-US" sz="1600" dirty="0" smtClean="0"/>
              <a:t>upports millions of colors</a:t>
            </a:r>
          </a:p>
          <a:p>
            <a:pPr lvl="3"/>
            <a:r>
              <a:rPr lang="en-US" sz="1600" smtClean="0"/>
              <a:t>Small file size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65356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</TotalTime>
  <Words>349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NewsPrint</vt:lpstr>
      <vt:lpstr>Digital Graphics</vt:lpstr>
      <vt:lpstr>What is a Graphic?</vt:lpstr>
      <vt:lpstr>What is a graphic?</vt:lpstr>
      <vt:lpstr>What do graphics look like?</vt:lpstr>
      <vt:lpstr>What do graphics do?</vt:lpstr>
      <vt:lpstr>What are bitmapped graphics?</vt:lpstr>
      <vt:lpstr>What are vector graphics?</vt:lpstr>
      <vt:lpstr>Graphics Quality</vt:lpstr>
      <vt:lpstr>Graphic File Formats</vt:lpstr>
      <vt:lpstr>Editing Graphics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Graphics</dc:title>
  <dc:creator>Bryant</dc:creator>
  <cp:lastModifiedBy>Bryant</cp:lastModifiedBy>
  <cp:revision>3</cp:revision>
  <dcterms:created xsi:type="dcterms:W3CDTF">2012-12-03T16:44:27Z</dcterms:created>
  <dcterms:modified xsi:type="dcterms:W3CDTF">2012-12-03T17:01:57Z</dcterms:modified>
</cp:coreProperties>
</file>